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82" r:id="rId3"/>
    <p:sldId id="281" r:id="rId4"/>
    <p:sldId id="275" r:id="rId5"/>
    <p:sldId id="276" r:id="rId6"/>
    <p:sldId id="257" r:id="rId7"/>
    <p:sldId id="260" r:id="rId8"/>
    <p:sldId id="259" r:id="rId9"/>
    <p:sldId id="261" r:id="rId10"/>
    <p:sldId id="262" r:id="rId11"/>
    <p:sldId id="280" r:id="rId12"/>
    <p:sldId id="265" r:id="rId13"/>
    <p:sldId id="270" r:id="rId14"/>
    <p:sldId id="267" r:id="rId15"/>
    <p:sldId id="272" r:id="rId16"/>
    <p:sldId id="271" r:id="rId17"/>
    <p:sldId id="269" r:id="rId18"/>
    <p:sldId id="273" r:id="rId19"/>
    <p:sldId id="264" r:id="rId20"/>
    <p:sldId id="277" r:id="rId21"/>
    <p:sldId id="278" r:id="rId22"/>
    <p:sldId id="27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6C6"/>
    <a:srgbClr val="996633"/>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64" autoAdjust="0"/>
    <p:restoredTop sz="80845" autoAdjust="0"/>
  </p:normalViewPr>
  <p:slideViewPr>
    <p:cSldViewPr snapToGrid="0">
      <p:cViewPr varScale="1">
        <p:scale>
          <a:sx n="98" d="100"/>
          <a:sy n="98" d="100"/>
        </p:scale>
        <p:origin x="104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3CD463-894B-464F-B68C-69D3FE56CAA7}" type="datetimeFigureOut">
              <a:rPr lang="en-US" smtClean="0"/>
              <a:t>8/4/24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42D2BE-0C35-4965-A55A-A609CB4C8F91}" type="slidenum">
              <a:rPr lang="en-US" smtClean="0"/>
              <a:t>‹#›</a:t>
            </a:fld>
            <a:endParaRPr lang="en-US"/>
          </a:p>
        </p:txBody>
      </p:sp>
    </p:spTree>
    <p:extLst>
      <p:ext uri="{BB962C8B-B14F-4D97-AF65-F5344CB8AC3E}">
        <p14:creationId xmlns:p14="http://schemas.microsoft.com/office/powerpoint/2010/main" val="1326431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42D2BE-0C35-4965-A55A-A609CB4C8F91}" type="slidenum">
              <a:rPr lang="en-US" smtClean="0"/>
              <a:t>1</a:t>
            </a:fld>
            <a:endParaRPr lang="en-US"/>
          </a:p>
        </p:txBody>
      </p:sp>
    </p:spTree>
    <p:extLst>
      <p:ext uri="{BB962C8B-B14F-4D97-AF65-F5344CB8AC3E}">
        <p14:creationId xmlns:p14="http://schemas.microsoft.com/office/powerpoint/2010/main" val="2527883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Paillier</a:t>
            </a:r>
            <a:r>
              <a:rPr lang="en-US" dirty="0"/>
              <a:t>-based VECK: </a:t>
            </a:r>
            <a:r>
              <a:rPr lang="en-US" sz="1200" dirty="0"/>
              <a:t>Based on </a:t>
            </a:r>
            <a:r>
              <a:rPr lang="en-US" sz="1200" dirty="0" err="1"/>
              <a:t>Fouque</a:t>
            </a:r>
            <a:r>
              <a:rPr lang="en-US" sz="1200" dirty="0"/>
              <a:t>-Stern construction to recover DLOG values from the </a:t>
            </a:r>
            <a:r>
              <a:rPr lang="en-US" sz="1200" dirty="0" err="1"/>
              <a:t>Paillier</a:t>
            </a:r>
            <a:r>
              <a:rPr lang="en-US" sz="1200" dirty="0"/>
              <a:t> ciphertext.  </a:t>
            </a:r>
          </a:p>
        </p:txBody>
      </p:sp>
      <p:sp>
        <p:nvSpPr>
          <p:cNvPr id="4" name="Slide Number Placeholder 3"/>
          <p:cNvSpPr>
            <a:spLocks noGrp="1"/>
          </p:cNvSpPr>
          <p:nvPr>
            <p:ph type="sldNum" sz="quarter" idx="5"/>
          </p:nvPr>
        </p:nvSpPr>
        <p:spPr/>
        <p:txBody>
          <a:bodyPr/>
          <a:lstStyle/>
          <a:p>
            <a:fld id="{3142D2BE-0C35-4965-A55A-A609CB4C8F91}" type="slidenum">
              <a:rPr lang="en-US" smtClean="0"/>
              <a:t>10</a:t>
            </a:fld>
            <a:endParaRPr lang="en-US"/>
          </a:p>
        </p:txBody>
      </p:sp>
    </p:spTree>
    <p:extLst>
      <p:ext uri="{BB962C8B-B14F-4D97-AF65-F5344CB8AC3E}">
        <p14:creationId xmlns:p14="http://schemas.microsoft.com/office/powerpoint/2010/main" val="257985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showing the interaction between each client and the blockchain.</a:t>
            </a:r>
          </a:p>
          <a:p>
            <a:endParaRPr lang="en-US" dirty="0"/>
          </a:p>
          <a:p>
            <a:r>
              <a:rPr lang="en-US" dirty="0"/>
              <a:t>In the paper,</a:t>
            </a:r>
          </a:p>
          <a:p>
            <a:pPr marL="285750" indent="-285750">
              <a:buFont typeface="Arial" panose="020B0604020202020204" pitchFamily="34" charset="0"/>
              <a:buChar char="•"/>
            </a:pPr>
            <a:r>
              <a:rPr lang="en-US" dirty="0"/>
              <a:t>Security definitions for MC-VECK</a:t>
            </a:r>
          </a:p>
          <a:p>
            <a:pPr marL="285750" indent="-285750">
              <a:buFont typeface="Arial" panose="020B0604020202020204" pitchFamily="34" charset="0"/>
              <a:buChar char="•"/>
            </a:pPr>
            <a:r>
              <a:rPr lang="en-US" dirty="0" err="1"/>
              <a:t>ElGamal</a:t>
            </a:r>
            <a:r>
              <a:rPr lang="en-US" dirty="0"/>
              <a:t>-based MC-VECK protocol</a:t>
            </a:r>
          </a:p>
          <a:p>
            <a:endParaRPr lang="en-US" dirty="0"/>
          </a:p>
        </p:txBody>
      </p:sp>
      <p:sp>
        <p:nvSpPr>
          <p:cNvPr id="4" name="Slide Number Placeholder 3"/>
          <p:cNvSpPr>
            <a:spLocks noGrp="1"/>
          </p:cNvSpPr>
          <p:nvPr>
            <p:ph type="sldNum" sz="quarter" idx="5"/>
          </p:nvPr>
        </p:nvSpPr>
        <p:spPr/>
        <p:txBody>
          <a:bodyPr/>
          <a:lstStyle/>
          <a:p>
            <a:fld id="{3142D2BE-0C35-4965-A55A-A609CB4C8F91}" type="slidenum">
              <a:rPr lang="en-US" smtClean="0"/>
              <a:t>11</a:t>
            </a:fld>
            <a:endParaRPr lang="en-US"/>
          </a:p>
        </p:txBody>
      </p:sp>
    </p:spTree>
    <p:extLst>
      <p:ext uri="{BB962C8B-B14F-4D97-AF65-F5344CB8AC3E}">
        <p14:creationId xmlns:p14="http://schemas.microsoft.com/office/powerpoint/2010/main" val="16161144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 to measure the execution time of the prover and the verifier.</a:t>
            </a:r>
          </a:p>
          <a:p>
            <a:r>
              <a:rPr lang="en-US" sz="1200" dirty="0"/>
              <a:t>Each measurement was repeated 10 times.</a:t>
            </a:r>
          </a:p>
          <a:p>
            <a:r>
              <a:rPr lang="en-US" b="0" i="0" dirty="0">
                <a:solidFill>
                  <a:srgbClr val="242424"/>
                </a:solidFill>
                <a:effectLst/>
                <a:highlight>
                  <a:srgbClr val="FFFFFF"/>
                </a:highlight>
                <a:latin typeface="Segoe UI" panose="020B0502040204020203" pitchFamily="34" charset="0"/>
              </a:rPr>
              <a:t>Implementation is a prototype and that a lot can be improved!</a:t>
            </a:r>
          </a:p>
          <a:p>
            <a:r>
              <a:rPr lang="en-US" b="0" i="0" dirty="0">
                <a:solidFill>
                  <a:srgbClr val="242424"/>
                </a:solidFill>
                <a:effectLst/>
                <a:highlight>
                  <a:srgbClr val="FFFFFF"/>
                </a:highlight>
                <a:latin typeface="Segoe UI" panose="020B0502040204020203" pitchFamily="34" charset="0"/>
              </a:rPr>
              <a:t>With multi-client VECK, we can avoid creating range proofs and ciphertexts for each client separately!</a:t>
            </a:r>
            <a:endParaRPr lang="en-US" dirty="0"/>
          </a:p>
          <a:p>
            <a:endParaRPr lang="en-US" dirty="0"/>
          </a:p>
          <a:p>
            <a:r>
              <a:rPr lang="en-US" dirty="0"/>
              <a:t>DON’T POINT OUT: Prover time in the exponential </a:t>
            </a:r>
            <a:r>
              <a:rPr lang="en-US" dirty="0" err="1"/>
              <a:t>ElGamal</a:t>
            </a:r>
            <a:r>
              <a:rPr lang="en-US" dirty="0"/>
              <a:t> protocol for a small number of exchanged points is dominated by the computation of the FFTs (i.e., computing the quotient polynomial q(X) when proving consistency). Therefore, we observe that the proving overhead is larger for transferring fewer BLS12-381 scalar field elements. However, for larger exchanged data, </a:t>
            </a:r>
            <a:r>
              <a:rPr lang="en-US" dirty="0" err="1"/>
              <a:t>ElGamal</a:t>
            </a:r>
            <a:r>
              <a:rPr lang="en-US" dirty="0"/>
              <a:t> encryption and the range proof generation dominate our </a:t>
            </a:r>
            <a:r>
              <a:rPr lang="en-US" dirty="0" err="1"/>
              <a:t>ElGamal</a:t>
            </a:r>
            <a:r>
              <a:rPr lang="en-US" dirty="0"/>
              <a:t> prover time.</a:t>
            </a:r>
          </a:p>
        </p:txBody>
      </p:sp>
      <p:sp>
        <p:nvSpPr>
          <p:cNvPr id="4" name="Slide Number Placeholder 3"/>
          <p:cNvSpPr>
            <a:spLocks noGrp="1"/>
          </p:cNvSpPr>
          <p:nvPr>
            <p:ph type="sldNum" sz="quarter" idx="5"/>
          </p:nvPr>
        </p:nvSpPr>
        <p:spPr/>
        <p:txBody>
          <a:bodyPr/>
          <a:lstStyle/>
          <a:p>
            <a:fld id="{3142D2BE-0C35-4965-A55A-A609CB4C8F91}" type="slidenum">
              <a:rPr lang="en-US" smtClean="0"/>
              <a:t>12</a:t>
            </a:fld>
            <a:endParaRPr lang="en-US"/>
          </a:p>
        </p:txBody>
      </p:sp>
    </p:spTree>
    <p:extLst>
      <p:ext uri="{BB962C8B-B14F-4D97-AF65-F5344CB8AC3E}">
        <p14:creationId xmlns:p14="http://schemas.microsoft.com/office/powerpoint/2010/main" val="4024867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observe that the </a:t>
            </a:r>
            <a:r>
              <a:rPr lang="en-US" dirty="0" err="1"/>
              <a:t>Paillier</a:t>
            </a:r>
            <a:r>
              <a:rPr lang="en-US" dirty="0"/>
              <a:t>-based protocol does not improve concretely the bandwidth costs of the exponential </a:t>
            </a:r>
            <a:r>
              <a:rPr lang="en-US" dirty="0" err="1"/>
              <a:t>ElGamal</a:t>
            </a:r>
            <a:r>
              <a:rPr lang="en-US" dirty="0"/>
              <a:t> due to its larger cryptographic groups and the linear-sized VECK proofs. However, it might be possible to improve its proof size by packing more field elements into a single </a:t>
            </a:r>
            <a:r>
              <a:rPr lang="en-US" dirty="0" err="1"/>
              <a:t>Paillier</a:t>
            </a:r>
            <a:r>
              <a:rPr lang="en-US" dirty="0"/>
              <a:t> ciphertext!</a:t>
            </a:r>
          </a:p>
          <a:p>
            <a:endParaRPr lang="en-US" dirty="0"/>
          </a:p>
          <a:p>
            <a:r>
              <a:rPr lang="en-US" dirty="0"/>
              <a:t>Verification of </a:t>
            </a:r>
            <a:r>
              <a:rPr lang="en-US" dirty="0" err="1"/>
              <a:t>ElGamal</a:t>
            </a:r>
            <a:r>
              <a:rPr lang="en-US" dirty="0"/>
              <a:t>-based VECK is dominated by split scalar encryption verification, meaning that the verifier needs to check whether an encrypted field element is properly split into smaller field elements within the brute-forceable range.</a:t>
            </a:r>
          </a:p>
        </p:txBody>
      </p:sp>
      <p:sp>
        <p:nvSpPr>
          <p:cNvPr id="4" name="Slide Number Placeholder 3"/>
          <p:cNvSpPr>
            <a:spLocks noGrp="1"/>
          </p:cNvSpPr>
          <p:nvPr>
            <p:ph type="sldNum" sz="quarter" idx="5"/>
          </p:nvPr>
        </p:nvSpPr>
        <p:spPr/>
        <p:txBody>
          <a:bodyPr/>
          <a:lstStyle/>
          <a:p>
            <a:fld id="{3142D2BE-0C35-4965-A55A-A609CB4C8F91}" type="slidenum">
              <a:rPr lang="en-US" smtClean="0"/>
              <a:t>13</a:t>
            </a:fld>
            <a:endParaRPr lang="en-US"/>
          </a:p>
        </p:txBody>
      </p:sp>
    </p:spTree>
    <p:extLst>
      <p:ext uri="{BB962C8B-B14F-4D97-AF65-F5344CB8AC3E}">
        <p14:creationId xmlns:p14="http://schemas.microsoft.com/office/powerpoint/2010/main" val="3836304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READ THE NUMBERS! The smart contract implements four functionalities, and we report the EVM gas costs for each in the table. First, the server registers its public key on the blockchain in a compressed form, i.e., only the x-coordinate of its public key by calling the </a:t>
            </a:r>
            <a:r>
              <a:rPr lang="en-US" dirty="0" err="1"/>
              <a:t>serverSendsPubKey</a:t>
            </a:r>
            <a:r>
              <a:rPr lang="en-US" dirty="0"/>
              <a:t> function. Additionally, the server sets the agreed price of the exchanged data. Afterward, the client locks her payment by calling the </a:t>
            </a:r>
            <a:r>
              <a:rPr lang="en-US" dirty="0" err="1"/>
              <a:t>clientLocksPayment</a:t>
            </a:r>
            <a:r>
              <a:rPr lang="en-US" dirty="0"/>
              <a:t> function according to the previously agreed price. Third, the server sends the decryption key of the VECK scheme and calls the </a:t>
            </a:r>
            <a:r>
              <a:rPr lang="en-US" dirty="0" err="1"/>
              <a:t>serverSendsSecKey</a:t>
            </a:r>
            <a:r>
              <a:rPr lang="en-US" dirty="0"/>
              <a:t> function. This function ensures that the contract verifies that the provided decryption key </a:t>
            </a:r>
            <a:r>
              <a:rPr lang="en-US" dirty="0" err="1"/>
              <a:t>sk</a:t>
            </a:r>
            <a:r>
              <a:rPr lang="en-US" dirty="0"/>
              <a:t> matches the public key </a:t>
            </a:r>
            <a:r>
              <a:rPr lang="en-US" dirty="0" err="1"/>
              <a:t>vk</a:t>
            </a:r>
            <a:r>
              <a:rPr lang="en-US" dirty="0"/>
              <a:t> the server submitted in the first step. Finally, the parties can withdraw their money with the </a:t>
            </a:r>
            <a:r>
              <a:rPr lang="en-US" dirty="0" err="1"/>
              <a:t>withdrawPayment</a:t>
            </a:r>
            <a:r>
              <a:rPr lang="en-US" dirty="0"/>
              <a:t> function: the server can withdraw if it has provided the decryption key, while the client can withdraw its locked payment after a timeout if the server fails to reveal the decryption key </a:t>
            </a:r>
            <a:r>
              <a:rPr lang="en-US" dirty="0" err="1"/>
              <a:t>sk</a:t>
            </a:r>
            <a:r>
              <a:rPr lang="en-US" dirty="0"/>
              <a:t> for the data.</a:t>
            </a:r>
          </a:p>
        </p:txBody>
      </p:sp>
      <p:sp>
        <p:nvSpPr>
          <p:cNvPr id="4" name="Slide Number Placeholder 3"/>
          <p:cNvSpPr>
            <a:spLocks noGrp="1"/>
          </p:cNvSpPr>
          <p:nvPr>
            <p:ph type="sldNum" sz="quarter" idx="5"/>
          </p:nvPr>
        </p:nvSpPr>
        <p:spPr/>
        <p:txBody>
          <a:bodyPr/>
          <a:lstStyle/>
          <a:p>
            <a:fld id="{3142D2BE-0C35-4965-A55A-A609CB4C8F91}" type="slidenum">
              <a:rPr lang="en-US" smtClean="0"/>
              <a:t>14</a:t>
            </a:fld>
            <a:endParaRPr lang="en-US"/>
          </a:p>
        </p:txBody>
      </p:sp>
    </p:spTree>
    <p:extLst>
      <p:ext uri="{BB962C8B-B14F-4D97-AF65-F5344CB8AC3E}">
        <p14:creationId xmlns:p14="http://schemas.microsoft.com/office/powerpoint/2010/main" val="2573535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thanks to the ability to open KZG proofs into subsets of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we design a contract that prices the data based on clients’ demands?</a:t>
            </a:r>
          </a:p>
        </p:txBody>
      </p:sp>
      <p:sp>
        <p:nvSpPr>
          <p:cNvPr id="4" name="Slide Number Placeholder 3"/>
          <p:cNvSpPr>
            <a:spLocks noGrp="1"/>
          </p:cNvSpPr>
          <p:nvPr>
            <p:ph type="sldNum" sz="quarter" idx="5"/>
          </p:nvPr>
        </p:nvSpPr>
        <p:spPr/>
        <p:txBody>
          <a:bodyPr/>
          <a:lstStyle/>
          <a:p>
            <a:fld id="{3142D2BE-0C35-4965-A55A-A609CB4C8F91}" type="slidenum">
              <a:rPr lang="en-US" smtClean="0"/>
              <a:t>15</a:t>
            </a:fld>
            <a:endParaRPr lang="en-US"/>
          </a:p>
        </p:txBody>
      </p:sp>
    </p:spTree>
    <p:extLst>
      <p:ext uri="{BB962C8B-B14F-4D97-AF65-F5344CB8AC3E}">
        <p14:creationId xmlns:p14="http://schemas.microsoft.com/office/powerpoint/2010/main" val="9240406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2424"/>
                </a:solidFill>
                <a:effectLst/>
                <a:highlight>
                  <a:srgbClr val="FFFFFF"/>
                </a:highlight>
                <a:latin typeface="Segoe UI" panose="020B0502040204020203" pitchFamily="34" charset="0"/>
              </a:rPr>
              <a:t>Direct comparison with </a:t>
            </a:r>
            <a:r>
              <a:rPr lang="en-US" b="0" i="0" dirty="0" err="1">
                <a:solidFill>
                  <a:srgbClr val="242424"/>
                </a:solidFill>
                <a:effectLst/>
                <a:highlight>
                  <a:srgbClr val="FFFFFF"/>
                </a:highlight>
                <a:latin typeface="Segoe UI" panose="020B0502040204020203" pitchFamily="34" charset="0"/>
              </a:rPr>
              <a:t>ZKCPlus</a:t>
            </a:r>
            <a:r>
              <a:rPr lang="en-US" b="0" i="0" dirty="0">
                <a:solidFill>
                  <a:srgbClr val="242424"/>
                </a:solidFill>
                <a:effectLst/>
                <a:highlight>
                  <a:srgbClr val="FFFFFF"/>
                </a:highlight>
                <a:latin typeface="Segoe UI" panose="020B0502040204020203" pitchFamily="34" charset="0"/>
              </a:rPr>
              <a:t> was not technically possible, but comparing to </a:t>
            </a:r>
            <a:r>
              <a:rPr lang="en-US" b="0" i="0" dirty="0" err="1">
                <a:solidFill>
                  <a:srgbClr val="242424"/>
                </a:solidFill>
                <a:effectLst/>
                <a:highlight>
                  <a:srgbClr val="FFFFFF"/>
                </a:highlight>
                <a:latin typeface="Segoe UI" panose="020B0502040204020203" pitchFamily="34" charset="0"/>
              </a:rPr>
              <a:t>NIZK+generic</a:t>
            </a:r>
            <a:r>
              <a:rPr lang="en-US" b="0" i="0" dirty="0">
                <a:solidFill>
                  <a:srgbClr val="242424"/>
                </a:solidFill>
                <a:effectLst/>
                <a:highlight>
                  <a:srgbClr val="FFFFFF"/>
                </a:highlight>
                <a:latin typeface="Segoe UI" panose="020B0502040204020203" pitchFamily="34" charset="0"/>
              </a:rPr>
              <a:t> cipher solutions would be an interesting next step.</a:t>
            </a:r>
          </a:p>
          <a:p>
            <a:r>
              <a:rPr lang="en-US" b="0" i="0" dirty="0">
                <a:solidFill>
                  <a:srgbClr val="242424"/>
                </a:solidFill>
                <a:effectLst/>
                <a:highlight>
                  <a:srgbClr val="FFFFFF"/>
                </a:highlight>
                <a:latin typeface="Segoe UI" panose="020B0502040204020203" pitchFamily="34" charset="0"/>
              </a:rPr>
              <a:t>CP-NIZK is efficient for data parallel circuits.</a:t>
            </a:r>
          </a:p>
          <a:p>
            <a:r>
              <a:rPr lang="en-US" b="0" i="0" dirty="0">
                <a:solidFill>
                  <a:srgbClr val="242424"/>
                </a:solidFill>
                <a:effectLst/>
                <a:highlight>
                  <a:srgbClr val="FFFFFF"/>
                </a:highlight>
                <a:latin typeface="Segoe UI" panose="020B0502040204020203" pitchFamily="34" charset="0"/>
              </a:rPr>
              <a:t>An </a:t>
            </a:r>
            <a:r>
              <a:rPr lang="en-US" dirty="0"/>
              <a:t>arithmetic circuit is data-parallel if it consists of multiple copies of identical sub-circuits running on separated inputs.</a:t>
            </a:r>
          </a:p>
        </p:txBody>
      </p:sp>
      <p:sp>
        <p:nvSpPr>
          <p:cNvPr id="4" name="Slide Number Placeholder 3"/>
          <p:cNvSpPr>
            <a:spLocks noGrp="1"/>
          </p:cNvSpPr>
          <p:nvPr>
            <p:ph type="sldNum" sz="quarter" idx="5"/>
          </p:nvPr>
        </p:nvSpPr>
        <p:spPr/>
        <p:txBody>
          <a:bodyPr/>
          <a:lstStyle/>
          <a:p>
            <a:fld id="{3142D2BE-0C35-4965-A55A-A609CB4C8F91}" type="slidenum">
              <a:rPr lang="en-US" smtClean="0"/>
              <a:t>16</a:t>
            </a:fld>
            <a:endParaRPr lang="en-US"/>
          </a:p>
        </p:txBody>
      </p:sp>
    </p:spTree>
    <p:extLst>
      <p:ext uri="{BB962C8B-B14F-4D97-AF65-F5344CB8AC3E}">
        <p14:creationId xmlns:p14="http://schemas.microsoft.com/office/powerpoint/2010/main" val="3802430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to Appendix, any more feedback.</a:t>
            </a:r>
          </a:p>
        </p:txBody>
      </p:sp>
      <p:sp>
        <p:nvSpPr>
          <p:cNvPr id="4" name="Slide Number Placeholder 3"/>
          <p:cNvSpPr>
            <a:spLocks noGrp="1"/>
          </p:cNvSpPr>
          <p:nvPr>
            <p:ph type="sldNum" sz="quarter" idx="5"/>
          </p:nvPr>
        </p:nvSpPr>
        <p:spPr/>
        <p:txBody>
          <a:bodyPr/>
          <a:lstStyle/>
          <a:p>
            <a:fld id="{3142D2BE-0C35-4965-A55A-A609CB4C8F91}" type="slidenum">
              <a:rPr lang="en-US" smtClean="0"/>
              <a:t>19</a:t>
            </a:fld>
            <a:endParaRPr lang="en-US"/>
          </a:p>
        </p:txBody>
      </p:sp>
    </p:spTree>
    <p:extLst>
      <p:ext uri="{BB962C8B-B14F-4D97-AF65-F5344CB8AC3E}">
        <p14:creationId xmlns:p14="http://schemas.microsoft.com/office/powerpoint/2010/main" val="3044890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blockchains were originally conceived as payment systems, it was quickly observed that they could also be used for data storage. </a:t>
            </a:r>
          </a:p>
          <a:p>
            <a:r>
              <a:rPr lang="en-US" dirty="0"/>
              <a:t>However, they are highly limited in both storage and computational capacity, making on-chain data storage quite expensive.</a:t>
            </a:r>
          </a:p>
          <a:p>
            <a:endParaRPr lang="en-US" dirty="0"/>
          </a:p>
          <a:p>
            <a:r>
              <a:rPr lang="en-US" dirty="0"/>
              <a:t>Limited on-chain capacity has led to the development of so-called layer-2 solutions such as rollups, </a:t>
            </a:r>
            <a:r>
              <a:rPr lang="en-US" dirty="0" err="1"/>
              <a:t>validiums</a:t>
            </a:r>
            <a:r>
              <a:rPr lang="en-US" dirty="0"/>
              <a:t> for both computation and data storage. These solutions perform computation and store data off-chain while enabling the layer-1 blockchain to verify off-chain computation via SNARKs and off-chain storage via proofs-of-storage and replication. In particular, the blockchain typically receives a succinct commitment to the data uploaded to the servers. It can then use the commitment to verify proofs-of-storage/replication or retrievability.</a:t>
            </a:r>
          </a:p>
        </p:txBody>
      </p:sp>
      <p:sp>
        <p:nvSpPr>
          <p:cNvPr id="4" name="Slide Number Placeholder 3"/>
          <p:cNvSpPr>
            <a:spLocks noGrp="1"/>
          </p:cNvSpPr>
          <p:nvPr>
            <p:ph type="sldNum" sz="quarter" idx="5"/>
          </p:nvPr>
        </p:nvSpPr>
        <p:spPr/>
        <p:txBody>
          <a:bodyPr/>
          <a:lstStyle/>
          <a:p>
            <a:fld id="{3142D2BE-0C35-4965-A55A-A609CB4C8F91}" type="slidenum">
              <a:rPr lang="en-US" smtClean="0"/>
              <a:t>20</a:t>
            </a:fld>
            <a:endParaRPr lang="en-US"/>
          </a:p>
        </p:txBody>
      </p:sp>
    </p:spTree>
    <p:extLst>
      <p:ext uri="{BB962C8B-B14F-4D97-AF65-F5344CB8AC3E}">
        <p14:creationId xmlns:p14="http://schemas.microsoft.com/office/powerpoint/2010/main" val="36967794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choice of KZG is due to two reasons: First, solving the FDE problem for KZG commitments enables our scheme to be applicable to </a:t>
            </a:r>
            <a:r>
              <a:rPr lang="en-US" dirty="0" err="1"/>
              <a:t>ProtoDanksharding</a:t>
            </a:r>
            <a:r>
              <a:rPr lang="en-US" dirty="0"/>
              <a:t>. In </a:t>
            </a:r>
            <a:r>
              <a:rPr lang="en-US" dirty="0" err="1"/>
              <a:t>ProtoDanksharding</a:t>
            </a:r>
            <a:r>
              <a:rPr lang="en-US" dirty="0"/>
              <a:t>, validators store special kind of blockchain data designated for storage and not for execution, called blob-data. This blob-data eventually expires, but the KZG-commitment to the data is persisted. After expiry, servers might voluntarily continue storing it, but they are not required to. Solving the FDE problem would help incentivize servers to continue storing the data by enabling the client to purchase data in a trust-minimized and fair way.</a:t>
            </a:r>
          </a:p>
        </p:txBody>
      </p:sp>
      <p:sp>
        <p:nvSpPr>
          <p:cNvPr id="4" name="Slide Number Placeholder 3"/>
          <p:cNvSpPr>
            <a:spLocks noGrp="1"/>
          </p:cNvSpPr>
          <p:nvPr>
            <p:ph type="sldNum" sz="quarter" idx="5"/>
          </p:nvPr>
        </p:nvSpPr>
        <p:spPr/>
        <p:txBody>
          <a:bodyPr/>
          <a:lstStyle/>
          <a:p>
            <a:fld id="{3142D2BE-0C35-4965-A55A-A609CB4C8F91}" type="slidenum">
              <a:rPr lang="en-US" smtClean="0"/>
              <a:t>21</a:t>
            </a:fld>
            <a:endParaRPr lang="en-US"/>
          </a:p>
        </p:txBody>
      </p:sp>
    </p:spTree>
    <p:extLst>
      <p:ext uri="{BB962C8B-B14F-4D97-AF65-F5344CB8AC3E}">
        <p14:creationId xmlns:p14="http://schemas.microsoft.com/office/powerpoint/2010/main" val="1326981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42D2BE-0C35-4965-A55A-A609CB4C8F91}" type="slidenum">
              <a:rPr lang="en-US" smtClean="0"/>
              <a:t>2</a:t>
            </a:fld>
            <a:endParaRPr lang="en-US"/>
          </a:p>
        </p:txBody>
      </p:sp>
    </p:spTree>
    <p:extLst>
      <p:ext uri="{BB962C8B-B14F-4D97-AF65-F5344CB8AC3E}">
        <p14:creationId xmlns:p14="http://schemas.microsoft.com/office/powerpoint/2010/main" val="223799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t>
            </a:r>
            <a:r>
              <a:rPr lang="en-US" dirty="0" err="1"/>
              <a:t>ProtoDanksharding</a:t>
            </a:r>
            <a:r>
              <a:rPr lang="en-US" dirty="0"/>
              <a:t>, validators store special kind of blockchain data designated for storage and not for execution, called blob-data. This blob-data eventually expires, but the KZG-commitment to the data is persisted. After expiry, servers might voluntarily continue storing it, but they are not required to. Solving the FDE problem would help incentivize servers to continue storing the data by enabling the client to purchase data in a trust-minimized and fair 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 </a:t>
            </a:r>
            <a:r>
              <a:rPr lang="en-US"/>
              <a:t>other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choice of KZG is due to two reasons: First, solving the FDE problem for KZG commitments enables our scheme to be applicable to </a:t>
            </a:r>
            <a:r>
              <a:rPr lang="en-US" dirty="0" err="1"/>
              <a:t>ProtoDanksharding</a:t>
            </a:r>
            <a:r>
              <a:rPr lang="en-US" dirty="0"/>
              <a:t>.</a:t>
            </a:r>
          </a:p>
        </p:txBody>
      </p:sp>
      <p:sp>
        <p:nvSpPr>
          <p:cNvPr id="4" name="Slide Number Placeholder 3"/>
          <p:cNvSpPr>
            <a:spLocks noGrp="1"/>
          </p:cNvSpPr>
          <p:nvPr>
            <p:ph type="sldNum" sz="quarter" idx="5"/>
          </p:nvPr>
        </p:nvSpPr>
        <p:spPr/>
        <p:txBody>
          <a:bodyPr/>
          <a:lstStyle/>
          <a:p>
            <a:fld id="{3142D2BE-0C35-4965-A55A-A609CB4C8F91}" type="slidenum">
              <a:rPr lang="en-US" smtClean="0"/>
              <a:t>3</a:t>
            </a:fld>
            <a:endParaRPr lang="en-US"/>
          </a:p>
        </p:txBody>
      </p:sp>
    </p:spTree>
    <p:extLst>
      <p:ext uri="{BB962C8B-B14F-4D97-AF65-F5344CB8AC3E}">
        <p14:creationId xmlns:p14="http://schemas.microsoft.com/office/powerpoint/2010/main" val="196844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42D2BE-0C35-4965-A55A-A609CB4C8F91}" type="slidenum">
              <a:rPr lang="en-US" smtClean="0"/>
              <a:t>4</a:t>
            </a:fld>
            <a:endParaRPr lang="en-US"/>
          </a:p>
        </p:txBody>
      </p:sp>
    </p:spTree>
    <p:extLst>
      <p:ext uri="{BB962C8B-B14F-4D97-AF65-F5344CB8AC3E}">
        <p14:creationId xmlns:p14="http://schemas.microsoft.com/office/powerpoint/2010/main" val="2306479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42D2BE-0C35-4965-A55A-A609CB4C8F91}" type="slidenum">
              <a:rPr lang="en-US" smtClean="0"/>
              <a:t>5</a:t>
            </a:fld>
            <a:endParaRPr lang="en-US"/>
          </a:p>
        </p:txBody>
      </p:sp>
    </p:spTree>
    <p:extLst>
      <p:ext uri="{BB962C8B-B14F-4D97-AF65-F5344CB8AC3E}">
        <p14:creationId xmlns:p14="http://schemas.microsoft.com/office/powerpoint/2010/main" val="2839626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the ciphertext cannot be decrypted with the given key, or decrypts into data that does not match the commitment?</a:t>
            </a:r>
          </a:p>
        </p:txBody>
      </p:sp>
      <p:sp>
        <p:nvSpPr>
          <p:cNvPr id="4" name="Slide Number Placeholder 3"/>
          <p:cNvSpPr>
            <a:spLocks noGrp="1"/>
          </p:cNvSpPr>
          <p:nvPr>
            <p:ph type="sldNum" sz="quarter" idx="5"/>
          </p:nvPr>
        </p:nvSpPr>
        <p:spPr/>
        <p:txBody>
          <a:bodyPr/>
          <a:lstStyle/>
          <a:p>
            <a:fld id="{3142D2BE-0C35-4965-A55A-A609CB4C8F91}" type="slidenum">
              <a:rPr lang="en-US" smtClean="0"/>
              <a:t>6</a:t>
            </a:fld>
            <a:endParaRPr lang="en-US"/>
          </a:p>
        </p:txBody>
      </p:sp>
    </p:spTree>
    <p:extLst>
      <p:ext uri="{BB962C8B-B14F-4D97-AF65-F5344CB8AC3E}">
        <p14:creationId xmlns:p14="http://schemas.microsoft.com/office/powerpoint/2010/main" val="1110365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proof attests to the fact that the ciphertext </a:t>
            </a:r>
            <a:r>
              <a:rPr lang="en-US" dirty="0" err="1"/>
              <a:t>ct</a:t>
            </a:r>
            <a:r>
              <a:rPr lang="en-US" dirty="0"/>
              <a:t> is the encryption of the witness w committed by the commitment C under the secret key committed </a:t>
            </a:r>
            <a:r>
              <a:rPr lang="en-US" dirty="0" err="1"/>
              <a:t>sk</a:t>
            </a:r>
            <a:r>
              <a:rPr lang="en-US" dirty="0"/>
              <a:t> by the verification key </a:t>
            </a:r>
            <a:r>
              <a:rPr lang="en-US" dirty="0" err="1"/>
              <a:t>vk</a:t>
            </a:r>
            <a:r>
              <a:rPr lang="en-US" dirty="0"/>
              <a:t>.</a:t>
            </a:r>
          </a:p>
        </p:txBody>
      </p:sp>
      <p:sp>
        <p:nvSpPr>
          <p:cNvPr id="4" name="Slide Number Placeholder 3"/>
          <p:cNvSpPr>
            <a:spLocks noGrp="1"/>
          </p:cNvSpPr>
          <p:nvPr>
            <p:ph type="sldNum" sz="quarter" idx="5"/>
          </p:nvPr>
        </p:nvSpPr>
        <p:spPr/>
        <p:txBody>
          <a:bodyPr/>
          <a:lstStyle/>
          <a:p>
            <a:fld id="{3142D2BE-0C35-4965-A55A-A609CB4C8F91}" type="slidenum">
              <a:rPr lang="en-US" smtClean="0"/>
              <a:t>7</a:t>
            </a:fld>
            <a:endParaRPr lang="en-US"/>
          </a:p>
        </p:txBody>
      </p:sp>
    </p:spTree>
    <p:extLst>
      <p:ext uri="{BB962C8B-B14F-4D97-AF65-F5344CB8AC3E}">
        <p14:creationId xmlns:p14="http://schemas.microsoft.com/office/powerpoint/2010/main" val="2212538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 the server-client issue.</a:t>
            </a:r>
          </a:p>
        </p:txBody>
      </p:sp>
      <p:sp>
        <p:nvSpPr>
          <p:cNvPr id="4" name="Slide Number Placeholder 3"/>
          <p:cNvSpPr>
            <a:spLocks noGrp="1"/>
          </p:cNvSpPr>
          <p:nvPr>
            <p:ph type="sldNum" sz="quarter" idx="5"/>
          </p:nvPr>
        </p:nvSpPr>
        <p:spPr/>
        <p:txBody>
          <a:bodyPr/>
          <a:lstStyle/>
          <a:p>
            <a:fld id="{3142D2BE-0C35-4965-A55A-A609CB4C8F91}" type="slidenum">
              <a:rPr lang="en-US" smtClean="0"/>
              <a:t>8</a:t>
            </a:fld>
            <a:endParaRPr lang="en-US"/>
          </a:p>
        </p:txBody>
      </p:sp>
    </p:spTree>
    <p:extLst>
      <p:ext uri="{BB962C8B-B14F-4D97-AF65-F5344CB8AC3E}">
        <p14:creationId xmlns:p14="http://schemas.microsoft.com/office/powerpoint/2010/main" val="2649292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will definitely ask for numbers for generic SNARKs.</a:t>
            </a:r>
          </a:p>
        </p:txBody>
      </p:sp>
      <p:sp>
        <p:nvSpPr>
          <p:cNvPr id="4" name="Slide Number Placeholder 3"/>
          <p:cNvSpPr>
            <a:spLocks noGrp="1"/>
          </p:cNvSpPr>
          <p:nvPr>
            <p:ph type="sldNum" sz="quarter" idx="5"/>
          </p:nvPr>
        </p:nvSpPr>
        <p:spPr/>
        <p:txBody>
          <a:bodyPr/>
          <a:lstStyle/>
          <a:p>
            <a:fld id="{3142D2BE-0C35-4965-A55A-A609CB4C8F91}" type="slidenum">
              <a:rPr lang="en-US" smtClean="0"/>
              <a:t>9</a:t>
            </a:fld>
            <a:endParaRPr lang="en-US"/>
          </a:p>
        </p:txBody>
      </p:sp>
    </p:spTree>
    <p:extLst>
      <p:ext uri="{BB962C8B-B14F-4D97-AF65-F5344CB8AC3E}">
        <p14:creationId xmlns:p14="http://schemas.microsoft.com/office/powerpoint/2010/main" val="2097207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0DC3C-BD71-0930-9EB5-D80191D520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089C4E-4271-E1D6-09C3-0DE1C4E10B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A5AA642-A3D5-DFE0-C37C-0020561DFE8A}"/>
              </a:ext>
            </a:extLst>
          </p:cNvPr>
          <p:cNvSpPr>
            <a:spLocks noGrp="1"/>
          </p:cNvSpPr>
          <p:nvPr>
            <p:ph type="dt" sz="half" idx="10"/>
          </p:nvPr>
        </p:nvSpPr>
        <p:spPr/>
        <p:txBody>
          <a:bodyPr/>
          <a:lstStyle/>
          <a:p>
            <a:fld id="{1351300A-A1B6-4B6C-B695-04AB9DE65F1F}" type="datetime1">
              <a:rPr lang="en-US" smtClean="0"/>
              <a:t>8/4/24</a:t>
            </a:fld>
            <a:endParaRPr lang="en-US"/>
          </a:p>
        </p:txBody>
      </p:sp>
      <p:sp>
        <p:nvSpPr>
          <p:cNvPr id="5" name="Footer Placeholder 4">
            <a:extLst>
              <a:ext uri="{FF2B5EF4-FFF2-40B4-BE49-F238E27FC236}">
                <a16:creationId xmlns:a16="http://schemas.microsoft.com/office/drawing/2014/main" id="{F6C5FC40-741D-EF66-FC85-F8144689B0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F31173-0D29-54B5-20AB-F8CE04C12973}"/>
              </a:ext>
            </a:extLst>
          </p:cNvPr>
          <p:cNvSpPr>
            <a:spLocks noGrp="1"/>
          </p:cNvSpPr>
          <p:nvPr>
            <p:ph type="sldNum" sz="quarter" idx="12"/>
          </p:nvPr>
        </p:nvSpPr>
        <p:spPr/>
        <p:txBody>
          <a:bodyPr/>
          <a:lstStyle/>
          <a:p>
            <a:fld id="{9B1AF914-ED30-4DEF-921E-12E5424A69F1}" type="slidenum">
              <a:rPr lang="en-US" smtClean="0"/>
              <a:t>‹#›</a:t>
            </a:fld>
            <a:endParaRPr lang="en-US"/>
          </a:p>
        </p:txBody>
      </p:sp>
    </p:spTree>
    <p:extLst>
      <p:ext uri="{BB962C8B-B14F-4D97-AF65-F5344CB8AC3E}">
        <p14:creationId xmlns:p14="http://schemas.microsoft.com/office/powerpoint/2010/main" val="4746274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15A22-C5DE-1A22-C5A6-EACFB4AD5E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D9F33AE-4BE2-07C7-A4D3-10C140806E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C2C178-53F7-71C6-A7B1-D4EE5318F1D4}"/>
              </a:ext>
            </a:extLst>
          </p:cNvPr>
          <p:cNvSpPr>
            <a:spLocks noGrp="1"/>
          </p:cNvSpPr>
          <p:nvPr>
            <p:ph type="dt" sz="half" idx="10"/>
          </p:nvPr>
        </p:nvSpPr>
        <p:spPr/>
        <p:txBody>
          <a:bodyPr/>
          <a:lstStyle/>
          <a:p>
            <a:fld id="{DD2606E6-3B46-4D49-B064-DDB2748CFCDE}" type="datetime1">
              <a:rPr lang="en-US" smtClean="0"/>
              <a:t>8/4/24</a:t>
            </a:fld>
            <a:endParaRPr lang="en-US"/>
          </a:p>
        </p:txBody>
      </p:sp>
      <p:sp>
        <p:nvSpPr>
          <p:cNvPr id="5" name="Footer Placeholder 4">
            <a:extLst>
              <a:ext uri="{FF2B5EF4-FFF2-40B4-BE49-F238E27FC236}">
                <a16:creationId xmlns:a16="http://schemas.microsoft.com/office/drawing/2014/main" id="{599949D8-29CE-A38B-2FC6-DFC80D647C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6FC809-F2B4-6105-DD01-8CC787A45834}"/>
              </a:ext>
            </a:extLst>
          </p:cNvPr>
          <p:cNvSpPr>
            <a:spLocks noGrp="1"/>
          </p:cNvSpPr>
          <p:nvPr>
            <p:ph type="sldNum" sz="quarter" idx="12"/>
          </p:nvPr>
        </p:nvSpPr>
        <p:spPr/>
        <p:txBody>
          <a:bodyPr/>
          <a:lstStyle/>
          <a:p>
            <a:fld id="{9B1AF914-ED30-4DEF-921E-12E5424A69F1}" type="slidenum">
              <a:rPr lang="en-US" smtClean="0"/>
              <a:t>‹#›</a:t>
            </a:fld>
            <a:endParaRPr lang="en-US"/>
          </a:p>
        </p:txBody>
      </p:sp>
    </p:spTree>
    <p:extLst>
      <p:ext uri="{BB962C8B-B14F-4D97-AF65-F5344CB8AC3E}">
        <p14:creationId xmlns:p14="http://schemas.microsoft.com/office/powerpoint/2010/main" val="2982329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B937C4-3F57-5A34-85A8-3216746C74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D2EF35-AFB5-06F2-0542-EDE3BE833E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958EC0-BF02-2D3E-48E1-BBE9542D10F9}"/>
              </a:ext>
            </a:extLst>
          </p:cNvPr>
          <p:cNvSpPr>
            <a:spLocks noGrp="1"/>
          </p:cNvSpPr>
          <p:nvPr>
            <p:ph type="dt" sz="half" idx="10"/>
          </p:nvPr>
        </p:nvSpPr>
        <p:spPr/>
        <p:txBody>
          <a:bodyPr/>
          <a:lstStyle/>
          <a:p>
            <a:fld id="{3C4F8917-6E7B-4B04-BCAE-BF9EFF6A35B3}" type="datetime1">
              <a:rPr lang="en-US" smtClean="0"/>
              <a:t>8/4/24</a:t>
            </a:fld>
            <a:endParaRPr lang="en-US"/>
          </a:p>
        </p:txBody>
      </p:sp>
      <p:sp>
        <p:nvSpPr>
          <p:cNvPr id="5" name="Footer Placeholder 4">
            <a:extLst>
              <a:ext uri="{FF2B5EF4-FFF2-40B4-BE49-F238E27FC236}">
                <a16:creationId xmlns:a16="http://schemas.microsoft.com/office/drawing/2014/main" id="{8C948A80-E3B6-10DB-0ADF-5C487C51A2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0A5092-940B-BD17-4548-53EC3CD409D7}"/>
              </a:ext>
            </a:extLst>
          </p:cNvPr>
          <p:cNvSpPr>
            <a:spLocks noGrp="1"/>
          </p:cNvSpPr>
          <p:nvPr>
            <p:ph type="sldNum" sz="quarter" idx="12"/>
          </p:nvPr>
        </p:nvSpPr>
        <p:spPr/>
        <p:txBody>
          <a:bodyPr/>
          <a:lstStyle/>
          <a:p>
            <a:fld id="{9B1AF914-ED30-4DEF-921E-12E5424A69F1}" type="slidenum">
              <a:rPr lang="en-US" smtClean="0"/>
              <a:t>‹#›</a:t>
            </a:fld>
            <a:endParaRPr lang="en-US"/>
          </a:p>
        </p:txBody>
      </p:sp>
    </p:spTree>
    <p:extLst>
      <p:ext uri="{BB962C8B-B14F-4D97-AF65-F5344CB8AC3E}">
        <p14:creationId xmlns:p14="http://schemas.microsoft.com/office/powerpoint/2010/main" val="2562127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1B9C-8960-3991-53DD-7FE77FE267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9DCE00-9DB9-8263-6715-D00E04ABB54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47E115-ADA5-9684-2FF7-8309BAFB13E9}"/>
              </a:ext>
            </a:extLst>
          </p:cNvPr>
          <p:cNvSpPr>
            <a:spLocks noGrp="1"/>
          </p:cNvSpPr>
          <p:nvPr>
            <p:ph type="dt" sz="half" idx="10"/>
          </p:nvPr>
        </p:nvSpPr>
        <p:spPr/>
        <p:txBody>
          <a:bodyPr/>
          <a:lstStyle/>
          <a:p>
            <a:fld id="{4E23E878-F224-4165-ADB4-0C6F2B64A14F}" type="datetime1">
              <a:rPr lang="en-US" smtClean="0"/>
              <a:t>8/4/24</a:t>
            </a:fld>
            <a:endParaRPr lang="en-US"/>
          </a:p>
        </p:txBody>
      </p:sp>
      <p:sp>
        <p:nvSpPr>
          <p:cNvPr id="5" name="Footer Placeholder 4">
            <a:extLst>
              <a:ext uri="{FF2B5EF4-FFF2-40B4-BE49-F238E27FC236}">
                <a16:creationId xmlns:a16="http://schemas.microsoft.com/office/drawing/2014/main" id="{54BAA6F6-C493-A7DA-142F-06F250E562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A6C8CB-43BD-C7EA-69D5-E6433EC64838}"/>
              </a:ext>
            </a:extLst>
          </p:cNvPr>
          <p:cNvSpPr>
            <a:spLocks noGrp="1"/>
          </p:cNvSpPr>
          <p:nvPr>
            <p:ph type="sldNum" sz="quarter" idx="12"/>
          </p:nvPr>
        </p:nvSpPr>
        <p:spPr/>
        <p:txBody>
          <a:bodyPr/>
          <a:lstStyle/>
          <a:p>
            <a:fld id="{9B1AF914-ED30-4DEF-921E-12E5424A69F1}" type="slidenum">
              <a:rPr lang="en-US" smtClean="0"/>
              <a:t>‹#›</a:t>
            </a:fld>
            <a:endParaRPr lang="en-US"/>
          </a:p>
        </p:txBody>
      </p:sp>
    </p:spTree>
    <p:extLst>
      <p:ext uri="{BB962C8B-B14F-4D97-AF65-F5344CB8AC3E}">
        <p14:creationId xmlns:p14="http://schemas.microsoft.com/office/powerpoint/2010/main" val="3814053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7A615-E8D1-A6B8-60FD-899C053BAA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986F3AA-3DA6-D6FA-9CC1-43E41404B83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A0DFCB-649A-F9FA-3D06-3B9F07CA6DA4}"/>
              </a:ext>
            </a:extLst>
          </p:cNvPr>
          <p:cNvSpPr>
            <a:spLocks noGrp="1"/>
          </p:cNvSpPr>
          <p:nvPr>
            <p:ph type="dt" sz="half" idx="10"/>
          </p:nvPr>
        </p:nvSpPr>
        <p:spPr/>
        <p:txBody>
          <a:bodyPr/>
          <a:lstStyle/>
          <a:p>
            <a:fld id="{53B5A851-0728-4BD1-8D0D-941B3974FC1A}" type="datetime1">
              <a:rPr lang="en-US" smtClean="0"/>
              <a:t>8/4/24</a:t>
            </a:fld>
            <a:endParaRPr lang="en-US"/>
          </a:p>
        </p:txBody>
      </p:sp>
      <p:sp>
        <p:nvSpPr>
          <p:cNvPr id="5" name="Footer Placeholder 4">
            <a:extLst>
              <a:ext uri="{FF2B5EF4-FFF2-40B4-BE49-F238E27FC236}">
                <a16:creationId xmlns:a16="http://schemas.microsoft.com/office/drawing/2014/main" id="{D7BC5496-ED8F-D580-50DE-B0BD3359AA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E89BA4-17CD-6FF2-4BDF-7390D02CDE7E}"/>
              </a:ext>
            </a:extLst>
          </p:cNvPr>
          <p:cNvSpPr>
            <a:spLocks noGrp="1"/>
          </p:cNvSpPr>
          <p:nvPr>
            <p:ph type="sldNum" sz="quarter" idx="12"/>
          </p:nvPr>
        </p:nvSpPr>
        <p:spPr/>
        <p:txBody>
          <a:bodyPr/>
          <a:lstStyle/>
          <a:p>
            <a:fld id="{9B1AF914-ED30-4DEF-921E-12E5424A69F1}" type="slidenum">
              <a:rPr lang="en-US" smtClean="0"/>
              <a:t>‹#›</a:t>
            </a:fld>
            <a:endParaRPr lang="en-US"/>
          </a:p>
        </p:txBody>
      </p:sp>
    </p:spTree>
    <p:extLst>
      <p:ext uri="{BB962C8B-B14F-4D97-AF65-F5344CB8AC3E}">
        <p14:creationId xmlns:p14="http://schemas.microsoft.com/office/powerpoint/2010/main" val="1456091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BA3AA-CFEA-2CC0-9924-9981009EB7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9AB50E-F0A2-6DD1-779D-AD08D6B2E8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6A9293-6166-53E2-80BA-A3D4E109F3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209FCBA-7D63-D97A-61A2-10BEA13EFD5C}"/>
              </a:ext>
            </a:extLst>
          </p:cNvPr>
          <p:cNvSpPr>
            <a:spLocks noGrp="1"/>
          </p:cNvSpPr>
          <p:nvPr>
            <p:ph type="dt" sz="half" idx="10"/>
          </p:nvPr>
        </p:nvSpPr>
        <p:spPr/>
        <p:txBody>
          <a:bodyPr/>
          <a:lstStyle/>
          <a:p>
            <a:fld id="{6FA284E4-4954-4876-A6B9-F982283FA465}" type="datetime1">
              <a:rPr lang="en-US" smtClean="0"/>
              <a:t>8/4/24</a:t>
            </a:fld>
            <a:endParaRPr lang="en-US"/>
          </a:p>
        </p:txBody>
      </p:sp>
      <p:sp>
        <p:nvSpPr>
          <p:cNvPr id="6" name="Footer Placeholder 5">
            <a:extLst>
              <a:ext uri="{FF2B5EF4-FFF2-40B4-BE49-F238E27FC236}">
                <a16:creationId xmlns:a16="http://schemas.microsoft.com/office/drawing/2014/main" id="{0B3E7B56-3EDA-9EDD-F2D7-593DDCCD0E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C22571-4474-6716-561A-9C96F09EEEDD}"/>
              </a:ext>
            </a:extLst>
          </p:cNvPr>
          <p:cNvSpPr>
            <a:spLocks noGrp="1"/>
          </p:cNvSpPr>
          <p:nvPr>
            <p:ph type="sldNum" sz="quarter" idx="12"/>
          </p:nvPr>
        </p:nvSpPr>
        <p:spPr/>
        <p:txBody>
          <a:bodyPr/>
          <a:lstStyle/>
          <a:p>
            <a:fld id="{9B1AF914-ED30-4DEF-921E-12E5424A69F1}" type="slidenum">
              <a:rPr lang="en-US" smtClean="0"/>
              <a:t>‹#›</a:t>
            </a:fld>
            <a:endParaRPr lang="en-US"/>
          </a:p>
        </p:txBody>
      </p:sp>
    </p:spTree>
    <p:extLst>
      <p:ext uri="{BB962C8B-B14F-4D97-AF65-F5344CB8AC3E}">
        <p14:creationId xmlns:p14="http://schemas.microsoft.com/office/powerpoint/2010/main" val="476304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71C6D-BDC1-6D57-41DB-9EA010DAAED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403D7EE-C9E8-FF92-C36E-14ADBB3559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991360-0542-BE08-7D69-4CCC7B8D1B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BA78840-4EE0-0ADA-0EFD-06EACD389C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4E06D49-B115-C34E-1F6C-197B507939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E814E5-E2C4-F677-2449-84A10BFE92A4}"/>
              </a:ext>
            </a:extLst>
          </p:cNvPr>
          <p:cNvSpPr>
            <a:spLocks noGrp="1"/>
          </p:cNvSpPr>
          <p:nvPr>
            <p:ph type="dt" sz="half" idx="10"/>
          </p:nvPr>
        </p:nvSpPr>
        <p:spPr/>
        <p:txBody>
          <a:bodyPr/>
          <a:lstStyle/>
          <a:p>
            <a:fld id="{C2FB2C81-AA93-400E-9EB3-9B805D5B3900}" type="datetime1">
              <a:rPr lang="en-US" smtClean="0"/>
              <a:t>8/4/24</a:t>
            </a:fld>
            <a:endParaRPr lang="en-US"/>
          </a:p>
        </p:txBody>
      </p:sp>
      <p:sp>
        <p:nvSpPr>
          <p:cNvPr id="8" name="Footer Placeholder 7">
            <a:extLst>
              <a:ext uri="{FF2B5EF4-FFF2-40B4-BE49-F238E27FC236}">
                <a16:creationId xmlns:a16="http://schemas.microsoft.com/office/drawing/2014/main" id="{E174BC71-41C0-EBA1-2EB8-1A724400CD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73DEC4-5AD9-A755-9147-983C72197F24}"/>
              </a:ext>
            </a:extLst>
          </p:cNvPr>
          <p:cNvSpPr>
            <a:spLocks noGrp="1"/>
          </p:cNvSpPr>
          <p:nvPr>
            <p:ph type="sldNum" sz="quarter" idx="12"/>
          </p:nvPr>
        </p:nvSpPr>
        <p:spPr/>
        <p:txBody>
          <a:bodyPr/>
          <a:lstStyle/>
          <a:p>
            <a:fld id="{9B1AF914-ED30-4DEF-921E-12E5424A69F1}" type="slidenum">
              <a:rPr lang="en-US" smtClean="0"/>
              <a:t>‹#›</a:t>
            </a:fld>
            <a:endParaRPr lang="en-US"/>
          </a:p>
        </p:txBody>
      </p:sp>
    </p:spTree>
    <p:extLst>
      <p:ext uri="{BB962C8B-B14F-4D97-AF65-F5344CB8AC3E}">
        <p14:creationId xmlns:p14="http://schemas.microsoft.com/office/powerpoint/2010/main" val="1409722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0AE3E-7D8D-A15D-ADB8-6D635CC820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A55C6D-1469-A939-CCCC-542E12031E67}"/>
              </a:ext>
            </a:extLst>
          </p:cNvPr>
          <p:cNvSpPr>
            <a:spLocks noGrp="1"/>
          </p:cNvSpPr>
          <p:nvPr>
            <p:ph type="dt" sz="half" idx="10"/>
          </p:nvPr>
        </p:nvSpPr>
        <p:spPr/>
        <p:txBody>
          <a:bodyPr/>
          <a:lstStyle/>
          <a:p>
            <a:fld id="{CBE3F383-0FFB-43AE-AE2B-76D6FD08E2B6}" type="datetime1">
              <a:rPr lang="en-US" smtClean="0"/>
              <a:t>8/4/24</a:t>
            </a:fld>
            <a:endParaRPr lang="en-US"/>
          </a:p>
        </p:txBody>
      </p:sp>
      <p:sp>
        <p:nvSpPr>
          <p:cNvPr id="4" name="Footer Placeholder 3">
            <a:extLst>
              <a:ext uri="{FF2B5EF4-FFF2-40B4-BE49-F238E27FC236}">
                <a16:creationId xmlns:a16="http://schemas.microsoft.com/office/drawing/2014/main" id="{FC6202C5-5954-3F4E-D351-AFD0872E32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56AE89-4C42-35D3-9567-A30ABE1A01F0}"/>
              </a:ext>
            </a:extLst>
          </p:cNvPr>
          <p:cNvSpPr>
            <a:spLocks noGrp="1"/>
          </p:cNvSpPr>
          <p:nvPr>
            <p:ph type="sldNum" sz="quarter" idx="12"/>
          </p:nvPr>
        </p:nvSpPr>
        <p:spPr/>
        <p:txBody>
          <a:bodyPr/>
          <a:lstStyle/>
          <a:p>
            <a:fld id="{9B1AF914-ED30-4DEF-921E-12E5424A69F1}" type="slidenum">
              <a:rPr lang="en-US" smtClean="0"/>
              <a:t>‹#›</a:t>
            </a:fld>
            <a:endParaRPr lang="en-US"/>
          </a:p>
        </p:txBody>
      </p:sp>
    </p:spTree>
    <p:extLst>
      <p:ext uri="{BB962C8B-B14F-4D97-AF65-F5344CB8AC3E}">
        <p14:creationId xmlns:p14="http://schemas.microsoft.com/office/powerpoint/2010/main" val="839337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F1F1CE-3C84-3E24-3BAE-8F3A9B4F370D}"/>
              </a:ext>
            </a:extLst>
          </p:cNvPr>
          <p:cNvSpPr>
            <a:spLocks noGrp="1"/>
          </p:cNvSpPr>
          <p:nvPr>
            <p:ph type="dt" sz="half" idx="10"/>
          </p:nvPr>
        </p:nvSpPr>
        <p:spPr/>
        <p:txBody>
          <a:bodyPr/>
          <a:lstStyle/>
          <a:p>
            <a:fld id="{A296BC92-3808-4845-B638-C0AAA3079041}" type="datetime1">
              <a:rPr lang="en-US" smtClean="0"/>
              <a:t>8/4/24</a:t>
            </a:fld>
            <a:endParaRPr lang="en-US"/>
          </a:p>
        </p:txBody>
      </p:sp>
      <p:sp>
        <p:nvSpPr>
          <p:cNvPr id="3" name="Footer Placeholder 2">
            <a:extLst>
              <a:ext uri="{FF2B5EF4-FFF2-40B4-BE49-F238E27FC236}">
                <a16:creationId xmlns:a16="http://schemas.microsoft.com/office/drawing/2014/main" id="{26436F07-B33E-00E7-C3E0-CF6B3B5ACD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E47B8C-1E5E-1E44-6CF2-00B2276F769E}"/>
              </a:ext>
            </a:extLst>
          </p:cNvPr>
          <p:cNvSpPr>
            <a:spLocks noGrp="1"/>
          </p:cNvSpPr>
          <p:nvPr>
            <p:ph type="sldNum" sz="quarter" idx="12"/>
          </p:nvPr>
        </p:nvSpPr>
        <p:spPr/>
        <p:txBody>
          <a:bodyPr/>
          <a:lstStyle/>
          <a:p>
            <a:fld id="{9B1AF914-ED30-4DEF-921E-12E5424A69F1}" type="slidenum">
              <a:rPr lang="en-US" smtClean="0"/>
              <a:t>‹#›</a:t>
            </a:fld>
            <a:endParaRPr lang="en-US"/>
          </a:p>
        </p:txBody>
      </p:sp>
    </p:spTree>
    <p:extLst>
      <p:ext uri="{BB962C8B-B14F-4D97-AF65-F5344CB8AC3E}">
        <p14:creationId xmlns:p14="http://schemas.microsoft.com/office/powerpoint/2010/main" val="4210608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92994-FA42-7D6E-E21E-B9D1837D03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037AA92-C8FD-C2F8-9A65-9F61999AC1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EBFF2C-7817-F0E9-0BD9-BF9337E0D8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15A904-D09C-390C-3F2B-CD5A01495D51}"/>
              </a:ext>
            </a:extLst>
          </p:cNvPr>
          <p:cNvSpPr>
            <a:spLocks noGrp="1"/>
          </p:cNvSpPr>
          <p:nvPr>
            <p:ph type="dt" sz="half" idx="10"/>
          </p:nvPr>
        </p:nvSpPr>
        <p:spPr/>
        <p:txBody>
          <a:bodyPr/>
          <a:lstStyle/>
          <a:p>
            <a:fld id="{E0480CF0-FBCA-45BC-AD1B-AACC08198022}" type="datetime1">
              <a:rPr lang="en-US" smtClean="0"/>
              <a:t>8/4/24</a:t>
            </a:fld>
            <a:endParaRPr lang="en-US"/>
          </a:p>
        </p:txBody>
      </p:sp>
      <p:sp>
        <p:nvSpPr>
          <p:cNvPr id="6" name="Footer Placeholder 5">
            <a:extLst>
              <a:ext uri="{FF2B5EF4-FFF2-40B4-BE49-F238E27FC236}">
                <a16:creationId xmlns:a16="http://schemas.microsoft.com/office/drawing/2014/main" id="{C81118AE-1905-8A50-13CA-4C25E79F5D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7C506B-31E8-5C9A-075E-8D4E5DB304DF}"/>
              </a:ext>
            </a:extLst>
          </p:cNvPr>
          <p:cNvSpPr>
            <a:spLocks noGrp="1"/>
          </p:cNvSpPr>
          <p:nvPr>
            <p:ph type="sldNum" sz="quarter" idx="12"/>
          </p:nvPr>
        </p:nvSpPr>
        <p:spPr/>
        <p:txBody>
          <a:bodyPr/>
          <a:lstStyle/>
          <a:p>
            <a:fld id="{9B1AF914-ED30-4DEF-921E-12E5424A69F1}" type="slidenum">
              <a:rPr lang="en-US" smtClean="0"/>
              <a:t>‹#›</a:t>
            </a:fld>
            <a:endParaRPr lang="en-US"/>
          </a:p>
        </p:txBody>
      </p:sp>
    </p:spTree>
    <p:extLst>
      <p:ext uri="{BB962C8B-B14F-4D97-AF65-F5344CB8AC3E}">
        <p14:creationId xmlns:p14="http://schemas.microsoft.com/office/powerpoint/2010/main" val="2003635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21147-BE1E-D350-D488-72AF1F9071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1476FD3-827A-8414-CF69-B3D419E204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37ECE74-A73A-A00D-75DA-FF5D890FD0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C74D7A-3C69-EE8D-FD86-ADBA0479E9E4}"/>
              </a:ext>
            </a:extLst>
          </p:cNvPr>
          <p:cNvSpPr>
            <a:spLocks noGrp="1"/>
          </p:cNvSpPr>
          <p:nvPr>
            <p:ph type="dt" sz="half" idx="10"/>
          </p:nvPr>
        </p:nvSpPr>
        <p:spPr/>
        <p:txBody>
          <a:bodyPr/>
          <a:lstStyle/>
          <a:p>
            <a:fld id="{2319C45F-33C0-400F-93D7-4618F3257CD6}" type="datetime1">
              <a:rPr lang="en-US" smtClean="0"/>
              <a:t>8/4/24</a:t>
            </a:fld>
            <a:endParaRPr lang="en-US"/>
          </a:p>
        </p:txBody>
      </p:sp>
      <p:sp>
        <p:nvSpPr>
          <p:cNvPr id="6" name="Footer Placeholder 5">
            <a:extLst>
              <a:ext uri="{FF2B5EF4-FFF2-40B4-BE49-F238E27FC236}">
                <a16:creationId xmlns:a16="http://schemas.microsoft.com/office/drawing/2014/main" id="{CFC64C2D-E9B4-5A25-7638-CCCD8B1C36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0EF6F2-44FF-D06E-0D05-3496204C8526}"/>
              </a:ext>
            </a:extLst>
          </p:cNvPr>
          <p:cNvSpPr>
            <a:spLocks noGrp="1"/>
          </p:cNvSpPr>
          <p:nvPr>
            <p:ph type="sldNum" sz="quarter" idx="12"/>
          </p:nvPr>
        </p:nvSpPr>
        <p:spPr/>
        <p:txBody>
          <a:bodyPr/>
          <a:lstStyle/>
          <a:p>
            <a:fld id="{9B1AF914-ED30-4DEF-921E-12E5424A69F1}" type="slidenum">
              <a:rPr lang="en-US" smtClean="0"/>
              <a:t>‹#›</a:t>
            </a:fld>
            <a:endParaRPr lang="en-US"/>
          </a:p>
        </p:txBody>
      </p:sp>
    </p:spTree>
    <p:extLst>
      <p:ext uri="{BB962C8B-B14F-4D97-AF65-F5344CB8AC3E}">
        <p14:creationId xmlns:p14="http://schemas.microsoft.com/office/powerpoint/2010/main" val="3319939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23096E-176C-DFD0-E1E6-45EA035500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07FDDCD-8EDD-ED6B-895A-B54DDD33AB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9310C5-9443-C6FF-803B-C9E8302125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AF84BFA-2553-405E-A542-5CEA56339F2B}" type="datetime1">
              <a:rPr lang="en-US" smtClean="0"/>
              <a:t>8/4/24</a:t>
            </a:fld>
            <a:endParaRPr lang="en-US"/>
          </a:p>
        </p:txBody>
      </p:sp>
      <p:sp>
        <p:nvSpPr>
          <p:cNvPr id="5" name="Footer Placeholder 4">
            <a:extLst>
              <a:ext uri="{FF2B5EF4-FFF2-40B4-BE49-F238E27FC236}">
                <a16:creationId xmlns:a16="http://schemas.microsoft.com/office/drawing/2014/main" id="{9AE6EE90-68C3-6071-D16E-BC507BC262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8CAD9B6-2490-C5BF-E9FC-CC14201C54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B1AF914-ED30-4DEF-921E-12E5424A69F1}" type="slidenum">
              <a:rPr lang="en-US" smtClean="0"/>
              <a:t>‹#›</a:t>
            </a:fld>
            <a:endParaRPr lang="en-US"/>
          </a:p>
        </p:txBody>
      </p:sp>
    </p:spTree>
    <p:extLst>
      <p:ext uri="{BB962C8B-B14F-4D97-AF65-F5344CB8AC3E}">
        <p14:creationId xmlns:p14="http://schemas.microsoft.com/office/powerpoint/2010/main" val="23074248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392.png"/><Relationship Id="rId3" Type="http://schemas.openxmlformats.org/officeDocument/2006/relationships/image" Target="../media/image7.png"/><Relationship Id="rId7" Type="http://schemas.openxmlformats.org/officeDocument/2006/relationships/image" Target="../media/image322.png"/><Relationship Id="rId12" Type="http://schemas.openxmlformats.org/officeDocument/2006/relationships/image" Target="../media/image35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381.png"/><Relationship Id="rId5" Type="http://schemas.openxmlformats.org/officeDocument/2006/relationships/image" Target="../media/image14.png"/><Relationship Id="rId15" Type="http://schemas.openxmlformats.org/officeDocument/2006/relationships/image" Target="../media/image413.png"/><Relationship Id="rId10" Type="http://schemas.openxmlformats.org/officeDocument/2006/relationships/image" Target="../media/image371.png"/><Relationship Id="rId4" Type="http://schemas.openxmlformats.org/officeDocument/2006/relationships/image" Target="../media/image8.png"/><Relationship Id="rId9" Type="http://schemas.openxmlformats.org/officeDocument/2006/relationships/image" Target="../media/image361.png"/><Relationship Id="rId14" Type="http://schemas.openxmlformats.org/officeDocument/2006/relationships/image" Target="../media/image402.png"/></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12.png"/></Relationships>
</file>

<file path=ppt/slides/_rels/slide13.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31.png"/></Relationships>
</file>

<file path=ppt/slides/_rels/slide14.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8" Type="http://schemas.openxmlformats.org/officeDocument/2006/relationships/image" Target="../media/image530.png"/><Relationship Id="rId3" Type="http://schemas.openxmlformats.org/officeDocument/2006/relationships/image" Target="../media/image480.png"/><Relationship Id="rId7" Type="http://schemas.openxmlformats.org/officeDocument/2006/relationships/image" Target="../media/image58.sv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svg"/><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image" Target="../media/image351.png"/><Relationship Id="rId7" Type="http://schemas.openxmlformats.org/officeDocument/2006/relationships/image" Target="../media/image310.png"/><Relationship Id="rId2"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350.png"/><Relationship Id="rId11" Type="http://schemas.openxmlformats.org/officeDocument/2006/relationships/image" Target="../media/image380.png"/><Relationship Id="rId5" Type="http://schemas.openxmlformats.org/officeDocument/2006/relationships/image" Target="../media/image290.png"/><Relationship Id="rId10" Type="http://schemas.openxmlformats.org/officeDocument/2006/relationships/image" Target="../media/image370.png"/><Relationship Id="rId4" Type="http://schemas.openxmlformats.org/officeDocument/2006/relationships/image" Target="../media/image280.png"/><Relationship Id="rId9" Type="http://schemas.openxmlformats.org/officeDocument/2006/relationships/image" Target="../media/image360.png"/></Relationships>
</file>

<file path=ppt/slides/_rels/slide18.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image" Target="../media/image391.png"/><Relationship Id="rId1" Type="http://schemas.openxmlformats.org/officeDocument/2006/relationships/slideLayout" Target="../slideLayouts/slideLayout2.xml"/><Relationship Id="rId4" Type="http://schemas.openxmlformats.org/officeDocument/2006/relationships/image" Target="../media/image411.png"/></Relationships>
</file>

<file path=ppt/slides/_rels/slide19.xml.rels><?xml version="1.0" encoding="UTF-8" standalone="yes"?>
<Relationships xmlns="http://schemas.openxmlformats.org/package/2006/relationships"><Relationship Id="rId8" Type="http://schemas.openxmlformats.org/officeDocument/2006/relationships/image" Target="../media/image460.png"/><Relationship Id="rId3" Type="http://schemas.openxmlformats.org/officeDocument/2006/relationships/image" Target="../media/image390.png"/><Relationship Id="rId7" Type="http://schemas.openxmlformats.org/officeDocument/2006/relationships/image" Target="../media/image43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51.png"/><Relationship Id="rId5" Type="http://schemas.openxmlformats.org/officeDocument/2006/relationships/image" Target="../media/image410.png"/><Relationship Id="rId10" Type="http://schemas.openxmlformats.org/officeDocument/2006/relationships/image" Target="../media/image471.png"/><Relationship Id="rId4" Type="http://schemas.openxmlformats.org/officeDocument/2006/relationships/image" Target="../media/image400.png"/><Relationship Id="rId9" Type="http://schemas.openxmlformats.org/officeDocument/2006/relationships/image" Target="../media/image450.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140.png"/><Relationship Id="rId5" Type="http://schemas.openxmlformats.org/officeDocument/2006/relationships/image" Target="../media/image14.png"/><Relationship Id="rId10" Type="http://schemas.openxmlformats.org/officeDocument/2006/relationships/image" Target="../media/image130.png"/><Relationship Id="rId4" Type="http://schemas.openxmlformats.org/officeDocument/2006/relationships/image" Target="../media/image8.png"/><Relationship Id="rId9"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51.png"/><Relationship Id="rId1" Type="http://schemas.openxmlformats.org/officeDocument/2006/relationships/slideLayout" Target="../slideLayouts/slideLayout2.xml"/><Relationship Id="rId4" Type="http://schemas.openxmlformats.org/officeDocument/2006/relationships/image" Target="../media/image540.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11" Type="http://schemas.openxmlformats.org/officeDocument/2006/relationships/image" Target="../media/image11.png"/><Relationship Id="rId10" Type="http://schemas.openxmlformats.org/officeDocument/2006/relationships/image" Target="../media/image160.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2.png"/><Relationship Id="rId10" Type="http://schemas.openxmlformats.org/officeDocument/2006/relationships/image" Target="../media/image9.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13" Type="http://schemas.openxmlformats.org/officeDocument/2006/relationships/image" Target="../media/image7.png"/><Relationship Id="rId12" Type="http://schemas.openxmlformats.org/officeDocument/2006/relationships/image" Target="../media/image9.png"/><Relationship Id="rId17" Type="http://schemas.openxmlformats.org/officeDocument/2006/relationships/image" Target="../media/image19.png"/><Relationship Id="rId2" Type="http://schemas.openxmlformats.org/officeDocument/2006/relationships/notesSlide" Target="../notesSlides/notesSlide5.xml"/><Relationship Id="rId16" Type="http://schemas.openxmlformats.org/officeDocument/2006/relationships/image" Target="../media/image11.png"/><Relationship Id="rId1" Type="http://schemas.openxmlformats.org/officeDocument/2006/relationships/slideLayout" Target="../slideLayouts/slideLayout2.xml"/><Relationship Id="rId11" Type="http://schemas.openxmlformats.org/officeDocument/2006/relationships/image" Target="../media/image18.png"/><Relationship Id="rId6" Type="http://schemas.openxmlformats.org/officeDocument/2006/relationships/image" Target="../media/image150.png"/><Relationship Id="rId15" Type="http://schemas.openxmlformats.org/officeDocument/2006/relationships/image" Target="../media/image14.png"/><Relationship Id="rId10" Type="http://schemas.openxmlformats.org/officeDocument/2006/relationships/image" Target="../media/image17.png"/><Relationship Id="rId14" Type="http://schemas.openxmlformats.org/officeDocument/2006/relationships/image" Target="../media/image8.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13" Type="http://schemas.openxmlformats.org/officeDocument/2006/relationships/image" Target="../media/image20.png"/><Relationship Id="rId3" Type="http://schemas.openxmlformats.org/officeDocument/2006/relationships/image" Target="../media/image7.png"/><Relationship Id="rId12"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1.png"/><Relationship Id="rId5" Type="http://schemas.openxmlformats.org/officeDocument/2006/relationships/image" Target="../media/image14.png"/><Relationship Id="rId10" Type="http://schemas.openxmlformats.org/officeDocument/2006/relationships/image" Target="../media/image160.png"/><Relationship Id="rId4" Type="http://schemas.openxmlformats.org/officeDocument/2006/relationships/image" Target="../media/image8.png"/><Relationship Id="rId14"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272.png"/><Relationship Id="rId3" Type="http://schemas.openxmlformats.org/officeDocument/2006/relationships/image" Target="../media/image22.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18" Type="http://schemas.openxmlformats.org/officeDocument/2006/relationships/image" Target="../media/image11.png"/><Relationship Id="rId3" Type="http://schemas.openxmlformats.org/officeDocument/2006/relationships/image" Target="../media/image28.png"/><Relationship Id="rId21" Type="http://schemas.openxmlformats.org/officeDocument/2006/relationships/image" Target="../media/image30.png"/><Relationship Id="rId17" Type="http://schemas.openxmlformats.org/officeDocument/2006/relationships/image" Target="../media/image282.png"/><Relationship Id="rId7" Type="http://schemas.openxmlformats.org/officeDocument/2006/relationships/image" Target="../media/image160.png"/><Relationship Id="rId25" Type="http://schemas.openxmlformats.org/officeDocument/2006/relationships/image" Target="../media/image32.png"/><Relationship Id="rId2" Type="http://schemas.openxmlformats.org/officeDocument/2006/relationships/notesSlide" Target="../notesSlides/notesSlide8.xml"/><Relationship Id="rId16" Type="http://schemas.openxmlformats.org/officeDocument/2006/relationships/image" Target="../media/image9.png"/><Relationship Id="rId20" Type="http://schemas.openxmlformats.org/officeDocument/2006/relationships/image" Target="../media/image15.png"/><Relationship Id="rId29"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14.png"/><Relationship Id="rId24" Type="http://schemas.openxmlformats.org/officeDocument/2006/relationships/image" Target="../media/image31.png"/><Relationship Id="rId5" Type="http://schemas.openxmlformats.org/officeDocument/2006/relationships/image" Target="../media/image8.png"/><Relationship Id="rId15" Type="http://schemas.openxmlformats.org/officeDocument/2006/relationships/image" Target="../media/image271.png"/><Relationship Id="rId23" Type="http://schemas.openxmlformats.org/officeDocument/2006/relationships/image" Target="../media/image221.png"/><Relationship Id="rId28" Type="http://schemas.openxmlformats.org/officeDocument/2006/relationships/image" Target="../media/image33.png"/><Relationship Id="rId19" Type="http://schemas.openxmlformats.org/officeDocument/2006/relationships/image" Target="../media/image29.png"/><Relationship Id="rId31" Type="http://schemas.openxmlformats.org/officeDocument/2006/relationships/image" Target="../media/image37.png"/><Relationship Id="rId4" Type="http://schemas.openxmlformats.org/officeDocument/2006/relationships/image" Target="../media/image7.png"/><Relationship Id="rId22" Type="http://schemas.openxmlformats.org/officeDocument/2006/relationships/image" Target="../media/image210.png"/><Relationship Id="rId27" Type="http://schemas.openxmlformats.org/officeDocument/2006/relationships/image" Target="../media/image34.png"/><Relationship Id="rId30" Type="http://schemas.openxmlformats.org/officeDocument/2006/relationships/image" Target="../media/image36.png"/></Relationships>
</file>

<file path=ppt/slides/_rels/slide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AE8D0-6179-84F7-C307-F63C0229E704}"/>
              </a:ext>
            </a:extLst>
          </p:cNvPr>
          <p:cNvSpPr>
            <a:spLocks noGrp="1"/>
          </p:cNvSpPr>
          <p:nvPr>
            <p:ph type="ctrTitle"/>
          </p:nvPr>
        </p:nvSpPr>
        <p:spPr>
          <a:xfrm>
            <a:off x="1524000" y="0"/>
            <a:ext cx="9144000" cy="2387600"/>
          </a:xfrm>
        </p:spPr>
        <p:txBody>
          <a:bodyPr/>
          <a:lstStyle/>
          <a:p>
            <a:r>
              <a:rPr lang="en-US" dirty="0">
                <a:latin typeface="Calibri Light" panose="020F0302020204030204" pitchFamily="34" charset="0"/>
                <a:cs typeface="Calibri Light" panose="020F0302020204030204" pitchFamily="34" charset="0"/>
              </a:rPr>
              <a:t>Atomic and Fair Data Exchange via Blockchain</a:t>
            </a:r>
          </a:p>
        </p:txBody>
      </p:sp>
      <p:sp>
        <p:nvSpPr>
          <p:cNvPr id="3" name="Subtitle 2">
            <a:extLst>
              <a:ext uri="{FF2B5EF4-FFF2-40B4-BE49-F238E27FC236}">
                <a16:creationId xmlns:a16="http://schemas.microsoft.com/office/drawing/2014/main" id="{FC01B6B6-905A-24CD-A507-12B6ABE26A8C}"/>
              </a:ext>
            </a:extLst>
          </p:cNvPr>
          <p:cNvSpPr>
            <a:spLocks noGrp="1"/>
          </p:cNvSpPr>
          <p:nvPr>
            <p:ph type="subTitle" idx="1"/>
          </p:nvPr>
        </p:nvSpPr>
        <p:spPr>
          <a:xfrm>
            <a:off x="1524000" y="2601119"/>
            <a:ext cx="9144000" cy="1655762"/>
          </a:xfrm>
        </p:spPr>
        <p:txBody>
          <a:bodyPr>
            <a:normAutofit/>
          </a:bodyPr>
          <a:lstStyle/>
          <a:p>
            <a:r>
              <a:rPr lang="en-US" sz="2000" dirty="0" err="1"/>
              <a:t>Ertem</a:t>
            </a:r>
            <a:r>
              <a:rPr lang="en-US" sz="2000" dirty="0"/>
              <a:t> </a:t>
            </a:r>
            <a:r>
              <a:rPr lang="en-US" sz="2000" dirty="0" err="1"/>
              <a:t>Nusret</a:t>
            </a:r>
            <a:r>
              <a:rPr lang="en-US" sz="2000" dirty="0"/>
              <a:t> Tas</a:t>
            </a:r>
          </a:p>
          <a:p>
            <a:r>
              <a:rPr lang="en-US" sz="2000" dirty="0"/>
              <a:t>Stanford University</a:t>
            </a:r>
          </a:p>
          <a:p>
            <a:r>
              <a:rPr lang="en-US" sz="2000" dirty="0"/>
              <a:t>The Science of Blockchain Conference 2024 (SBC’24)</a:t>
            </a:r>
          </a:p>
        </p:txBody>
      </p:sp>
      <p:sp>
        <p:nvSpPr>
          <p:cNvPr id="4" name="TextBox 3">
            <a:extLst>
              <a:ext uri="{FF2B5EF4-FFF2-40B4-BE49-F238E27FC236}">
                <a16:creationId xmlns:a16="http://schemas.microsoft.com/office/drawing/2014/main" id="{B80B8F1F-58A3-30AE-EAF3-86B1648292DF}"/>
              </a:ext>
            </a:extLst>
          </p:cNvPr>
          <p:cNvSpPr txBox="1"/>
          <p:nvPr/>
        </p:nvSpPr>
        <p:spPr>
          <a:xfrm>
            <a:off x="18627" y="5682030"/>
            <a:ext cx="2722400" cy="646331"/>
          </a:xfrm>
          <a:prstGeom prst="rect">
            <a:avLst/>
          </a:prstGeom>
          <a:noFill/>
        </p:spPr>
        <p:txBody>
          <a:bodyPr wrap="square" rtlCol="0">
            <a:spAutoFit/>
          </a:bodyPr>
          <a:lstStyle/>
          <a:p>
            <a:pPr algn="ctr"/>
            <a:r>
              <a:rPr lang="en-US" dirty="0">
                <a:solidFill>
                  <a:srgbClr val="000000"/>
                </a:solidFill>
                <a:effectLst/>
                <a:cs typeface="Calibri Light" panose="020F0302020204030204" pitchFamily="34" charset="0"/>
              </a:rPr>
              <a:t> </a:t>
            </a:r>
            <a:r>
              <a:rPr lang="en-US" dirty="0" err="1">
                <a:solidFill>
                  <a:srgbClr val="000000"/>
                </a:solidFill>
                <a:effectLst/>
                <a:cs typeface="Calibri Light" panose="020F0302020204030204" pitchFamily="34" charset="0"/>
              </a:rPr>
              <a:t>István</a:t>
            </a:r>
            <a:r>
              <a:rPr lang="en-US" dirty="0">
                <a:solidFill>
                  <a:srgbClr val="000000"/>
                </a:solidFill>
                <a:effectLst/>
                <a:cs typeface="Calibri Light" panose="020F0302020204030204" pitchFamily="34" charset="0"/>
              </a:rPr>
              <a:t> </a:t>
            </a:r>
            <a:r>
              <a:rPr lang="en-US" dirty="0" err="1">
                <a:solidFill>
                  <a:srgbClr val="000000"/>
                </a:solidFill>
                <a:effectLst/>
                <a:cs typeface="Calibri Light" panose="020F0302020204030204" pitchFamily="34" charset="0"/>
              </a:rPr>
              <a:t>András</a:t>
            </a:r>
            <a:r>
              <a:rPr lang="en-US" dirty="0">
                <a:solidFill>
                  <a:srgbClr val="000000"/>
                </a:solidFill>
                <a:effectLst/>
                <a:cs typeface="Calibri Light" panose="020F0302020204030204" pitchFamily="34" charset="0"/>
              </a:rPr>
              <a:t> </a:t>
            </a:r>
            <a:r>
              <a:rPr lang="en-US" dirty="0" err="1">
                <a:solidFill>
                  <a:srgbClr val="000000"/>
                </a:solidFill>
                <a:effectLst/>
                <a:cs typeface="Calibri Light" panose="020F0302020204030204" pitchFamily="34" charset="0"/>
              </a:rPr>
              <a:t>Seres</a:t>
            </a:r>
            <a:endParaRPr lang="en-US" dirty="0">
              <a:solidFill>
                <a:srgbClr val="000000"/>
              </a:solidFill>
              <a:cs typeface="Calibri Light" panose="020F0302020204030204" pitchFamily="34" charset="0"/>
            </a:endParaRPr>
          </a:p>
          <a:p>
            <a:pPr algn="ctr"/>
            <a:r>
              <a:rPr lang="en-US" dirty="0">
                <a:solidFill>
                  <a:srgbClr val="000000"/>
                </a:solidFill>
                <a:effectLst/>
                <a:cs typeface="Calibri Light" panose="020F0302020204030204" pitchFamily="34" charset="0"/>
              </a:rPr>
              <a:t>Eötvös </a:t>
            </a:r>
            <a:r>
              <a:rPr lang="en-US" dirty="0" err="1">
                <a:solidFill>
                  <a:srgbClr val="000000"/>
                </a:solidFill>
                <a:effectLst/>
                <a:cs typeface="Calibri Light" panose="020F0302020204030204" pitchFamily="34" charset="0"/>
              </a:rPr>
              <a:t>Loránd</a:t>
            </a:r>
            <a:r>
              <a:rPr lang="en-US" dirty="0">
                <a:solidFill>
                  <a:srgbClr val="000000"/>
                </a:solidFill>
                <a:effectLst/>
                <a:cs typeface="Calibri Light" panose="020F0302020204030204" pitchFamily="34" charset="0"/>
              </a:rPr>
              <a:t> U.</a:t>
            </a:r>
          </a:p>
        </p:txBody>
      </p:sp>
      <p:sp>
        <p:nvSpPr>
          <p:cNvPr id="6" name="TextBox 5">
            <a:extLst>
              <a:ext uri="{FF2B5EF4-FFF2-40B4-BE49-F238E27FC236}">
                <a16:creationId xmlns:a16="http://schemas.microsoft.com/office/drawing/2014/main" id="{5C1A9994-3172-F253-12F4-05115FDA49AD}"/>
              </a:ext>
            </a:extLst>
          </p:cNvPr>
          <p:cNvSpPr txBox="1"/>
          <p:nvPr/>
        </p:nvSpPr>
        <p:spPr>
          <a:xfrm>
            <a:off x="2455736" y="5682029"/>
            <a:ext cx="1433322" cy="646331"/>
          </a:xfrm>
          <a:prstGeom prst="rect">
            <a:avLst/>
          </a:prstGeom>
          <a:noFill/>
        </p:spPr>
        <p:txBody>
          <a:bodyPr wrap="square">
            <a:spAutoFit/>
          </a:bodyPr>
          <a:lstStyle/>
          <a:p>
            <a:pPr algn="ctr"/>
            <a:r>
              <a:rPr lang="en-US" dirty="0">
                <a:solidFill>
                  <a:srgbClr val="000000"/>
                </a:solidFill>
                <a:effectLst/>
                <a:cs typeface="Calibri Light" panose="020F0302020204030204" pitchFamily="34" charset="0"/>
              </a:rPr>
              <a:t>Yinuo Zhang</a:t>
            </a:r>
          </a:p>
          <a:p>
            <a:pPr algn="ctr"/>
            <a:r>
              <a:rPr lang="en-US" dirty="0">
                <a:solidFill>
                  <a:srgbClr val="000000"/>
                </a:solidFill>
                <a:effectLst/>
                <a:cs typeface="Calibri Light" panose="020F0302020204030204" pitchFamily="34" charset="0"/>
              </a:rPr>
              <a:t>UC Berkeley </a:t>
            </a:r>
            <a:endParaRPr lang="en-US" dirty="0"/>
          </a:p>
        </p:txBody>
      </p:sp>
      <p:sp>
        <p:nvSpPr>
          <p:cNvPr id="8" name="TextBox 7">
            <a:extLst>
              <a:ext uri="{FF2B5EF4-FFF2-40B4-BE49-F238E27FC236}">
                <a16:creationId xmlns:a16="http://schemas.microsoft.com/office/drawing/2014/main" id="{BB945EBB-BF4C-3D5C-78AF-61A1544D43CE}"/>
              </a:ext>
            </a:extLst>
          </p:cNvPr>
          <p:cNvSpPr txBox="1"/>
          <p:nvPr/>
        </p:nvSpPr>
        <p:spPr>
          <a:xfrm>
            <a:off x="3671428" y="5682028"/>
            <a:ext cx="2622042" cy="646331"/>
          </a:xfrm>
          <a:prstGeom prst="rect">
            <a:avLst/>
          </a:prstGeom>
          <a:noFill/>
        </p:spPr>
        <p:txBody>
          <a:bodyPr wrap="square">
            <a:spAutoFit/>
          </a:bodyPr>
          <a:lstStyle/>
          <a:p>
            <a:pPr algn="ctr"/>
            <a:r>
              <a:rPr lang="en-US" dirty="0" err="1">
                <a:solidFill>
                  <a:srgbClr val="000000"/>
                </a:solidFill>
                <a:effectLst/>
                <a:cs typeface="Calibri Light" panose="020F0302020204030204" pitchFamily="34" charset="0"/>
              </a:rPr>
              <a:t>Márk</a:t>
            </a:r>
            <a:r>
              <a:rPr lang="en-US" dirty="0">
                <a:solidFill>
                  <a:srgbClr val="000000"/>
                </a:solidFill>
                <a:effectLst/>
                <a:cs typeface="Calibri Light" panose="020F0302020204030204" pitchFamily="34" charset="0"/>
              </a:rPr>
              <a:t> </a:t>
            </a:r>
            <a:r>
              <a:rPr lang="en-US" dirty="0" err="1">
                <a:solidFill>
                  <a:srgbClr val="000000"/>
                </a:solidFill>
                <a:effectLst/>
                <a:cs typeface="Calibri Light" panose="020F0302020204030204" pitchFamily="34" charset="0"/>
              </a:rPr>
              <a:t>Melczer</a:t>
            </a:r>
            <a:endParaRPr lang="en-US" dirty="0">
              <a:solidFill>
                <a:srgbClr val="000000"/>
              </a:solidFill>
              <a:cs typeface="Calibri Light" panose="020F0302020204030204" pitchFamily="34" charset="0"/>
            </a:endParaRPr>
          </a:p>
          <a:p>
            <a:pPr algn="ctr"/>
            <a:r>
              <a:rPr lang="en-US" dirty="0">
                <a:solidFill>
                  <a:srgbClr val="000000"/>
                </a:solidFill>
                <a:effectLst/>
                <a:cs typeface="Calibri Light" panose="020F0302020204030204" pitchFamily="34" charset="0"/>
              </a:rPr>
              <a:t>Eötvös </a:t>
            </a:r>
            <a:r>
              <a:rPr lang="en-US" dirty="0" err="1">
                <a:solidFill>
                  <a:srgbClr val="000000"/>
                </a:solidFill>
                <a:effectLst/>
                <a:cs typeface="Calibri Light" panose="020F0302020204030204" pitchFamily="34" charset="0"/>
              </a:rPr>
              <a:t>Loránd</a:t>
            </a:r>
            <a:r>
              <a:rPr lang="en-US" dirty="0">
                <a:solidFill>
                  <a:srgbClr val="000000"/>
                </a:solidFill>
                <a:effectLst/>
                <a:cs typeface="Calibri Light" panose="020F0302020204030204" pitchFamily="34" charset="0"/>
              </a:rPr>
              <a:t> U. </a:t>
            </a:r>
            <a:endParaRPr lang="en-US" dirty="0"/>
          </a:p>
        </p:txBody>
      </p:sp>
      <p:sp>
        <p:nvSpPr>
          <p:cNvPr id="10" name="TextBox 9">
            <a:extLst>
              <a:ext uri="{FF2B5EF4-FFF2-40B4-BE49-F238E27FC236}">
                <a16:creationId xmlns:a16="http://schemas.microsoft.com/office/drawing/2014/main" id="{85D03110-D564-A741-5767-533C478DDA24}"/>
              </a:ext>
            </a:extLst>
          </p:cNvPr>
          <p:cNvSpPr txBox="1"/>
          <p:nvPr/>
        </p:nvSpPr>
        <p:spPr>
          <a:xfrm>
            <a:off x="5995130" y="5682028"/>
            <a:ext cx="1825371" cy="646331"/>
          </a:xfrm>
          <a:prstGeom prst="rect">
            <a:avLst/>
          </a:prstGeom>
          <a:noFill/>
        </p:spPr>
        <p:txBody>
          <a:bodyPr wrap="square">
            <a:spAutoFit/>
          </a:bodyPr>
          <a:lstStyle/>
          <a:p>
            <a:pPr algn="ctr"/>
            <a:r>
              <a:rPr lang="en-US" dirty="0" err="1">
                <a:solidFill>
                  <a:srgbClr val="000000"/>
                </a:solidFill>
                <a:effectLst/>
                <a:cs typeface="Calibri Light" panose="020F0302020204030204" pitchFamily="34" charset="0"/>
              </a:rPr>
              <a:t>Mahimna</a:t>
            </a:r>
            <a:r>
              <a:rPr lang="en-US" dirty="0">
                <a:solidFill>
                  <a:srgbClr val="000000"/>
                </a:solidFill>
                <a:effectLst/>
                <a:cs typeface="Calibri Light" panose="020F0302020204030204" pitchFamily="34" charset="0"/>
              </a:rPr>
              <a:t> Kelkar</a:t>
            </a:r>
          </a:p>
          <a:p>
            <a:pPr algn="ctr"/>
            <a:r>
              <a:rPr lang="en-US" dirty="0">
                <a:solidFill>
                  <a:srgbClr val="000000"/>
                </a:solidFill>
                <a:effectLst/>
                <a:cs typeface="Calibri Light" panose="020F0302020204030204" pitchFamily="34" charset="0"/>
              </a:rPr>
              <a:t>Cornell Tech </a:t>
            </a:r>
            <a:endParaRPr lang="en-US" dirty="0"/>
          </a:p>
        </p:txBody>
      </p:sp>
      <p:sp>
        <p:nvSpPr>
          <p:cNvPr id="12" name="TextBox 11">
            <a:extLst>
              <a:ext uri="{FF2B5EF4-FFF2-40B4-BE49-F238E27FC236}">
                <a16:creationId xmlns:a16="http://schemas.microsoft.com/office/drawing/2014/main" id="{0C0C24FA-8CBE-AFBB-671E-371EAC9B7C2C}"/>
              </a:ext>
            </a:extLst>
          </p:cNvPr>
          <p:cNvSpPr txBox="1"/>
          <p:nvPr/>
        </p:nvSpPr>
        <p:spPr>
          <a:xfrm>
            <a:off x="7446834" y="5677117"/>
            <a:ext cx="2951226" cy="923330"/>
          </a:xfrm>
          <a:prstGeom prst="rect">
            <a:avLst/>
          </a:prstGeom>
          <a:noFill/>
        </p:spPr>
        <p:txBody>
          <a:bodyPr wrap="square">
            <a:spAutoFit/>
          </a:bodyPr>
          <a:lstStyle/>
          <a:p>
            <a:pPr algn="ctr"/>
            <a:r>
              <a:rPr lang="en-US" dirty="0">
                <a:solidFill>
                  <a:srgbClr val="000000"/>
                </a:solidFill>
                <a:effectLst/>
                <a:cs typeface="Calibri Light" panose="020F0302020204030204" pitchFamily="34" charset="0"/>
              </a:rPr>
              <a:t>Joseph Bonneau</a:t>
            </a:r>
          </a:p>
          <a:p>
            <a:pPr algn="ctr"/>
            <a:r>
              <a:rPr lang="en-US" dirty="0">
                <a:solidFill>
                  <a:srgbClr val="000000"/>
                </a:solidFill>
                <a:effectLst/>
                <a:cs typeface="Calibri Light" panose="020F0302020204030204" pitchFamily="34" charset="0"/>
              </a:rPr>
              <a:t>a16z crypto research </a:t>
            </a:r>
            <a:endParaRPr lang="en-US" dirty="0">
              <a:solidFill>
                <a:srgbClr val="000000"/>
              </a:solidFill>
              <a:cs typeface="Calibri Light" panose="020F0302020204030204" pitchFamily="34" charset="0"/>
            </a:endParaRPr>
          </a:p>
          <a:p>
            <a:pPr algn="ctr"/>
            <a:r>
              <a:rPr lang="en-US" dirty="0">
                <a:solidFill>
                  <a:srgbClr val="000000"/>
                </a:solidFill>
                <a:effectLst/>
                <a:cs typeface="Calibri Light" panose="020F0302020204030204" pitchFamily="34" charset="0"/>
              </a:rPr>
              <a:t>&amp; </a:t>
            </a:r>
            <a:r>
              <a:rPr lang="en-US" dirty="0">
                <a:solidFill>
                  <a:srgbClr val="000000"/>
                </a:solidFill>
                <a:cs typeface="Calibri Light" panose="020F0302020204030204" pitchFamily="34" charset="0"/>
              </a:rPr>
              <a:t>NYU</a:t>
            </a:r>
            <a:r>
              <a:rPr lang="en-US" dirty="0">
                <a:solidFill>
                  <a:srgbClr val="000000"/>
                </a:solidFill>
                <a:effectLst/>
                <a:cs typeface="Calibri Light" panose="020F0302020204030204" pitchFamily="34" charset="0"/>
              </a:rPr>
              <a:t> </a:t>
            </a:r>
            <a:endParaRPr lang="en-US" dirty="0"/>
          </a:p>
        </p:txBody>
      </p:sp>
      <p:sp>
        <p:nvSpPr>
          <p:cNvPr id="14" name="TextBox 13">
            <a:extLst>
              <a:ext uri="{FF2B5EF4-FFF2-40B4-BE49-F238E27FC236}">
                <a16:creationId xmlns:a16="http://schemas.microsoft.com/office/drawing/2014/main" id="{159078FA-BB8F-4116-AF44-6C9242E127EA}"/>
              </a:ext>
            </a:extLst>
          </p:cNvPr>
          <p:cNvSpPr txBox="1"/>
          <p:nvPr/>
        </p:nvSpPr>
        <p:spPr>
          <a:xfrm>
            <a:off x="9926573" y="5682028"/>
            <a:ext cx="2201418" cy="646331"/>
          </a:xfrm>
          <a:prstGeom prst="rect">
            <a:avLst/>
          </a:prstGeom>
          <a:noFill/>
        </p:spPr>
        <p:txBody>
          <a:bodyPr wrap="square">
            <a:spAutoFit/>
          </a:bodyPr>
          <a:lstStyle/>
          <a:p>
            <a:pPr algn="ctr"/>
            <a:r>
              <a:rPr lang="en-US" dirty="0">
                <a:solidFill>
                  <a:srgbClr val="000000"/>
                </a:solidFill>
                <a:effectLst/>
                <a:cs typeface="Calibri Light" panose="020F0302020204030204" pitchFamily="34" charset="0"/>
              </a:rPr>
              <a:t>Valeria </a:t>
            </a:r>
            <a:r>
              <a:rPr lang="en-US" dirty="0" err="1">
                <a:solidFill>
                  <a:srgbClr val="000000"/>
                </a:solidFill>
                <a:effectLst/>
                <a:cs typeface="Calibri Light" panose="020F0302020204030204" pitchFamily="34" charset="0"/>
              </a:rPr>
              <a:t>Nikolaenko</a:t>
            </a:r>
            <a:endParaRPr lang="en-US" dirty="0">
              <a:solidFill>
                <a:srgbClr val="000000"/>
              </a:solidFill>
              <a:cs typeface="Calibri Light" panose="020F0302020204030204" pitchFamily="34" charset="0"/>
            </a:endParaRPr>
          </a:p>
          <a:p>
            <a:pPr algn="ctr"/>
            <a:r>
              <a:rPr lang="en-US" dirty="0">
                <a:solidFill>
                  <a:srgbClr val="000000"/>
                </a:solidFill>
                <a:effectLst/>
                <a:cs typeface="Calibri Light" panose="020F0302020204030204" pitchFamily="34" charset="0"/>
              </a:rPr>
              <a:t>a16 crypto research</a:t>
            </a:r>
            <a:endParaRPr lang="en-US" dirty="0">
              <a:effectLst/>
              <a:highlight>
                <a:srgbClr val="FFFFFF"/>
              </a:highlight>
              <a:cs typeface="Calibri Light" panose="020F0302020204030204" pitchFamily="34" charset="0"/>
            </a:endParaRPr>
          </a:p>
        </p:txBody>
      </p:sp>
      <p:sp>
        <p:nvSpPr>
          <p:cNvPr id="15" name="Slide Number Placeholder 14">
            <a:extLst>
              <a:ext uri="{FF2B5EF4-FFF2-40B4-BE49-F238E27FC236}">
                <a16:creationId xmlns:a16="http://schemas.microsoft.com/office/drawing/2014/main" id="{7330771C-BEE3-DA2A-FB9E-83D8DFCC56B3}"/>
              </a:ext>
            </a:extLst>
          </p:cNvPr>
          <p:cNvSpPr>
            <a:spLocks noGrp="1"/>
          </p:cNvSpPr>
          <p:nvPr>
            <p:ph type="sldNum" sz="quarter" idx="12"/>
          </p:nvPr>
        </p:nvSpPr>
        <p:spPr/>
        <p:txBody>
          <a:bodyPr/>
          <a:lstStyle/>
          <a:p>
            <a:fld id="{9B1AF914-ED30-4DEF-921E-12E5424A69F1}" type="slidenum">
              <a:rPr lang="en-US" smtClean="0"/>
              <a:t>1</a:t>
            </a:fld>
            <a:endParaRPr lang="en-US"/>
          </a:p>
        </p:txBody>
      </p:sp>
      <p:pic>
        <p:nvPicPr>
          <p:cNvPr id="1026" name="Picture 2" descr="Seres István András (@Istvan_A_Seres) / X">
            <a:extLst>
              <a:ext uri="{FF2B5EF4-FFF2-40B4-BE49-F238E27FC236}">
                <a16:creationId xmlns:a16="http://schemas.microsoft.com/office/drawing/2014/main" id="{688D6B9D-7898-C9A9-50B8-A5AF340B77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382" y="4414228"/>
            <a:ext cx="1262889" cy="12628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30+ &quot;Yinuo Zhang&quot; profiles | LinkedIn">
            <a:extLst>
              <a:ext uri="{FF2B5EF4-FFF2-40B4-BE49-F238E27FC236}">
                <a16:creationId xmlns:a16="http://schemas.microsoft.com/office/drawing/2014/main" id="{164B19AE-B046-8B3E-4612-B0AE324825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8064" y="4414228"/>
            <a:ext cx="1262889" cy="126288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ahimna Kelkar - Research Scientist ...">
            <a:extLst>
              <a:ext uri="{FF2B5EF4-FFF2-40B4-BE49-F238E27FC236}">
                <a16:creationId xmlns:a16="http://schemas.microsoft.com/office/drawing/2014/main" id="{AFB5731F-D9B9-666F-FA95-A5F831927C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6370" y="4411772"/>
            <a:ext cx="1262889" cy="126288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26FC4DF4-D3EA-CD19-E6AD-5C1949CC67C8}"/>
              </a:ext>
            </a:extLst>
          </p:cNvPr>
          <p:cNvPicPr>
            <a:picLocks noChangeAspect="1"/>
          </p:cNvPicPr>
          <p:nvPr/>
        </p:nvPicPr>
        <p:blipFill rotWithShape="1">
          <a:blip r:embed="rId6"/>
          <a:srcRect b="19364"/>
          <a:stretch/>
        </p:blipFill>
        <p:spPr>
          <a:xfrm>
            <a:off x="8298238" y="4414044"/>
            <a:ext cx="1248418" cy="1258343"/>
          </a:xfrm>
          <a:prstGeom prst="rect">
            <a:avLst/>
          </a:prstGeom>
        </p:spPr>
      </p:pic>
      <p:pic>
        <p:nvPicPr>
          <p:cNvPr id="20" name="Picture 19">
            <a:extLst>
              <a:ext uri="{FF2B5EF4-FFF2-40B4-BE49-F238E27FC236}">
                <a16:creationId xmlns:a16="http://schemas.microsoft.com/office/drawing/2014/main" id="{9284FEBA-318B-40F8-882A-7EC44AEE4958}"/>
              </a:ext>
            </a:extLst>
          </p:cNvPr>
          <p:cNvPicPr>
            <a:picLocks noChangeAspect="1"/>
          </p:cNvPicPr>
          <p:nvPr/>
        </p:nvPicPr>
        <p:blipFill>
          <a:blip r:embed="rId7"/>
          <a:stretch>
            <a:fillRect/>
          </a:stretch>
        </p:blipFill>
        <p:spPr>
          <a:xfrm>
            <a:off x="10344856" y="4416261"/>
            <a:ext cx="1258343" cy="1258343"/>
          </a:xfrm>
          <a:prstGeom prst="rect">
            <a:avLst/>
          </a:prstGeom>
        </p:spPr>
      </p:pic>
      <p:pic>
        <p:nvPicPr>
          <p:cNvPr id="5" name="Picture 2">
            <a:extLst>
              <a:ext uri="{FF2B5EF4-FFF2-40B4-BE49-F238E27FC236}">
                <a16:creationId xmlns:a16="http://schemas.microsoft.com/office/drawing/2014/main" id="{584CEE2E-4077-C568-E936-0DCAF1B0922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94255" y="4370413"/>
            <a:ext cx="983111" cy="1301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1292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5A1A0-2F76-257E-46D2-A3EADBD1915A}"/>
              </a:ext>
            </a:extLst>
          </p:cNvPr>
          <p:cNvSpPr>
            <a:spLocks noGrp="1"/>
          </p:cNvSpPr>
          <p:nvPr>
            <p:ph type="title"/>
          </p:nvPr>
        </p:nvSpPr>
        <p:spPr/>
        <p:txBody>
          <a:bodyPr/>
          <a:lstStyle/>
          <a:p>
            <a:r>
              <a:rPr lang="en-US" dirty="0"/>
              <a:t>More on VECK for KZG Commitments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3B8EF8D-BE49-AB0C-BB11-7B33E072FF0F}"/>
                  </a:ext>
                </a:extLst>
              </p:cNvPr>
              <p:cNvSpPr>
                <a:spLocks noGrp="1"/>
              </p:cNvSpPr>
              <p:nvPr>
                <p:ph idx="1"/>
              </p:nvPr>
            </p:nvSpPr>
            <p:spPr>
              <a:xfrm>
                <a:off x="458724" y="1649079"/>
                <a:ext cx="11274552" cy="424267"/>
              </a:xfrm>
            </p:spPr>
            <p:txBody>
              <a:bodyPr>
                <a:normAutofit/>
              </a:bodyPr>
              <a:lstStyle/>
              <a:p>
                <a:pPr marL="0" indent="0">
                  <a:buNone/>
                </a:pPr>
                <a:r>
                  <a:rPr lang="en-US" sz="1800" dirty="0">
                    <a:solidFill>
                      <a:srgbClr val="FF0000"/>
                    </a:solidFill>
                  </a:rPr>
                  <a:t>Requires inclusion of the ‘encryption’ as part of the SNARK relation </a:t>
                </a:r>
                <a14:m>
                  <m:oMath xmlns:m="http://schemas.openxmlformats.org/officeDocument/2006/math">
                    <m:r>
                      <a:rPr lang="en-US" sz="1800" i="1">
                        <a:solidFill>
                          <a:srgbClr val="FF0000"/>
                        </a:solidFill>
                        <a:latin typeface="Cambria Math" panose="02040503050406030204" pitchFamily="18" charset="0"/>
                        <a:ea typeface="Cambria Math" panose="02040503050406030204" pitchFamily="18" charset="0"/>
                      </a:rPr>
                      <m:t>→</m:t>
                    </m:r>
                  </m:oMath>
                </a14:m>
                <a:r>
                  <a:rPr lang="en-US" sz="1800" dirty="0">
                    <a:solidFill>
                      <a:srgbClr val="FF0000"/>
                    </a:solidFill>
                  </a:rPr>
                  <a:t> Potential effects on efficiency!</a:t>
                </a:r>
              </a:p>
              <a:p>
                <a:pPr marL="0" indent="0">
                  <a:lnSpc>
                    <a:spcPct val="100000"/>
                  </a:lnSpc>
                  <a:buNone/>
                </a:pPr>
                <a:endParaRPr lang="en-US" sz="1800" dirty="0">
                  <a:solidFill>
                    <a:srgbClr val="FF0000"/>
                  </a:solidFill>
                </a:endParaRPr>
              </a:p>
            </p:txBody>
          </p:sp>
        </mc:Choice>
        <mc:Fallback xmlns="">
          <p:sp>
            <p:nvSpPr>
              <p:cNvPr id="3" name="Content Placeholder 2">
                <a:extLst>
                  <a:ext uri="{FF2B5EF4-FFF2-40B4-BE49-F238E27FC236}">
                    <a16:creationId xmlns:a16="http://schemas.microsoft.com/office/drawing/2014/main" id="{63B8EF8D-BE49-AB0C-BB11-7B33E072FF0F}"/>
                  </a:ext>
                </a:extLst>
              </p:cNvPr>
              <p:cNvSpPr>
                <a:spLocks noGrp="1" noRot="1" noChangeAspect="1" noMove="1" noResize="1" noEditPoints="1" noAdjustHandles="1" noChangeArrowheads="1" noChangeShapeType="1" noTextEdit="1"/>
              </p:cNvSpPr>
              <p:nvPr>
                <p:ph idx="1"/>
              </p:nvPr>
            </p:nvSpPr>
            <p:spPr>
              <a:xfrm>
                <a:off x="458724" y="1649079"/>
                <a:ext cx="11274552" cy="424267"/>
              </a:xfrm>
              <a:blipFill>
                <a:blip r:embed="rId3"/>
                <a:stretch>
                  <a:fillRect l="-432" t="-14493" b="-434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EFF133E-94E8-405D-F9EB-69962F5E46D3}"/>
              </a:ext>
            </a:extLst>
          </p:cNvPr>
          <p:cNvSpPr>
            <a:spLocks noGrp="1"/>
          </p:cNvSpPr>
          <p:nvPr>
            <p:ph type="sldNum" sz="quarter" idx="12"/>
          </p:nvPr>
        </p:nvSpPr>
        <p:spPr/>
        <p:txBody>
          <a:bodyPr/>
          <a:lstStyle/>
          <a:p>
            <a:fld id="{9B1AF914-ED30-4DEF-921E-12E5424A69F1}" type="slidenum">
              <a:rPr lang="en-US" smtClean="0"/>
              <a:t>10</a:t>
            </a:fld>
            <a:endParaRPr lang="en-US"/>
          </a:p>
        </p:txBody>
      </p:sp>
      <p:sp>
        <p:nvSpPr>
          <p:cNvPr id="6" name="Rectangle 5">
            <a:extLst>
              <a:ext uri="{FF2B5EF4-FFF2-40B4-BE49-F238E27FC236}">
                <a16:creationId xmlns:a16="http://schemas.microsoft.com/office/drawing/2014/main" id="{F83BC753-D5C2-E8C6-8EDC-FF2D9BBABB21}"/>
              </a:ext>
            </a:extLst>
          </p:cNvPr>
          <p:cNvSpPr/>
          <p:nvPr/>
        </p:nvSpPr>
        <p:spPr>
          <a:xfrm>
            <a:off x="458724" y="4425174"/>
            <a:ext cx="11274552" cy="844576"/>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t>Thm</a:t>
            </a:r>
            <a:r>
              <a:rPr lang="en-US" b="1" dirty="0"/>
              <a:t>: </a:t>
            </a:r>
            <a:r>
              <a:rPr lang="en-US" dirty="0"/>
              <a:t>Assuming Decisional Diffie-Hellman (DDH) assumption, </a:t>
            </a:r>
            <a:r>
              <a:rPr lang="en-US" dirty="0" err="1"/>
              <a:t>ElGamal</a:t>
            </a:r>
            <a:r>
              <a:rPr lang="en-US" dirty="0"/>
              <a:t>-based VECK protocol satisfies security (correctness, soundness and computational zero-knowledge) in the random oracle and algebraic group models.</a:t>
            </a:r>
          </a:p>
        </p:txBody>
      </p:sp>
      <p:sp>
        <p:nvSpPr>
          <p:cNvPr id="8" name="Rectangle 7">
            <a:extLst>
              <a:ext uri="{FF2B5EF4-FFF2-40B4-BE49-F238E27FC236}">
                <a16:creationId xmlns:a16="http://schemas.microsoft.com/office/drawing/2014/main" id="{3A8FAC14-945D-3252-13AA-5997AA042306}"/>
              </a:ext>
            </a:extLst>
          </p:cNvPr>
          <p:cNvSpPr/>
          <p:nvPr/>
        </p:nvSpPr>
        <p:spPr>
          <a:xfrm>
            <a:off x="458724" y="5554306"/>
            <a:ext cx="11274552" cy="844576"/>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t>Thm</a:t>
            </a:r>
            <a:r>
              <a:rPr lang="en-US" b="1" dirty="0"/>
              <a:t>: </a:t>
            </a:r>
            <a:r>
              <a:rPr lang="en-US" dirty="0"/>
              <a:t>Assuming Decisional Composite </a:t>
            </a:r>
            <a:r>
              <a:rPr lang="en-US" dirty="0" err="1"/>
              <a:t>Residuosity</a:t>
            </a:r>
            <a:r>
              <a:rPr lang="en-US" dirty="0"/>
              <a:t> (DCR) assumption, </a:t>
            </a:r>
            <a:r>
              <a:rPr lang="en-US" dirty="0" err="1"/>
              <a:t>Paillier</a:t>
            </a:r>
            <a:r>
              <a:rPr lang="en-US" dirty="0"/>
              <a:t>-based VECK protocol  satisfies security in the random oracle and algebraic group models.</a:t>
            </a:r>
          </a:p>
        </p:txBody>
      </p:sp>
      <p:sp>
        <p:nvSpPr>
          <p:cNvPr id="5" name="TextBox 4">
            <a:extLst>
              <a:ext uri="{FF2B5EF4-FFF2-40B4-BE49-F238E27FC236}">
                <a16:creationId xmlns:a16="http://schemas.microsoft.com/office/drawing/2014/main" id="{19AC264A-2947-C81E-2E64-1291FC2CB964}"/>
              </a:ext>
            </a:extLst>
          </p:cNvPr>
          <p:cNvSpPr txBox="1"/>
          <p:nvPr/>
        </p:nvSpPr>
        <p:spPr>
          <a:xfrm>
            <a:off x="4859078" y="0"/>
            <a:ext cx="7332922" cy="276999"/>
          </a:xfrm>
          <a:prstGeom prst="rect">
            <a:avLst/>
          </a:prstGeom>
          <a:noFill/>
        </p:spPr>
        <p:txBody>
          <a:bodyPr wrap="square" rtlCol="0">
            <a:spAutoFit/>
          </a:bodyPr>
          <a:lstStyle/>
          <a:p>
            <a:pPr algn="r"/>
            <a:r>
              <a:rPr lang="en-US" sz="1200" dirty="0"/>
              <a:t>‘One Round Threshold Discrete-Log Key Generation without Private Channels’, </a:t>
            </a:r>
            <a:r>
              <a:rPr lang="en-US" sz="1200" dirty="0" err="1"/>
              <a:t>Fouque</a:t>
            </a:r>
            <a:r>
              <a:rPr lang="en-US" sz="1200" dirty="0"/>
              <a:t> and Stern, PKC 2001</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AC89211-DE72-E5C8-7702-C4989C5FB58B}"/>
                  </a:ext>
                </a:extLst>
              </p:cNvPr>
              <p:cNvSpPr/>
              <p:nvPr/>
            </p:nvSpPr>
            <p:spPr>
              <a:xfrm>
                <a:off x="458724" y="2114954"/>
                <a:ext cx="11274552" cy="802044"/>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An efficient VECK protocol that exploits the (shared) structure of the </a:t>
                </a:r>
                <a:r>
                  <a:rPr lang="en-US" dirty="0" err="1">
                    <a:solidFill>
                      <a:schemeClr val="tx1"/>
                    </a:solidFill>
                  </a:rPr>
                  <a:t>ElGamal</a:t>
                </a:r>
                <a:r>
                  <a:rPr lang="en-US" dirty="0">
                    <a:solidFill>
                      <a:schemeClr val="tx1"/>
                    </a:solidFill>
                  </a:rPr>
                  <a:t> ciphertexts and KZG commitments! </a:t>
                </a:r>
              </a:p>
              <a:p>
                <a:pPr algn="ctr"/>
                <a:r>
                  <a:rPr lang="en-US" dirty="0">
                    <a:solidFill>
                      <a:schemeClr val="tx1"/>
                    </a:solidFill>
                  </a:rPr>
                  <a:t>Can support large messages by splitting the messages into </a:t>
                </a:r>
                <a14:m>
                  <m:oMath xmlns:m="http://schemas.openxmlformats.org/officeDocument/2006/math">
                    <m:r>
                      <a:rPr lang="en-US" i="1">
                        <a:solidFill>
                          <a:schemeClr val="tx1"/>
                        </a:solidFill>
                        <a:latin typeface="Cambria Math" panose="02040503050406030204" pitchFamily="18" charset="0"/>
                      </a:rPr>
                      <m:t>𝑘</m:t>
                    </m:r>
                    <m:r>
                      <a:rPr lang="en-US" i="1">
                        <a:solidFill>
                          <a:schemeClr val="tx1"/>
                        </a:solidFill>
                        <a:latin typeface="Cambria Math" panose="02040503050406030204" pitchFamily="18" charset="0"/>
                      </a:rPr>
                      <m:t>∈[8,16]</m:t>
                    </m:r>
                  </m:oMath>
                </a14:m>
                <a:r>
                  <a:rPr lang="en-US" dirty="0">
                    <a:solidFill>
                      <a:schemeClr val="tx1"/>
                    </a:solidFill>
                  </a:rPr>
                  <a:t> chunks with </a:t>
                </a:r>
                <a:r>
                  <a:rPr lang="en-US" u="sng" dirty="0">
                    <a:solidFill>
                      <a:schemeClr val="tx1"/>
                    </a:solidFill>
                  </a:rPr>
                  <a:t>range proofs</a:t>
                </a:r>
                <a:r>
                  <a:rPr lang="en-US" dirty="0">
                    <a:solidFill>
                      <a:schemeClr val="tx1"/>
                    </a:solidFill>
                  </a:rPr>
                  <a:t>.</a:t>
                </a:r>
              </a:p>
            </p:txBody>
          </p:sp>
        </mc:Choice>
        <mc:Fallback xmlns="">
          <p:sp>
            <p:nvSpPr>
              <p:cNvPr id="7" name="Rectangle 6">
                <a:extLst>
                  <a:ext uri="{FF2B5EF4-FFF2-40B4-BE49-F238E27FC236}">
                    <a16:creationId xmlns:a16="http://schemas.microsoft.com/office/drawing/2014/main" id="{BAC89211-DE72-E5C8-7702-C4989C5FB58B}"/>
                  </a:ext>
                </a:extLst>
              </p:cNvPr>
              <p:cNvSpPr>
                <a:spLocks noRot="1" noChangeAspect="1" noMove="1" noResize="1" noEditPoints="1" noAdjustHandles="1" noChangeArrowheads="1" noChangeShapeType="1" noTextEdit="1"/>
              </p:cNvSpPr>
              <p:nvPr/>
            </p:nvSpPr>
            <p:spPr>
              <a:xfrm>
                <a:off x="458724" y="2114954"/>
                <a:ext cx="11274552" cy="802044"/>
              </a:xfrm>
              <a:prstGeom prst="rect">
                <a:avLst/>
              </a:prstGeom>
              <a:blipFill>
                <a:blip r:embed="rId4"/>
                <a:stretch>
                  <a:fillRect l="-108" r="-431"/>
                </a:stretch>
              </a:blipFill>
              <a:ln w="38100">
                <a:solidFill>
                  <a:srgbClr val="0070C0"/>
                </a:solidFill>
              </a:ln>
            </p:spPr>
            <p:txBody>
              <a:bodyPr/>
              <a:lstStyle/>
              <a:p>
                <a:r>
                  <a:rPr lang="en-US">
                    <a:noFill/>
                  </a:rPr>
                  <a:t> </a:t>
                </a:r>
              </a:p>
            </p:txBody>
          </p:sp>
        </mc:Fallback>
      </mc:AlternateContent>
      <p:sp>
        <p:nvSpPr>
          <p:cNvPr id="9" name="Rectangle 8">
            <a:extLst>
              <a:ext uri="{FF2B5EF4-FFF2-40B4-BE49-F238E27FC236}">
                <a16:creationId xmlns:a16="http://schemas.microsoft.com/office/drawing/2014/main" id="{1903743C-99C8-7CAB-2217-9D4A15C96992}"/>
              </a:ext>
            </a:extLst>
          </p:cNvPr>
          <p:cNvSpPr/>
          <p:nvPr/>
        </p:nvSpPr>
        <p:spPr>
          <a:xfrm>
            <a:off x="458724" y="3568772"/>
            <a:ext cx="11274552" cy="525982"/>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Paillier</a:t>
            </a:r>
            <a:r>
              <a:rPr lang="en-US" dirty="0">
                <a:solidFill>
                  <a:schemeClr val="tx1"/>
                </a:solidFill>
              </a:rPr>
              <a:t>-based VECK for KZG commitments to avoid the ciphertext blow-up!</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7C75EA4-6E5D-DE51-8066-2EFDA058A485}"/>
                  </a:ext>
                </a:extLst>
              </p:cNvPr>
              <p:cNvSpPr txBox="1"/>
              <p:nvPr/>
            </p:nvSpPr>
            <p:spPr>
              <a:xfrm>
                <a:off x="458724" y="3064984"/>
                <a:ext cx="6097772" cy="369332"/>
              </a:xfrm>
              <a:prstGeom prst="rect">
                <a:avLst/>
              </a:prstGeom>
              <a:noFill/>
            </p:spPr>
            <p:txBody>
              <a:bodyPr wrap="square">
                <a:spAutoFit/>
              </a:bodyPr>
              <a:lstStyle/>
              <a:p>
                <a:pPr marL="0" indent="0">
                  <a:lnSpc>
                    <a:spcPct val="100000"/>
                  </a:lnSpc>
                  <a:buNone/>
                </a:pPr>
                <a:r>
                  <a:rPr lang="en-US" sz="1800" dirty="0">
                    <a:solidFill>
                      <a:srgbClr val="FF0000"/>
                    </a:solidFill>
                  </a:rPr>
                  <a:t>But, blows up ciphertext size by </a:t>
                </a:r>
                <a14:m>
                  <m:oMath xmlns:m="http://schemas.openxmlformats.org/officeDocument/2006/math">
                    <m:r>
                      <a:rPr lang="en-US" sz="1800" b="0" i="1" smtClean="0">
                        <a:solidFill>
                          <a:srgbClr val="FF0000"/>
                        </a:solidFill>
                        <a:latin typeface="Cambria Math" panose="02040503050406030204" pitchFamily="18" charset="0"/>
                      </a:rPr>
                      <m:t>𝑘</m:t>
                    </m:r>
                    <m:r>
                      <a:rPr lang="en-US" sz="1800" b="0" i="1" smtClean="0">
                        <a:solidFill>
                          <a:srgbClr val="FF0000"/>
                        </a:solidFill>
                        <a:latin typeface="Cambria Math" panose="02040503050406030204" pitchFamily="18" charset="0"/>
                      </a:rPr>
                      <m:t>!</m:t>
                    </m:r>
                  </m:oMath>
                </a14:m>
                <a:endParaRPr lang="en-US" sz="1800" dirty="0">
                  <a:solidFill>
                    <a:srgbClr val="FF0000"/>
                  </a:solidFill>
                </a:endParaRPr>
              </a:p>
            </p:txBody>
          </p:sp>
        </mc:Choice>
        <mc:Fallback xmlns="">
          <p:sp>
            <p:nvSpPr>
              <p:cNvPr id="12" name="TextBox 11">
                <a:extLst>
                  <a:ext uri="{FF2B5EF4-FFF2-40B4-BE49-F238E27FC236}">
                    <a16:creationId xmlns:a16="http://schemas.microsoft.com/office/drawing/2014/main" id="{57C75EA4-6E5D-DE51-8066-2EFDA058A485}"/>
                  </a:ext>
                </a:extLst>
              </p:cNvPr>
              <p:cNvSpPr txBox="1">
                <a:spLocks noRot="1" noChangeAspect="1" noMove="1" noResize="1" noEditPoints="1" noAdjustHandles="1" noChangeArrowheads="1" noChangeShapeType="1" noTextEdit="1"/>
              </p:cNvSpPr>
              <p:nvPr/>
            </p:nvSpPr>
            <p:spPr>
              <a:xfrm>
                <a:off x="458724" y="3064984"/>
                <a:ext cx="6097772" cy="369332"/>
              </a:xfrm>
              <a:prstGeom prst="rect">
                <a:avLst/>
              </a:prstGeom>
              <a:blipFill>
                <a:blip r:embed="rId5"/>
                <a:stretch>
                  <a:fillRect l="-799" t="-8333" b="-28333"/>
                </a:stretch>
              </a:blipFill>
            </p:spPr>
            <p:txBody>
              <a:bodyPr/>
              <a:lstStyle/>
              <a:p>
                <a:r>
                  <a:rPr lang="en-US">
                    <a:noFill/>
                  </a:rPr>
                  <a:t> </a:t>
                </a:r>
              </a:p>
            </p:txBody>
          </p:sp>
        </mc:Fallback>
      </mc:AlternateContent>
    </p:spTree>
    <p:extLst>
      <p:ext uri="{BB962C8B-B14F-4D97-AF65-F5344CB8AC3E}">
        <p14:creationId xmlns:p14="http://schemas.microsoft.com/office/powerpoint/2010/main" val="553603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fade">
                                      <p:cBhvr>
                                        <p:cTn id="20" dur="500"/>
                                        <p:tgtEl>
                                          <p:spTgt spid="7">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8" grpId="0" animBg="1"/>
      <p:bldP spid="7" grpId="0" animBg="1"/>
      <p:bldP spid="9" grpId="0" animBg="1"/>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E6906-5261-FE35-FB7D-FAEFCB9E249F}"/>
              </a:ext>
            </a:extLst>
          </p:cNvPr>
          <p:cNvSpPr>
            <a:spLocks noGrp="1"/>
          </p:cNvSpPr>
          <p:nvPr>
            <p:ph type="title"/>
          </p:nvPr>
        </p:nvSpPr>
        <p:spPr/>
        <p:txBody>
          <a:bodyPr/>
          <a:lstStyle/>
          <a:p>
            <a:r>
              <a:rPr lang="en-US" dirty="0"/>
              <a:t>Multi-client Model</a:t>
            </a:r>
          </a:p>
        </p:txBody>
      </p:sp>
      <p:sp>
        <p:nvSpPr>
          <p:cNvPr id="4" name="Slide Number Placeholder 3">
            <a:extLst>
              <a:ext uri="{FF2B5EF4-FFF2-40B4-BE49-F238E27FC236}">
                <a16:creationId xmlns:a16="http://schemas.microsoft.com/office/drawing/2014/main" id="{DC99261D-FB28-88DE-01BC-1E407FAD4FB8}"/>
              </a:ext>
            </a:extLst>
          </p:cNvPr>
          <p:cNvSpPr>
            <a:spLocks noGrp="1"/>
          </p:cNvSpPr>
          <p:nvPr>
            <p:ph type="sldNum" sz="quarter" idx="12"/>
          </p:nvPr>
        </p:nvSpPr>
        <p:spPr/>
        <p:txBody>
          <a:bodyPr/>
          <a:lstStyle/>
          <a:p>
            <a:fld id="{9B1AF914-ED30-4DEF-921E-12E5424A69F1}" type="slidenum">
              <a:rPr lang="en-US" smtClean="0"/>
              <a:t>11</a:t>
            </a:fld>
            <a:endParaRPr lang="en-US"/>
          </a:p>
        </p:txBody>
      </p:sp>
      <p:pic>
        <p:nvPicPr>
          <p:cNvPr id="5" name="Google Shape;54;p13">
            <a:extLst>
              <a:ext uri="{FF2B5EF4-FFF2-40B4-BE49-F238E27FC236}">
                <a16:creationId xmlns:a16="http://schemas.microsoft.com/office/drawing/2014/main" id="{444F21E3-0380-90B0-2F43-BDC07FEBB8AD}"/>
              </a:ext>
            </a:extLst>
          </p:cNvPr>
          <p:cNvPicPr preferRelativeResize="0"/>
          <p:nvPr/>
        </p:nvPicPr>
        <p:blipFill>
          <a:blip r:embed="rId3">
            <a:alphaModFix/>
            <a:duotone>
              <a:schemeClr val="accent4">
                <a:shade val="45000"/>
                <a:satMod val="135000"/>
              </a:schemeClr>
              <a:prstClr val="white"/>
            </a:duotone>
          </a:blip>
          <a:stretch>
            <a:fillRect/>
          </a:stretch>
        </p:blipFill>
        <p:spPr>
          <a:xfrm>
            <a:off x="1254555" y="4212114"/>
            <a:ext cx="677500" cy="677500"/>
          </a:xfrm>
          <a:prstGeom prst="rect">
            <a:avLst/>
          </a:prstGeom>
          <a:noFill/>
          <a:ln>
            <a:noFill/>
          </a:ln>
        </p:spPr>
      </p:pic>
      <p:pic>
        <p:nvPicPr>
          <p:cNvPr id="6" name="Google Shape;55;p13">
            <a:extLst>
              <a:ext uri="{FF2B5EF4-FFF2-40B4-BE49-F238E27FC236}">
                <a16:creationId xmlns:a16="http://schemas.microsoft.com/office/drawing/2014/main" id="{4B6F8389-0FDA-8122-809B-501B674BA151}"/>
              </a:ext>
            </a:extLst>
          </p:cNvPr>
          <p:cNvPicPr preferRelativeResize="0"/>
          <p:nvPr/>
        </p:nvPicPr>
        <p:blipFill>
          <a:blip r:embed="rId4">
            <a:alphaModFix/>
            <a:duotone>
              <a:schemeClr val="accent5">
                <a:shade val="45000"/>
                <a:satMod val="135000"/>
              </a:schemeClr>
              <a:prstClr val="white"/>
            </a:duotone>
          </a:blip>
          <a:stretch>
            <a:fillRect/>
          </a:stretch>
        </p:blipFill>
        <p:spPr>
          <a:xfrm>
            <a:off x="4301077" y="1861008"/>
            <a:ext cx="778825" cy="778825"/>
          </a:xfrm>
          <a:prstGeom prst="rect">
            <a:avLst/>
          </a:prstGeom>
          <a:noFill/>
          <a:ln>
            <a:noFill/>
          </a:ln>
        </p:spPr>
      </p:pic>
      <p:pic>
        <p:nvPicPr>
          <p:cNvPr id="7" name="Google Shape;56;p13">
            <a:extLst>
              <a:ext uri="{FF2B5EF4-FFF2-40B4-BE49-F238E27FC236}">
                <a16:creationId xmlns:a16="http://schemas.microsoft.com/office/drawing/2014/main" id="{96111BDB-5BBC-A645-00FC-6A27AC93ED3A}"/>
              </a:ext>
            </a:extLst>
          </p:cNvPr>
          <p:cNvPicPr preferRelativeResize="0"/>
          <p:nvPr/>
        </p:nvPicPr>
        <p:blipFill>
          <a:blip r:embed="rId5">
            <a:alphaModFix/>
          </a:blip>
          <a:stretch>
            <a:fillRect/>
          </a:stretch>
        </p:blipFill>
        <p:spPr>
          <a:xfrm>
            <a:off x="1171455" y="2126658"/>
            <a:ext cx="843700" cy="843700"/>
          </a:xfrm>
          <a:prstGeom prst="rect">
            <a:avLst/>
          </a:prstGeom>
          <a:noFill/>
          <a:ln>
            <a:noFill/>
          </a:ln>
        </p:spPr>
      </p:pic>
      <p:cxnSp>
        <p:nvCxnSpPr>
          <p:cNvPr id="8" name="Google Shape;62;p13">
            <a:extLst>
              <a:ext uri="{FF2B5EF4-FFF2-40B4-BE49-F238E27FC236}">
                <a16:creationId xmlns:a16="http://schemas.microsoft.com/office/drawing/2014/main" id="{92F8D47F-C66F-A37D-D1CB-046746A64990}"/>
              </a:ext>
            </a:extLst>
          </p:cNvPr>
          <p:cNvCxnSpPr>
            <a:cxnSpLocks/>
            <a:stCxn id="29" idx="0"/>
            <a:endCxn id="15" idx="2"/>
          </p:cNvCxnSpPr>
          <p:nvPr/>
        </p:nvCxnSpPr>
        <p:spPr>
          <a:xfrm flipH="1" flipV="1">
            <a:off x="5781780" y="2442796"/>
            <a:ext cx="21264" cy="576108"/>
          </a:xfrm>
          <a:prstGeom prst="straightConnector1">
            <a:avLst/>
          </a:prstGeom>
          <a:noFill/>
          <a:ln w="38100" cap="flat" cmpd="sng">
            <a:solidFill>
              <a:srgbClr val="000000"/>
            </a:solidFill>
            <a:prstDash val="dash"/>
            <a:round/>
            <a:headEnd type="none" w="med" len="med"/>
            <a:tailEnd type="triangle" w="med" len="med"/>
          </a:ln>
        </p:spPr>
      </p:cxnSp>
      <p:cxnSp>
        <p:nvCxnSpPr>
          <p:cNvPr id="9" name="Google Shape;63;p13">
            <a:extLst>
              <a:ext uri="{FF2B5EF4-FFF2-40B4-BE49-F238E27FC236}">
                <a16:creationId xmlns:a16="http://schemas.microsoft.com/office/drawing/2014/main" id="{B8D4526E-900B-9F0D-4F5E-5924CED927B5}"/>
              </a:ext>
            </a:extLst>
          </p:cNvPr>
          <p:cNvCxnSpPr>
            <a:cxnSpLocks/>
            <a:endCxn id="6" idx="1"/>
          </p:cNvCxnSpPr>
          <p:nvPr/>
        </p:nvCxnSpPr>
        <p:spPr>
          <a:xfrm flipV="1">
            <a:off x="1932055" y="2250421"/>
            <a:ext cx="2369022" cy="2256788"/>
          </a:xfrm>
          <a:prstGeom prst="straightConnector1">
            <a:avLst/>
          </a:prstGeom>
          <a:noFill/>
          <a:ln w="38100" cap="flat" cmpd="sng">
            <a:solidFill>
              <a:srgbClr val="000000"/>
            </a:solidFill>
            <a:prstDash val="solid"/>
            <a:round/>
            <a:headEnd type="none" w="med" len="med"/>
            <a:tailEnd type="triangle" w="med" len="med"/>
          </a:ln>
        </p:spPr>
      </p:cxnSp>
      <p:pic>
        <p:nvPicPr>
          <p:cNvPr id="10" name="Google Shape;58;p13">
            <a:extLst>
              <a:ext uri="{FF2B5EF4-FFF2-40B4-BE49-F238E27FC236}">
                <a16:creationId xmlns:a16="http://schemas.microsoft.com/office/drawing/2014/main" id="{286AE0FB-60CC-A3AE-39BB-11B2D94F082A}"/>
              </a:ext>
            </a:extLst>
          </p:cNvPr>
          <p:cNvPicPr preferRelativeResize="0"/>
          <p:nvPr/>
        </p:nvPicPr>
        <p:blipFill>
          <a:blip r:embed="rId6">
            <a:alphaModFix/>
            <a:duotone>
              <a:schemeClr val="accent2">
                <a:shade val="45000"/>
                <a:satMod val="135000"/>
              </a:schemeClr>
              <a:prstClr val="white"/>
            </a:duotone>
          </a:blip>
          <a:stretch>
            <a:fillRect/>
          </a:stretch>
        </p:blipFill>
        <p:spPr>
          <a:xfrm flipH="1">
            <a:off x="1333143" y="4953651"/>
            <a:ext cx="450725" cy="450725"/>
          </a:xfrm>
          <a:prstGeom prst="rect">
            <a:avLst/>
          </a:prstGeom>
          <a:noFill/>
          <a:ln>
            <a:noFill/>
          </a:ln>
        </p:spPr>
      </p:pic>
      <p:sp>
        <p:nvSpPr>
          <p:cNvPr id="11" name="Google Shape;59;p13">
            <a:extLst>
              <a:ext uri="{FF2B5EF4-FFF2-40B4-BE49-F238E27FC236}">
                <a16:creationId xmlns:a16="http://schemas.microsoft.com/office/drawing/2014/main" id="{0ECE2554-C85A-B47E-F885-F8860585B824}"/>
              </a:ext>
            </a:extLst>
          </p:cNvPr>
          <p:cNvSpPr txBox="1"/>
          <p:nvPr/>
        </p:nvSpPr>
        <p:spPr>
          <a:xfrm>
            <a:off x="450555" y="5038976"/>
            <a:ext cx="1608000" cy="246000"/>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1600" kern="0" dirty="0">
                <a:solidFill>
                  <a:srgbClr val="0070C0"/>
                </a:solidFill>
                <a:latin typeface="Arial"/>
                <a:cs typeface="Arial"/>
                <a:sym typeface="Arial"/>
              </a:rPr>
              <a:t>Server</a:t>
            </a:r>
            <a:r>
              <a:rPr lang="en" sz="1400" kern="0" dirty="0">
                <a:solidFill>
                  <a:srgbClr val="000000"/>
                </a:solidFill>
                <a:latin typeface="Arial"/>
                <a:cs typeface="Arial"/>
                <a:sym typeface="Arial"/>
              </a:rPr>
              <a:t>(          )</a:t>
            </a:r>
            <a:endParaRPr sz="1400" kern="0" dirty="0">
              <a:solidFill>
                <a:srgbClr val="000000"/>
              </a:solidFill>
              <a:latin typeface="Arial"/>
              <a:cs typeface="Arial"/>
              <a:sym typeface="Arial"/>
            </a:endParaRPr>
          </a:p>
        </p:txBody>
      </p:sp>
      <p:cxnSp>
        <p:nvCxnSpPr>
          <p:cNvPr id="13" name="Google Shape;65;p13">
            <a:extLst>
              <a:ext uri="{FF2B5EF4-FFF2-40B4-BE49-F238E27FC236}">
                <a16:creationId xmlns:a16="http://schemas.microsoft.com/office/drawing/2014/main" id="{AF11A4E2-1899-D9C7-379D-F83379A00C91}"/>
              </a:ext>
            </a:extLst>
          </p:cNvPr>
          <p:cNvCxnSpPr>
            <a:cxnSpLocks/>
          </p:cNvCxnSpPr>
          <p:nvPr/>
        </p:nvCxnSpPr>
        <p:spPr>
          <a:xfrm flipV="1">
            <a:off x="1816521" y="2970358"/>
            <a:ext cx="0" cy="1241756"/>
          </a:xfrm>
          <a:prstGeom prst="straightConnector1">
            <a:avLst/>
          </a:prstGeom>
          <a:noFill/>
          <a:ln w="38100" cap="flat" cmpd="sng">
            <a:solidFill>
              <a:srgbClr val="000000"/>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5" name="Google Shape;60;p13">
                <a:extLst>
                  <a:ext uri="{FF2B5EF4-FFF2-40B4-BE49-F238E27FC236}">
                    <a16:creationId xmlns:a16="http://schemas.microsoft.com/office/drawing/2014/main" id="{14905E69-DF88-9112-14E2-32613A930B0F}"/>
                  </a:ext>
                </a:extLst>
              </p:cNvPr>
              <p:cNvSpPr txBox="1"/>
              <p:nvPr/>
            </p:nvSpPr>
            <p:spPr>
              <a:xfrm>
                <a:off x="4749764" y="2070721"/>
                <a:ext cx="2064032" cy="372075"/>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1600" kern="0" dirty="0">
                    <a:solidFill>
                      <a:srgbClr val="7030A0"/>
                    </a:solidFill>
                    <a:latin typeface="Arial"/>
                    <a:cs typeface="Arial"/>
                    <a:sym typeface="Arial"/>
                  </a:rPr>
                  <a:t>Client 1</a:t>
                </a:r>
                <a:r>
                  <a:rPr lang="en" sz="1600" kern="0" dirty="0">
                    <a:solidFill>
                      <a:srgbClr val="000000"/>
                    </a:solidFill>
                    <a:latin typeface="Arial"/>
                    <a:cs typeface="Arial"/>
                    <a:sym typeface="Arial"/>
                  </a:rPr>
                  <a:t>(</a:t>
                </a:r>
                <a14:m>
                  <m:oMath xmlns:m="http://schemas.openxmlformats.org/officeDocument/2006/math">
                    <m:r>
                      <a:rPr lang="en-US" sz="1600" b="0" i="1" kern="0" smtClean="0">
                        <a:solidFill>
                          <a:srgbClr val="000000"/>
                        </a:solidFill>
                        <a:latin typeface="Cambria Math" panose="02040503050406030204" pitchFamily="18" charset="0"/>
                        <a:cs typeface="Arial"/>
                        <a:sym typeface="Arial"/>
                      </a:rPr>
                      <m:t>𝐶</m:t>
                    </m:r>
                    <m:r>
                      <a:rPr lang="en-US" sz="1600" b="0" i="1" kern="0" smtClean="0">
                        <a:solidFill>
                          <a:srgbClr val="000000"/>
                        </a:solidFill>
                        <a:latin typeface="Cambria Math" panose="02040503050406030204" pitchFamily="18" charset="0"/>
                        <a:cs typeface="Arial"/>
                        <a:sym typeface="Arial"/>
                      </a:rPr>
                      <m:t>, </m:t>
                    </m:r>
                  </m:oMath>
                </a14:m>
                <a:r>
                  <a:rPr lang="en" sz="1600" kern="0" dirty="0">
                    <a:solidFill>
                      <a:srgbClr val="000000"/>
                    </a:solidFill>
                    <a:latin typeface="Arial"/>
                    <a:cs typeface="Arial"/>
                    <a:sym typeface="Arial"/>
                  </a:rPr>
                  <a:t>       )</a:t>
                </a:r>
                <a:endParaRPr sz="1600" kern="0" dirty="0">
                  <a:solidFill>
                    <a:srgbClr val="000000"/>
                  </a:solidFill>
                  <a:latin typeface="Arial"/>
                  <a:cs typeface="Arial"/>
                  <a:sym typeface="Arial"/>
                </a:endParaRPr>
              </a:p>
            </p:txBody>
          </p:sp>
        </mc:Choice>
        <mc:Fallback xmlns="">
          <p:sp>
            <p:nvSpPr>
              <p:cNvPr id="15" name="Google Shape;60;p13">
                <a:extLst>
                  <a:ext uri="{FF2B5EF4-FFF2-40B4-BE49-F238E27FC236}">
                    <a16:creationId xmlns:a16="http://schemas.microsoft.com/office/drawing/2014/main" id="{14905E69-DF88-9112-14E2-32613A930B0F}"/>
                  </a:ext>
                </a:extLst>
              </p:cNvPr>
              <p:cNvSpPr txBox="1">
                <a:spLocks noRot="1" noChangeAspect="1" noMove="1" noResize="1" noEditPoints="1" noAdjustHandles="1" noChangeArrowheads="1" noChangeShapeType="1" noTextEdit="1"/>
              </p:cNvSpPr>
              <p:nvPr/>
            </p:nvSpPr>
            <p:spPr>
              <a:xfrm>
                <a:off x="4749764" y="2070721"/>
                <a:ext cx="2064032" cy="372075"/>
              </a:xfrm>
              <a:prstGeom prst="rect">
                <a:avLst/>
              </a:prstGeom>
              <a:blipFill>
                <a:blip r:embed="rId7"/>
                <a:stretch>
                  <a:fillRect b="-16393"/>
                </a:stretch>
              </a:blipFill>
              <a:ln>
                <a:noFill/>
              </a:ln>
            </p:spPr>
            <p:txBody>
              <a:bodyPr/>
              <a:lstStyle/>
              <a:p>
                <a:r>
                  <a:rPr lang="en-US">
                    <a:noFill/>
                  </a:rPr>
                  <a:t> </a:t>
                </a:r>
              </a:p>
            </p:txBody>
          </p:sp>
        </mc:Fallback>
      </mc:AlternateContent>
      <p:pic>
        <p:nvPicPr>
          <p:cNvPr id="16" name="Google Shape;57;p13">
            <a:extLst>
              <a:ext uri="{FF2B5EF4-FFF2-40B4-BE49-F238E27FC236}">
                <a16:creationId xmlns:a16="http://schemas.microsoft.com/office/drawing/2014/main" id="{24DA66E1-2620-3925-264F-CA197325E2FA}"/>
              </a:ext>
            </a:extLst>
          </p:cNvPr>
          <p:cNvPicPr preferRelativeResize="0"/>
          <p:nvPr/>
        </p:nvPicPr>
        <p:blipFill>
          <a:blip r:embed="rId8">
            <a:alphaModFix/>
            <a:duotone>
              <a:schemeClr val="accent3">
                <a:shade val="45000"/>
                <a:satMod val="135000"/>
              </a:schemeClr>
              <a:prstClr val="white"/>
            </a:duotone>
          </a:blip>
          <a:stretch>
            <a:fillRect/>
          </a:stretch>
        </p:blipFill>
        <p:spPr>
          <a:xfrm>
            <a:off x="6022641" y="2040179"/>
            <a:ext cx="398289" cy="372076"/>
          </a:xfrm>
          <a:prstGeom prst="rect">
            <a:avLst/>
          </a:prstGeom>
          <a:noFill/>
          <a:ln>
            <a:noFill/>
          </a:ln>
        </p:spPr>
      </p:pic>
      <p:cxnSp>
        <p:nvCxnSpPr>
          <p:cNvPr id="18" name="Google Shape;72;p13">
            <a:extLst>
              <a:ext uri="{FF2B5EF4-FFF2-40B4-BE49-F238E27FC236}">
                <a16:creationId xmlns:a16="http://schemas.microsoft.com/office/drawing/2014/main" id="{0A50D325-9968-EC91-9D41-2BFDD798E6D2}"/>
              </a:ext>
            </a:extLst>
          </p:cNvPr>
          <p:cNvCxnSpPr>
            <a:cxnSpLocks/>
            <a:stCxn id="5" idx="3"/>
          </p:cNvCxnSpPr>
          <p:nvPr/>
        </p:nvCxnSpPr>
        <p:spPr>
          <a:xfrm>
            <a:off x="1932055" y="4550864"/>
            <a:ext cx="2346538" cy="478014"/>
          </a:xfrm>
          <a:prstGeom prst="straightConnector1">
            <a:avLst/>
          </a:prstGeom>
          <a:noFill/>
          <a:ln w="38100" cap="flat" cmpd="sng">
            <a:solidFill>
              <a:srgbClr val="000000"/>
            </a:solidFill>
            <a:prstDash val="solid"/>
            <a:round/>
            <a:headEnd type="none" w="med" len="med"/>
            <a:tailEnd type="triangle" w="med" len="med"/>
          </a:ln>
        </p:spPr>
      </p:cxnSp>
      <p:cxnSp>
        <p:nvCxnSpPr>
          <p:cNvPr id="19" name="Google Shape;77;p13">
            <a:extLst>
              <a:ext uri="{FF2B5EF4-FFF2-40B4-BE49-F238E27FC236}">
                <a16:creationId xmlns:a16="http://schemas.microsoft.com/office/drawing/2014/main" id="{39B009BA-FEC9-5FDF-BF9F-E3FA8687F691}"/>
              </a:ext>
            </a:extLst>
          </p:cNvPr>
          <p:cNvCxnSpPr>
            <a:cxnSpLocks/>
          </p:cNvCxnSpPr>
          <p:nvPr/>
        </p:nvCxnSpPr>
        <p:spPr>
          <a:xfrm flipV="1">
            <a:off x="1333143" y="2970358"/>
            <a:ext cx="0" cy="1241756"/>
          </a:xfrm>
          <a:prstGeom prst="straightConnector1">
            <a:avLst/>
          </a:prstGeom>
          <a:noFill/>
          <a:ln w="38100" cap="flat" cmpd="sng">
            <a:solidFill>
              <a:srgbClr val="000000"/>
            </a:solidFill>
            <a:prstDash val="solid"/>
            <a:round/>
            <a:headEnd type="triangle" w="med" len="med"/>
            <a:tailEnd type="none" w="med" len="med"/>
          </a:ln>
        </p:spPr>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5849A5-8F66-127D-8991-8E009151873B}"/>
                  </a:ext>
                </a:extLst>
              </p:cNvPr>
              <p:cNvSpPr txBox="1"/>
              <p:nvPr/>
            </p:nvSpPr>
            <p:spPr>
              <a:xfrm>
                <a:off x="-1407282" y="1701625"/>
                <a:ext cx="6097772" cy="338554"/>
              </a:xfrm>
              <a:prstGeom prst="rect">
                <a:avLst/>
              </a:prstGeom>
              <a:noFill/>
            </p:spPr>
            <p:txBody>
              <a:bodyPr wrap="square">
                <a:spAutoFit/>
              </a:bodyPr>
              <a:lstStyle/>
              <a:p>
                <a:pPr algn="ctr">
                  <a:buClr>
                    <a:srgbClr val="000000"/>
                  </a:buClr>
                  <a:buFont typeface="Arial"/>
                  <a:buNone/>
                </a:pPr>
                <a:r>
                  <a:rPr lang="en" sz="1600" kern="0" dirty="0">
                    <a:latin typeface="Arial"/>
                    <a:cs typeface="Arial"/>
                    <a:sym typeface="Arial"/>
                  </a:rPr>
                  <a:t>Blockchain (</a:t>
                </a:r>
                <a14:m>
                  <m:oMath xmlns:m="http://schemas.openxmlformats.org/officeDocument/2006/math">
                    <m:r>
                      <a:rPr lang="en-US" sz="1600" b="0" i="1" kern="0" smtClean="0">
                        <a:latin typeface="Cambria Math" panose="02040503050406030204" pitchFamily="18" charset="0"/>
                        <a:cs typeface="Arial"/>
                        <a:sym typeface="Arial"/>
                      </a:rPr>
                      <m:t>𝐶</m:t>
                    </m:r>
                  </m:oMath>
                </a14:m>
                <a:r>
                  <a:rPr lang="en" sz="1600" kern="0" dirty="0">
                    <a:latin typeface="Arial"/>
                    <a:cs typeface="Arial"/>
                    <a:sym typeface="Arial"/>
                  </a:rPr>
                  <a:t>) </a:t>
                </a:r>
              </a:p>
            </p:txBody>
          </p:sp>
        </mc:Choice>
        <mc:Fallback xmlns="">
          <p:sp>
            <p:nvSpPr>
              <p:cNvPr id="21" name="TextBox 20">
                <a:extLst>
                  <a:ext uri="{FF2B5EF4-FFF2-40B4-BE49-F238E27FC236}">
                    <a16:creationId xmlns:a16="http://schemas.microsoft.com/office/drawing/2014/main" id="{0C5849A5-8F66-127D-8991-8E009151873B}"/>
                  </a:ext>
                </a:extLst>
              </p:cNvPr>
              <p:cNvSpPr txBox="1">
                <a:spLocks noRot="1" noChangeAspect="1" noMove="1" noResize="1" noEditPoints="1" noAdjustHandles="1" noChangeArrowheads="1" noChangeShapeType="1" noTextEdit="1"/>
              </p:cNvSpPr>
              <p:nvPr/>
            </p:nvSpPr>
            <p:spPr>
              <a:xfrm>
                <a:off x="-1407282" y="1701625"/>
                <a:ext cx="6097772" cy="338554"/>
              </a:xfrm>
              <a:prstGeom prst="rect">
                <a:avLst/>
              </a:prstGeom>
              <a:blipFill>
                <a:blip r:embed="rId9"/>
                <a:stretch>
                  <a:fillRect t="-5357" b="-21429"/>
                </a:stretch>
              </a:blipFill>
            </p:spPr>
            <p:txBody>
              <a:bodyPr/>
              <a:lstStyle/>
              <a:p>
                <a:r>
                  <a:rPr lang="en-US">
                    <a:noFill/>
                  </a:rPr>
                  <a:t> </a:t>
                </a:r>
              </a:p>
            </p:txBody>
          </p:sp>
        </mc:Fallback>
      </mc:AlternateContent>
      <p:pic>
        <p:nvPicPr>
          <p:cNvPr id="27" name="Google Shape;55;p13">
            <a:extLst>
              <a:ext uri="{FF2B5EF4-FFF2-40B4-BE49-F238E27FC236}">
                <a16:creationId xmlns:a16="http://schemas.microsoft.com/office/drawing/2014/main" id="{433056F0-C447-7DA0-C8C2-787A66BF0FAD}"/>
              </a:ext>
            </a:extLst>
          </p:cNvPr>
          <p:cNvPicPr preferRelativeResize="0"/>
          <p:nvPr/>
        </p:nvPicPr>
        <p:blipFill>
          <a:blip r:embed="rId4">
            <a:alphaModFix/>
            <a:duotone>
              <a:schemeClr val="accent5">
                <a:shade val="45000"/>
                <a:satMod val="135000"/>
              </a:schemeClr>
              <a:prstClr val="white"/>
            </a:duotone>
          </a:blip>
          <a:stretch>
            <a:fillRect/>
          </a:stretch>
        </p:blipFill>
        <p:spPr>
          <a:xfrm>
            <a:off x="4301077" y="2799216"/>
            <a:ext cx="778825" cy="778825"/>
          </a:xfrm>
          <a:prstGeom prst="rect">
            <a:avLst/>
          </a:prstGeom>
          <a:noFill/>
          <a:ln>
            <a:noFill/>
          </a:ln>
        </p:spPr>
      </p:pic>
      <p:pic>
        <p:nvPicPr>
          <p:cNvPr id="28" name="Google Shape;55;p13">
            <a:extLst>
              <a:ext uri="{FF2B5EF4-FFF2-40B4-BE49-F238E27FC236}">
                <a16:creationId xmlns:a16="http://schemas.microsoft.com/office/drawing/2014/main" id="{C14C2751-DB00-C8AF-63D4-AEB3F25B9D2E}"/>
              </a:ext>
            </a:extLst>
          </p:cNvPr>
          <p:cNvPicPr preferRelativeResize="0"/>
          <p:nvPr/>
        </p:nvPicPr>
        <p:blipFill>
          <a:blip r:embed="rId4">
            <a:alphaModFix/>
            <a:duotone>
              <a:schemeClr val="accent5">
                <a:shade val="45000"/>
                <a:satMod val="135000"/>
              </a:schemeClr>
              <a:prstClr val="white"/>
            </a:duotone>
          </a:blip>
          <a:stretch>
            <a:fillRect/>
          </a:stretch>
        </p:blipFill>
        <p:spPr>
          <a:xfrm>
            <a:off x="4278593" y="3737424"/>
            <a:ext cx="778825" cy="778825"/>
          </a:xfrm>
          <a:prstGeom prst="rect">
            <a:avLst/>
          </a:prstGeom>
          <a:noFill/>
          <a:ln>
            <a:noFill/>
          </a:ln>
        </p:spPr>
      </p:pic>
      <mc:AlternateContent xmlns:mc="http://schemas.openxmlformats.org/markup-compatibility/2006" xmlns:a14="http://schemas.microsoft.com/office/drawing/2010/main">
        <mc:Choice Requires="a14">
          <p:sp>
            <p:nvSpPr>
              <p:cNvPr id="29" name="Google Shape;60;p13">
                <a:extLst>
                  <a:ext uri="{FF2B5EF4-FFF2-40B4-BE49-F238E27FC236}">
                    <a16:creationId xmlns:a16="http://schemas.microsoft.com/office/drawing/2014/main" id="{40E6D3F8-5DB0-47B0-41FF-F21D9D310C39}"/>
                  </a:ext>
                </a:extLst>
              </p:cNvPr>
              <p:cNvSpPr txBox="1"/>
              <p:nvPr/>
            </p:nvSpPr>
            <p:spPr>
              <a:xfrm>
                <a:off x="4771028" y="3018904"/>
                <a:ext cx="2064032" cy="372075"/>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1600" kern="0" dirty="0">
                    <a:solidFill>
                      <a:srgbClr val="7030A0"/>
                    </a:solidFill>
                    <a:latin typeface="Arial"/>
                    <a:cs typeface="Arial"/>
                    <a:sym typeface="Arial"/>
                  </a:rPr>
                  <a:t>Client 2</a:t>
                </a:r>
                <a:r>
                  <a:rPr lang="en" sz="1600" kern="0" dirty="0">
                    <a:solidFill>
                      <a:srgbClr val="000000"/>
                    </a:solidFill>
                    <a:latin typeface="Arial"/>
                    <a:cs typeface="Arial"/>
                    <a:sym typeface="Arial"/>
                  </a:rPr>
                  <a:t>(</a:t>
                </a:r>
                <a14:m>
                  <m:oMath xmlns:m="http://schemas.openxmlformats.org/officeDocument/2006/math">
                    <m:r>
                      <a:rPr lang="en-US" sz="1600" b="0" i="1" kern="0" smtClean="0">
                        <a:solidFill>
                          <a:srgbClr val="000000"/>
                        </a:solidFill>
                        <a:latin typeface="Cambria Math" panose="02040503050406030204" pitchFamily="18" charset="0"/>
                        <a:cs typeface="Arial"/>
                        <a:sym typeface="Arial"/>
                      </a:rPr>
                      <m:t>𝐶</m:t>
                    </m:r>
                    <m:r>
                      <a:rPr lang="en-US" sz="1600" b="0" i="1" kern="0" smtClean="0">
                        <a:solidFill>
                          <a:srgbClr val="000000"/>
                        </a:solidFill>
                        <a:latin typeface="Cambria Math" panose="02040503050406030204" pitchFamily="18" charset="0"/>
                        <a:cs typeface="Arial"/>
                        <a:sym typeface="Arial"/>
                      </a:rPr>
                      <m:t>, </m:t>
                    </m:r>
                  </m:oMath>
                </a14:m>
                <a:r>
                  <a:rPr lang="en" sz="1600" kern="0" dirty="0">
                    <a:solidFill>
                      <a:srgbClr val="000000"/>
                    </a:solidFill>
                    <a:latin typeface="Arial"/>
                    <a:cs typeface="Arial"/>
                    <a:sym typeface="Arial"/>
                  </a:rPr>
                  <a:t>       )</a:t>
                </a:r>
                <a:endParaRPr sz="1600" kern="0" dirty="0">
                  <a:solidFill>
                    <a:srgbClr val="000000"/>
                  </a:solidFill>
                  <a:latin typeface="Arial"/>
                  <a:cs typeface="Arial"/>
                  <a:sym typeface="Arial"/>
                </a:endParaRPr>
              </a:p>
            </p:txBody>
          </p:sp>
        </mc:Choice>
        <mc:Fallback xmlns="">
          <p:sp>
            <p:nvSpPr>
              <p:cNvPr id="29" name="Google Shape;60;p13">
                <a:extLst>
                  <a:ext uri="{FF2B5EF4-FFF2-40B4-BE49-F238E27FC236}">
                    <a16:creationId xmlns:a16="http://schemas.microsoft.com/office/drawing/2014/main" id="{40E6D3F8-5DB0-47B0-41FF-F21D9D310C39}"/>
                  </a:ext>
                </a:extLst>
              </p:cNvPr>
              <p:cNvSpPr txBox="1">
                <a:spLocks noRot="1" noChangeAspect="1" noMove="1" noResize="1" noEditPoints="1" noAdjustHandles="1" noChangeArrowheads="1" noChangeShapeType="1" noTextEdit="1"/>
              </p:cNvSpPr>
              <p:nvPr/>
            </p:nvSpPr>
            <p:spPr>
              <a:xfrm>
                <a:off x="4771028" y="3018904"/>
                <a:ext cx="2064032" cy="372075"/>
              </a:xfrm>
              <a:prstGeom prst="rect">
                <a:avLst/>
              </a:prstGeom>
              <a:blipFill>
                <a:blip r:embed="rId10"/>
                <a:stretch>
                  <a:fillRect b="-16393"/>
                </a:stretch>
              </a:blipFill>
              <a:ln>
                <a:noFill/>
              </a:ln>
            </p:spPr>
            <p:txBody>
              <a:bodyPr/>
              <a:lstStyle/>
              <a:p>
                <a:r>
                  <a:rPr lang="en-US">
                    <a:noFill/>
                  </a:rPr>
                  <a:t> </a:t>
                </a:r>
              </a:p>
            </p:txBody>
          </p:sp>
        </mc:Fallback>
      </mc:AlternateContent>
      <p:pic>
        <p:nvPicPr>
          <p:cNvPr id="30" name="Google Shape;57;p13">
            <a:extLst>
              <a:ext uri="{FF2B5EF4-FFF2-40B4-BE49-F238E27FC236}">
                <a16:creationId xmlns:a16="http://schemas.microsoft.com/office/drawing/2014/main" id="{0629C6C3-C67B-078C-FEE1-E728EA759B57}"/>
              </a:ext>
            </a:extLst>
          </p:cNvPr>
          <p:cNvPicPr preferRelativeResize="0"/>
          <p:nvPr/>
        </p:nvPicPr>
        <p:blipFill>
          <a:blip r:embed="rId8">
            <a:alphaModFix/>
            <a:duotone>
              <a:schemeClr val="accent3">
                <a:shade val="45000"/>
                <a:satMod val="135000"/>
              </a:schemeClr>
              <a:prstClr val="white"/>
            </a:duotone>
          </a:blip>
          <a:stretch>
            <a:fillRect/>
          </a:stretch>
        </p:blipFill>
        <p:spPr>
          <a:xfrm>
            <a:off x="6065171" y="3000115"/>
            <a:ext cx="398289" cy="372076"/>
          </a:xfrm>
          <a:prstGeom prst="rect">
            <a:avLst/>
          </a:prstGeom>
          <a:noFill/>
          <a:ln>
            <a:noFill/>
          </a:ln>
        </p:spPr>
      </p:pic>
      <mc:AlternateContent xmlns:mc="http://schemas.openxmlformats.org/markup-compatibility/2006" xmlns:a14="http://schemas.microsoft.com/office/drawing/2010/main">
        <mc:Choice Requires="a14">
          <p:sp>
            <p:nvSpPr>
              <p:cNvPr id="31" name="Google Shape;60;p13">
                <a:extLst>
                  <a:ext uri="{FF2B5EF4-FFF2-40B4-BE49-F238E27FC236}">
                    <a16:creationId xmlns:a16="http://schemas.microsoft.com/office/drawing/2014/main" id="{81622C75-6AFB-B02A-7310-5C44DD54AF97}"/>
                  </a:ext>
                </a:extLst>
              </p:cNvPr>
              <p:cNvSpPr txBox="1"/>
              <p:nvPr/>
            </p:nvSpPr>
            <p:spPr>
              <a:xfrm>
                <a:off x="4739131" y="3934461"/>
                <a:ext cx="2064032" cy="372075"/>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1600" kern="0" dirty="0">
                    <a:solidFill>
                      <a:srgbClr val="7030A0"/>
                    </a:solidFill>
                    <a:latin typeface="Arial"/>
                    <a:cs typeface="Arial"/>
                    <a:sym typeface="Arial"/>
                  </a:rPr>
                  <a:t>Client 3</a:t>
                </a:r>
                <a:r>
                  <a:rPr lang="en" sz="1600" kern="0" dirty="0">
                    <a:solidFill>
                      <a:srgbClr val="000000"/>
                    </a:solidFill>
                    <a:latin typeface="Arial"/>
                    <a:cs typeface="Arial"/>
                    <a:sym typeface="Arial"/>
                  </a:rPr>
                  <a:t>(</a:t>
                </a:r>
                <a14:m>
                  <m:oMath xmlns:m="http://schemas.openxmlformats.org/officeDocument/2006/math">
                    <m:r>
                      <a:rPr lang="en-US" sz="1600" b="0" i="1" kern="0" smtClean="0">
                        <a:solidFill>
                          <a:srgbClr val="000000"/>
                        </a:solidFill>
                        <a:latin typeface="Cambria Math" panose="02040503050406030204" pitchFamily="18" charset="0"/>
                        <a:cs typeface="Arial"/>
                        <a:sym typeface="Arial"/>
                      </a:rPr>
                      <m:t>𝐶</m:t>
                    </m:r>
                    <m:r>
                      <a:rPr lang="en-US" sz="1600" b="0" i="1" kern="0" smtClean="0">
                        <a:solidFill>
                          <a:srgbClr val="000000"/>
                        </a:solidFill>
                        <a:latin typeface="Cambria Math" panose="02040503050406030204" pitchFamily="18" charset="0"/>
                        <a:cs typeface="Arial"/>
                        <a:sym typeface="Arial"/>
                      </a:rPr>
                      <m:t>, </m:t>
                    </m:r>
                  </m:oMath>
                </a14:m>
                <a:r>
                  <a:rPr lang="en" sz="1600" kern="0" dirty="0">
                    <a:solidFill>
                      <a:srgbClr val="000000"/>
                    </a:solidFill>
                    <a:latin typeface="Arial"/>
                    <a:cs typeface="Arial"/>
                    <a:sym typeface="Arial"/>
                  </a:rPr>
                  <a:t>       )</a:t>
                </a:r>
                <a:endParaRPr sz="1600" kern="0" dirty="0">
                  <a:solidFill>
                    <a:srgbClr val="000000"/>
                  </a:solidFill>
                  <a:latin typeface="Arial"/>
                  <a:cs typeface="Arial"/>
                  <a:sym typeface="Arial"/>
                </a:endParaRPr>
              </a:p>
            </p:txBody>
          </p:sp>
        </mc:Choice>
        <mc:Fallback xmlns="">
          <p:sp>
            <p:nvSpPr>
              <p:cNvPr id="31" name="Google Shape;60;p13">
                <a:extLst>
                  <a:ext uri="{FF2B5EF4-FFF2-40B4-BE49-F238E27FC236}">
                    <a16:creationId xmlns:a16="http://schemas.microsoft.com/office/drawing/2014/main" id="{81622C75-6AFB-B02A-7310-5C44DD54AF97}"/>
                  </a:ext>
                </a:extLst>
              </p:cNvPr>
              <p:cNvSpPr txBox="1">
                <a:spLocks noRot="1" noChangeAspect="1" noMove="1" noResize="1" noEditPoints="1" noAdjustHandles="1" noChangeArrowheads="1" noChangeShapeType="1" noTextEdit="1"/>
              </p:cNvSpPr>
              <p:nvPr/>
            </p:nvSpPr>
            <p:spPr>
              <a:xfrm>
                <a:off x="4739131" y="3934461"/>
                <a:ext cx="2064032" cy="372075"/>
              </a:xfrm>
              <a:prstGeom prst="rect">
                <a:avLst/>
              </a:prstGeom>
              <a:blipFill>
                <a:blip r:embed="rId11"/>
                <a:stretch>
                  <a:fillRect b="-16393"/>
                </a:stretch>
              </a:blipFill>
              <a:ln>
                <a:noFill/>
              </a:ln>
            </p:spPr>
            <p:txBody>
              <a:bodyPr/>
              <a:lstStyle/>
              <a:p>
                <a:r>
                  <a:rPr lang="en-US">
                    <a:noFill/>
                  </a:rPr>
                  <a:t> </a:t>
                </a:r>
              </a:p>
            </p:txBody>
          </p:sp>
        </mc:Fallback>
      </mc:AlternateContent>
      <p:pic>
        <p:nvPicPr>
          <p:cNvPr id="32" name="Google Shape;57;p13">
            <a:extLst>
              <a:ext uri="{FF2B5EF4-FFF2-40B4-BE49-F238E27FC236}">
                <a16:creationId xmlns:a16="http://schemas.microsoft.com/office/drawing/2014/main" id="{E9A3F8CC-C018-F292-5B96-FFDFA68EE662}"/>
              </a:ext>
            </a:extLst>
          </p:cNvPr>
          <p:cNvPicPr preferRelativeResize="0"/>
          <p:nvPr/>
        </p:nvPicPr>
        <p:blipFill>
          <a:blip r:embed="rId8">
            <a:alphaModFix/>
            <a:duotone>
              <a:schemeClr val="accent3">
                <a:shade val="45000"/>
                <a:satMod val="135000"/>
              </a:schemeClr>
              <a:prstClr val="white"/>
            </a:duotone>
          </a:blip>
          <a:stretch>
            <a:fillRect/>
          </a:stretch>
        </p:blipFill>
        <p:spPr>
          <a:xfrm>
            <a:off x="6022641" y="3915672"/>
            <a:ext cx="398289" cy="372076"/>
          </a:xfrm>
          <a:prstGeom prst="rect">
            <a:avLst/>
          </a:prstGeom>
          <a:noFill/>
          <a:ln>
            <a:noFill/>
          </a:ln>
        </p:spPr>
      </p:pic>
      <p:cxnSp>
        <p:nvCxnSpPr>
          <p:cNvPr id="36" name="Google Shape;63;p13">
            <a:extLst>
              <a:ext uri="{FF2B5EF4-FFF2-40B4-BE49-F238E27FC236}">
                <a16:creationId xmlns:a16="http://schemas.microsoft.com/office/drawing/2014/main" id="{CF030129-6FE3-7B6A-DAD5-AA7DEE643987}"/>
              </a:ext>
            </a:extLst>
          </p:cNvPr>
          <p:cNvCxnSpPr>
            <a:cxnSpLocks/>
            <a:stCxn id="5" idx="3"/>
            <a:endCxn id="27" idx="1"/>
          </p:cNvCxnSpPr>
          <p:nvPr/>
        </p:nvCxnSpPr>
        <p:spPr>
          <a:xfrm flipV="1">
            <a:off x="1932055" y="3188629"/>
            <a:ext cx="2369022" cy="1362235"/>
          </a:xfrm>
          <a:prstGeom prst="straightConnector1">
            <a:avLst/>
          </a:prstGeom>
          <a:noFill/>
          <a:ln w="38100" cap="flat" cmpd="sng">
            <a:solidFill>
              <a:srgbClr val="000000"/>
            </a:solidFill>
            <a:prstDash val="solid"/>
            <a:round/>
            <a:headEnd type="none" w="med" len="med"/>
            <a:tailEnd type="triangle" w="med" len="med"/>
          </a:ln>
        </p:spPr>
      </p:cxnSp>
      <p:cxnSp>
        <p:nvCxnSpPr>
          <p:cNvPr id="39" name="Google Shape;63;p13">
            <a:extLst>
              <a:ext uri="{FF2B5EF4-FFF2-40B4-BE49-F238E27FC236}">
                <a16:creationId xmlns:a16="http://schemas.microsoft.com/office/drawing/2014/main" id="{DDE90177-AF9F-61C8-A770-AAF3A33255C9}"/>
              </a:ext>
            </a:extLst>
          </p:cNvPr>
          <p:cNvCxnSpPr>
            <a:cxnSpLocks/>
            <a:stCxn id="5" idx="3"/>
            <a:endCxn id="28" idx="1"/>
          </p:cNvCxnSpPr>
          <p:nvPr/>
        </p:nvCxnSpPr>
        <p:spPr>
          <a:xfrm flipV="1">
            <a:off x="1932055" y="4126837"/>
            <a:ext cx="2346538" cy="424027"/>
          </a:xfrm>
          <a:prstGeom prst="straightConnector1">
            <a:avLst/>
          </a:prstGeom>
          <a:noFill/>
          <a:ln w="38100" cap="flat" cmpd="sng">
            <a:solidFill>
              <a:srgbClr val="000000"/>
            </a:solidFill>
            <a:prstDash val="solid"/>
            <a:round/>
            <a:headEnd type="none" w="med" len="med"/>
            <a:tailEnd type="triangle" w="med" len="med"/>
          </a:ln>
        </p:spPr>
      </p:cxnSp>
      <p:sp>
        <p:nvSpPr>
          <p:cNvPr id="42" name="TextBox 41">
            <a:extLst>
              <a:ext uri="{FF2B5EF4-FFF2-40B4-BE49-F238E27FC236}">
                <a16:creationId xmlns:a16="http://schemas.microsoft.com/office/drawing/2014/main" id="{978042E1-E26C-2EF7-FFE4-28417551DE4D}"/>
              </a:ext>
            </a:extLst>
          </p:cNvPr>
          <p:cNvSpPr txBox="1"/>
          <p:nvPr/>
        </p:nvSpPr>
        <p:spPr>
          <a:xfrm>
            <a:off x="5511950" y="4883244"/>
            <a:ext cx="1021381" cy="372075"/>
          </a:xfrm>
          <a:prstGeom prst="rect">
            <a:avLst/>
          </a:prstGeom>
          <a:noFill/>
        </p:spPr>
        <p:txBody>
          <a:bodyPr wrap="square" rtlCol="0">
            <a:spAutoFit/>
          </a:bodyPr>
          <a:lstStyle/>
          <a:p>
            <a:r>
              <a:rPr lang="en-US" dirty="0">
                <a:solidFill>
                  <a:schemeClr val="accent5">
                    <a:lumMod val="50000"/>
                  </a:schemeClr>
                </a:solidFill>
              </a:rPr>
              <a:t>…</a:t>
            </a:r>
          </a:p>
        </p:txBody>
      </p:sp>
      <p:cxnSp>
        <p:nvCxnSpPr>
          <p:cNvPr id="22" name="Google Shape;62;p13">
            <a:extLst>
              <a:ext uri="{FF2B5EF4-FFF2-40B4-BE49-F238E27FC236}">
                <a16:creationId xmlns:a16="http://schemas.microsoft.com/office/drawing/2014/main" id="{956095CD-1596-274C-AEEE-547079735640}"/>
              </a:ext>
            </a:extLst>
          </p:cNvPr>
          <p:cNvCxnSpPr>
            <a:cxnSpLocks/>
          </p:cNvCxnSpPr>
          <p:nvPr/>
        </p:nvCxnSpPr>
        <p:spPr>
          <a:xfrm flipH="1" flipV="1">
            <a:off x="5785255" y="3391921"/>
            <a:ext cx="21264" cy="576108"/>
          </a:xfrm>
          <a:prstGeom prst="straightConnector1">
            <a:avLst/>
          </a:prstGeom>
          <a:noFill/>
          <a:ln w="38100" cap="flat" cmpd="sng">
            <a:solidFill>
              <a:srgbClr val="000000"/>
            </a:solidFill>
            <a:prstDash val="dash"/>
            <a:round/>
            <a:headEnd type="none" w="med" len="med"/>
            <a:tailEnd type="triangle" w="med" len="med"/>
          </a:ln>
        </p:spPr>
      </p:cxnSp>
      <p:cxnSp>
        <p:nvCxnSpPr>
          <p:cNvPr id="23" name="Google Shape;62;p13">
            <a:extLst>
              <a:ext uri="{FF2B5EF4-FFF2-40B4-BE49-F238E27FC236}">
                <a16:creationId xmlns:a16="http://schemas.microsoft.com/office/drawing/2014/main" id="{7EF94C1E-1363-0185-17C0-E0EBCED34710}"/>
              </a:ext>
            </a:extLst>
          </p:cNvPr>
          <p:cNvCxnSpPr>
            <a:cxnSpLocks/>
          </p:cNvCxnSpPr>
          <p:nvPr/>
        </p:nvCxnSpPr>
        <p:spPr>
          <a:xfrm>
            <a:off x="5549853" y="2548508"/>
            <a:ext cx="0" cy="489185"/>
          </a:xfrm>
          <a:prstGeom prst="straightConnector1">
            <a:avLst/>
          </a:prstGeom>
          <a:noFill/>
          <a:ln w="38100" cap="flat" cmpd="sng">
            <a:solidFill>
              <a:srgbClr val="000000"/>
            </a:solidFill>
            <a:prstDash val="dash"/>
            <a:round/>
            <a:headEnd type="none" w="med" len="med"/>
            <a:tailEnd type="triangle" w="med" len="med"/>
          </a:ln>
        </p:spPr>
      </p:cxnSp>
      <p:cxnSp>
        <p:nvCxnSpPr>
          <p:cNvPr id="34" name="Google Shape;62;p13">
            <a:extLst>
              <a:ext uri="{FF2B5EF4-FFF2-40B4-BE49-F238E27FC236}">
                <a16:creationId xmlns:a16="http://schemas.microsoft.com/office/drawing/2014/main" id="{EC712BD7-8686-935D-D436-F83E14246233}"/>
              </a:ext>
            </a:extLst>
          </p:cNvPr>
          <p:cNvCxnSpPr>
            <a:cxnSpLocks/>
          </p:cNvCxnSpPr>
          <p:nvPr/>
        </p:nvCxnSpPr>
        <p:spPr>
          <a:xfrm>
            <a:off x="5549853" y="3478844"/>
            <a:ext cx="0" cy="489185"/>
          </a:xfrm>
          <a:prstGeom prst="straightConnector1">
            <a:avLst/>
          </a:prstGeom>
          <a:noFill/>
          <a:ln w="38100" cap="flat" cmpd="sng">
            <a:solidFill>
              <a:srgbClr val="000000"/>
            </a:solidFill>
            <a:prstDash val="dash"/>
            <a:round/>
            <a:headEnd type="none" w="med" len="med"/>
            <a:tailEnd type="triangle" w="med" len="med"/>
          </a:ln>
        </p:spPr>
      </p:cxnSp>
      <p:cxnSp>
        <p:nvCxnSpPr>
          <p:cNvPr id="35" name="Google Shape;62;p13">
            <a:extLst>
              <a:ext uri="{FF2B5EF4-FFF2-40B4-BE49-F238E27FC236}">
                <a16:creationId xmlns:a16="http://schemas.microsoft.com/office/drawing/2014/main" id="{BED9A05C-5C59-14D5-856A-279A2904F145}"/>
              </a:ext>
            </a:extLst>
          </p:cNvPr>
          <p:cNvCxnSpPr>
            <a:cxnSpLocks/>
          </p:cNvCxnSpPr>
          <p:nvPr/>
        </p:nvCxnSpPr>
        <p:spPr>
          <a:xfrm flipH="1" flipV="1">
            <a:off x="5777831" y="4289203"/>
            <a:ext cx="21264" cy="576108"/>
          </a:xfrm>
          <a:prstGeom prst="straightConnector1">
            <a:avLst/>
          </a:prstGeom>
          <a:noFill/>
          <a:ln w="38100" cap="flat" cmpd="sng">
            <a:solidFill>
              <a:srgbClr val="000000"/>
            </a:solidFill>
            <a:prstDash val="dash"/>
            <a:round/>
            <a:headEnd type="none" w="med" len="med"/>
            <a:tailEnd type="triangle" w="med" len="med"/>
          </a:ln>
        </p:spPr>
      </p:cxnSp>
      <p:cxnSp>
        <p:nvCxnSpPr>
          <p:cNvPr id="37" name="Google Shape;62;p13">
            <a:extLst>
              <a:ext uri="{FF2B5EF4-FFF2-40B4-BE49-F238E27FC236}">
                <a16:creationId xmlns:a16="http://schemas.microsoft.com/office/drawing/2014/main" id="{480BE8D9-5D49-EC71-3A06-42423E08A68B}"/>
              </a:ext>
            </a:extLst>
          </p:cNvPr>
          <p:cNvCxnSpPr>
            <a:cxnSpLocks/>
          </p:cNvCxnSpPr>
          <p:nvPr/>
        </p:nvCxnSpPr>
        <p:spPr>
          <a:xfrm>
            <a:off x="5542429" y="4376126"/>
            <a:ext cx="0" cy="489185"/>
          </a:xfrm>
          <a:prstGeom prst="straightConnector1">
            <a:avLst/>
          </a:prstGeom>
          <a:noFill/>
          <a:ln w="38100" cap="flat" cmpd="sng">
            <a:solidFill>
              <a:srgbClr val="000000"/>
            </a:solidFill>
            <a:prstDash val="dash"/>
            <a:round/>
            <a:headEnd type="none" w="med" len="med"/>
            <a:tailEnd type="triangle" w="med" len="med"/>
          </a:ln>
        </p:spPr>
      </p:cxnSp>
      <p:sp>
        <p:nvSpPr>
          <p:cNvPr id="38" name="Right Brace 37">
            <a:extLst>
              <a:ext uri="{FF2B5EF4-FFF2-40B4-BE49-F238E27FC236}">
                <a16:creationId xmlns:a16="http://schemas.microsoft.com/office/drawing/2014/main" id="{490C62D2-F927-F15C-574C-B96FC5F82DBB}"/>
              </a:ext>
            </a:extLst>
          </p:cNvPr>
          <p:cNvSpPr/>
          <p:nvPr/>
        </p:nvSpPr>
        <p:spPr>
          <a:xfrm>
            <a:off x="6696177" y="3209769"/>
            <a:ext cx="194704" cy="91103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BE2B4B6-C377-1C2E-730C-4F9B2426564C}"/>
                  </a:ext>
                </a:extLst>
              </p:cNvPr>
              <p:cNvSpPr txBox="1"/>
              <p:nvPr/>
            </p:nvSpPr>
            <p:spPr>
              <a:xfrm>
                <a:off x="6955185" y="3159896"/>
                <a:ext cx="1744208" cy="923330"/>
              </a:xfrm>
              <a:prstGeom prst="rect">
                <a:avLst/>
              </a:prstGeom>
              <a:noFill/>
            </p:spPr>
            <p:txBody>
              <a:bodyPr wrap="square" rtlCol="0">
                <a:spAutoFit/>
              </a:bodyPr>
              <a:lstStyle/>
              <a:p>
                <a:r>
                  <a:rPr lang="en-US" dirty="0"/>
                  <a:t>Can share </a:t>
                </a:r>
                <a14:m>
                  <m:oMath xmlns:m="http://schemas.openxmlformats.org/officeDocument/2006/math">
                    <m:r>
                      <a:rPr lang="en-US" b="0" i="1" smtClean="0">
                        <a:latin typeface="Cambria Math" panose="02040503050406030204" pitchFamily="18" charset="0"/>
                      </a:rPr>
                      <m:t>𝑜</m:t>
                    </m:r>
                    <m:r>
                      <a:rPr lang="en-US" b="0" i="1" smtClean="0">
                        <a:latin typeface="Cambria Math" panose="02040503050406030204" pitchFamily="18" charset="0"/>
                      </a:rPr>
                      <m:t>(|</m:t>
                    </m:r>
                    <m:r>
                      <m:rPr>
                        <m:sty m:val="p"/>
                      </m:rPr>
                      <a:rPr lang="en-US" b="0" i="0" smtClean="0">
                        <a:latin typeface="Cambria Math" panose="02040503050406030204" pitchFamily="18" charset="0"/>
                      </a:rPr>
                      <m:t>Data</m:t>
                    </m:r>
                    <m:r>
                      <a:rPr lang="en-US" b="0" i="0" smtClean="0">
                        <a:latin typeface="Cambria Math" panose="02040503050406030204" pitchFamily="18" charset="0"/>
                      </a:rPr>
                      <m:t>|</m:t>
                    </m:r>
                    <m:r>
                      <a:rPr lang="en-US" b="0" i="1" smtClean="0">
                        <a:latin typeface="Cambria Math" panose="02040503050406030204" pitchFamily="18" charset="0"/>
                      </a:rPr>
                      <m:t>)</m:t>
                    </m:r>
                  </m:oMath>
                </a14:m>
                <a:r>
                  <a:rPr lang="en-US" dirty="0"/>
                  <a:t> bits with each other</a:t>
                </a:r>
              </a:p>
            </p:txBody>
          </p:sp>
        </mc:Choice>
        <mc:Fallback xmlns="">
          <p:sp>
            <p:nvSpPr>
              <p:cNvPr id="40" name="TextBox 39">
                <a:extLst>
                  <a:ext uri="{FF2B5EF4-FFF2-40B4-BE49-F238E27FC236}">
                    <a16:creationId xmlns:a16="http://schemas.microsoft.com/office/drawing/2014/main" id="{BBE2B4B6-C377-1C2E-730C-4F9B2426564C}"/>
                  </a:ext>
                </a:extLst>
              </p:cNvPr>
              <p:cNvSpPr txBox="1">
                <a:spLocks noRot="1" noChangeAspect="1" noMove="1" noResize="1" noEditPoints="1" noAdjustHandles="1" noChangeArrowheads="1" noChangeShapeType="1" noTextEdit="1"/>
              </p:cNvSpPr>
              <p:nvPr/>
            </p:nvSpPr>
            <p:spPr>
              <a:xfrm>
                <a:off x="6955185" y="3159896"/>
                <a:ext cx="1744208" cy="923330"/>
              </a:xfrm>
              <a:prstGeom prst="rect">
                <a:avLst/>
              </a:prstGeom>
              <a:blipFill>
                <a:blip r:embed="rId12"/>
                <a:stretch>
                  <a:fillRect l="-3147" t="-2632" r="-1049" b="-9868"/>
                </a:stretch>
              </a:blipFill>
            </p:spPr>
            <p:txBody>
              <a:bodyPr/>
              <a:lstStyle/>
              <a:p>
                <a:r>
                  <a:rPr lang="en-US">
                    <a:noFill/>
                  </a:rPr>
                  <a:t> </a:t>
                </a:r>
              </a:p>
            </p:txBody>
          </p:sp>
        </mc:Fallback>
      </mc:AlternateContent>
      <p:sp>
        <p:nvSpPr>
          <p:cNvPr id="41" name="Google Shape;64;p13">
            <a:extLst>
              <a:ext uri="{FF2B5EF4-FFF2-40B4-BE49-F238E27FC236}">
                <a16:creationId xmlns:a16="http://schemas.microsoft.com/office/drawing/2014/main" id="{EDF20E96-FA9B-A10E-8C20-1FAEB4F408CE}"/>
              </a:ext>
            </a:extLst>
          </p:cNvPr>
          <p:cNvSpPr txBox="1"/>
          <p:nvPr/>
        </p:nvSpPr>
        <p:spPr>
          <a:xfrm>
            <a:off x="754505" y="5468413"/>
            <a:ext cx="1608000" cy="297383"/>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US" sz="1600" kern="0" dirty="0">
                <a:solidFill>
                  <a:schemeClr val="accent2">
                    <a:lumMod val="75000"/>
                  </a:schemeClr>
                </a:solidFill>
                <a:latin typeface="Arial"/>
                <a:cs typeface="Arial"/>
                <a:sym typeface="Arial"/>
              </a:rPr>
              <a:t>Data</a:t>
            </a:r>
            <a:endParaRPr lang="ar-AE" sz="1600" kern="0" dirty="0">
              <a:solidFill>
                <a:schemeClr val="accent2">
                  <a:lumMod val="75000"/>
                </a:schemeClr>
              </a:solidFill>
              <a:latin typeface="Arial"/>
              <a:cs typeface="Arial"/>
              <a:sym typeface="Arial"/>
            </a:endParaRPr>
          </a:p>
        </p:txBody>
      </p:sp>
      <p:sp>
        <p:nvSpPr>
          <p:cNvPr id="43" name="TextBox 42">
            <a:extLst>
              <a:ext uri="{FF2B5EF4-FFF2-40B4-BE49-F238E27FC236}">
                <a16:creationId xmlns:a16="http://schemas.microsoft.com/office/drawing/2014/main" id="{6F64EEA4-C13E-3C0E-46BE-E423E7F10CB0}"/>
              </a:ext>
            </a:extLst>
          </p:cNvPr>
          <p:cNvSpPr txBox="1"/>
          <p:nvPr/>
        </p:nvSpPr>
        <p:spPr>
          <a:xfrm>
            <a:off x="1171455" y="5822630"/>
            <a:ext cx="5450294" cy="707886"/>
          </a:xfrm>
          <a:prstGeom prst="rect">
            <a:avLst/>
          </a:prstGeom>
          <a:noFill/>
        </p:spPr>
        <p:txBody>
          <a:bodyPr wrap="square" rtlCol="0">
            <a:spAutoFit/>
          </a:bodyPr>
          <a:lstStyle/>
          <a:p>
            <a:pPr algn="ctr"/>
            <a:r>
              <a:rPr lang="en-US" sz="2000" b="1" dirty="0"/>
              <a:t>Can the server save work by amortizing proof generation across many clients? </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B833D601-F60B-4357-D2A5-657B35AF10F5}"/>
                  </a:ext>
                </a:extLst>
              </p:cNvPr>
              <p:cNvSpPr txBox="1"/>
              <p:nvPr/>
            </p:nvSpPr>
            <p:spPr>
              <a:xfrm>
                <a:off x="9227929" y="3355059"/>
                <a:ext cx="2064032" cy="646331"/>
              </a:xfrm>
              <a:prstGeom prst="rect">
                <a:avLst/>
              </a:prstGeom>
              <a:noFill/>
            </p:spPr>
            <p:txBody>
              <a:bodyPr wrap="square" rtlCol="0">
                <a:spAutoFit/>
              </a:bodyPr>
              <a:lstStyle/>
              <a:p>
                <a:r>
                  <a:rPr lang="en-US" dirty="0">
                    <a:solidFill>
                      <a:srgbClr val="FF0000"/>
                    </a:solidFill>
                  </a:rPr>
                  <a:t>Must rerandomize  </a:t>
                </a:r>
                <a14:m>
                  <m:oMath xmlns:m="http://schemas.openxmlformats.org/officeDocument/2006/math">
                    <m:r>
                      <a:rPr lang="en-US" b="0" i="1" smtClean="0">
                        <a:solidFill>
                          <a:srgbClr val="FF0000"/>
                        </a:solidFill>
                        <a:latin typeface="Cambria Math" panose="02040503050406030204" pitchFamily="18" charset="0"/>
                      </a:rPr>
                      <m:t>𝑠𝑘</m:t>
                    </m:r>
                  </m:oMath>
                </a14:m>
                <a:r>
                  <a:rPr lang="en-US" dirty="0">
                    <a:solidFill>
                      <a:srgbClr val="FF0000"/>
                    </a:solidFill>
                  </a:rPr>
                  <a:t> across clients!</a:t>
                </a:r>
              </a:p>
            </p:txBody>
          </p:sp>
        </mc:Choice>
        <mc:Fallback xmlns="">
          <p:sp>
            <p:nvSpPr>
              <p:cNvPr id="46" name="TextBox 45">
                <a:extLst>
                  <a:ext uri="{FF2B5EF4-FFF2-40B4-BE49-F238E27FC236}">
                    <a16:creationId xmlns:a16="http://schemas.microsoft.com/office/drawing/2014/main" id="{B833D601-F60B-4357-D2A5-657B35AF10F5}"/>
                  </a:ext>
                </a:extLst>
              </p:cNvPr>
              <p:cNvSpPr txBox="1">
                <a:spLocks noRot="1" noChangeAspect="1" noMove="1" noResize="1" noEditPoints="1" noAdjustHandles="1" noChangeArrowheads="1" noChangeShapeType="1" noTextEdit="1"/>
              </p:cNvSpPr>
              <p:nvPr/>
            </p:nvSpPr>
            <p:spPr>
              <a:xfrm>
                <a:off x="9227929" y="3355059"/>
                <a:ext cx="2064032" cy="646331"/>
              </a:xfrm>
              <a:prstGeom prst="rect">
                <a:avLst/>
              </a:prstGeom>
              <a:blipFill>
                <a:blip r:embed="rId13"/>
                <a:stretch>
                  <a:fillRect l="-2663" t="-3774" r="-1775"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21A8CA6-6DA9-9ABC-A8BB-1D09E512BCDF}"/>
                  </a:ext>
                </a:extLst>
              </p:cNvPr>
              <p:cNvSpPr txBox="1"/>
              <p:nvPr/>
            </p:nvSpPr>
            <p:spPr>
              <a:xfrm>
                <a:off x="8699393" y="3419064"/>
                <a:ext cx="384721"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47" name="TextBox 46">
                <a:extLst>
                  <a:ext uri="{FF2B5EF4-FFF2-40B4-BE49-F238E27FC236}">
                    <a16:creationId xmlns:a16="http://schemas.microsoft.com/office/drawing/2014/main" id="{021A8CA6-6DA9-9ABC-A8BB-1D09E512BCDF}"/>
                  </a:ext>
                </a:extLst>
              </p:cNvPr>
              <p:cNvSpPr txBox="1">
                <a:spLocks noRot="1" noChangeAspect="1" noMove="1" noResize="1" noEditPoints="1" noAdjustHandles="1" noChangeArrowheads="1" noChangeShapeType="1" noTextEdit="1"/>
              </p:cNvSpPr>
              <p:nvPr/>
            </p:nvSpPr>
            <p:spPr>
              <a:xfrm>
                <a:off x="8699393" y="3419064"/>
                <a:ext cx="384721" cy="492443"/>
              </a:xfrm>
              <a:prstGeom prst="rect">
                <a:avLst/>
              </a:prstGeom>
              <a:blipFill>
                <a:blip r:embed="rId14"/>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CAC9E4E9-DC2C-B663-5857-A2D89575B540}"/>
              </a:ext>
            </a:extLst>
          </p:cNvPr>
          <p:cNvSpPr/>
          <p:nvPr/>
        </p:nvSpPr>
        <p:spPr>
          <a:xfrm>
            <a:off x="6835060" y="4513643"/>
            <a:ext cx="4610096" cy="1773146"/>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Multi-client VECK (MC-VECK) protocol:</a:t>
            </a:r>
          </a:p>
          <a:p>
            <a:pPr algn="ctr"/>
            <a:r>
              <a:rPr lang="en-US" dirty="0">
                <a:solidFill>
                  <a:schemeClr val="tx1"/>
                </a:solidFill>
              </a:rPr>
              <a:t>Prover saves work by moving parts of the proof generation to a </a:t>
            </a:r>
            <a:r>
              <a:rPr lang="en-US" u="sng" dirty="0">
                <a:solidFill>
                  <a:schemeClr val="tx1"/>
                </a:solidFill>
              </a:rPr>
              <a:t>preprocessing step</a:t>
            </a:r>
            <a:r>
              <a:rPr lang="en-US" dirty="0">
                <a:solidFill>
                  <a:schemeClr val="tx1"/>
                </a:solidFill>
              </a:rPr>
              <a:t>.</a:t>
            </a:r>
          </a:p>
          <a:p>
            <a:pPr algn="ctr"/>
            <a:endParaRPr lang="en-US" dirty="0">
              <a:solidFill>
                <a:schemeClr val="tx1"/>
              </a:solidFill>
            </a:endParaRPr>
          </a:p>
          <a:p>
            <a:pPr algn="ctr"/>
            <a:r>
              <a:rPr lang="en-US" dirty="0">
                <a:solidFill>
                  <a:schemeClr val="tx1"/>
                </a:solidFill>
              </a:rPr>
              <a:t>No need to generate </a:t>
            </a:r>
            <a:r>
              <a:rPr lang="en-US" b="1" dirty="0">
                <a:solidFill>
                  <a:schemeClr val="tx1"/>
                </a:solidFill>
              </a:rPr>
              <a:t>new ciphertexts </a:t>
            </a:r>
            <a:r>
              <a:rPr lang="en-US" dirty="0">
                <a:solidFill>
                  <a:schemeClr val="tx1"/>
                </a:solidFill>
              </a:rPr>
              <a:t>and </a:t>
            </a:r>
            <a:r>
              <a:rPr lang="en-US" b="1" dirty="0">
                <a:solidFill>
                  <a:schemeClr val="tx1"/>
                </a:solidFill>
              </a:rPr>
              <a:t>range proofs </a:t>
            </a:r>
            <a:r>
              <a:rPr lang="en-US" dirty="0">
                <a:solidFill>
                  <a:schemeClr val="tx1"/>
                </a:solidFill>
              </a:rPr>
              <a:t>per client!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77F56F0-A56D-B5AD-8BFA-2AA32A68D3A4}"/>
                  </a:ext>
                </a:extLst>
              </p:cNvPr>
              <p:cNvSpPr txBox="1"/>
              <p:nvPr/>
            </p:nvSpPr>
            <p:spPr>
              <a:xfrm>
                <a:off x="6890407" y="2170354"/>
                <a:ext cx="4793792" cy="646331"/>
              </a:xfrm>
              <a:prstGeom prst="rect">
                <a:avLst/>
              </a:prstGeom>
              <a:noFill/>
            </p:spPr>
            <p:txBody>
              <a:bodyPr wrap="square" rtlCol="0">
                <a:spAutoFit/>
              </a:bodyPr>
              <a:lstStyle/>
              <a:p>
                <a:pPr algn="ctr"/>
                <a:r>
                  <a:rPr lang="en-US" b="1" dirty="0"/>
                  <a:t>Strawman </a:t>
                </a:r>
              </a:p>
              <a:p>
                <a:r>
                  <a:rPr lang="en-US" dirty="0"/>
                  <a:t>Reuse the same </a:t>
                </a:r>
                <a14:m>
                  <m:oMath xmlns:m="http://schemas.openxmlformats.org/officeDocument/2006/math">
                    <m:r>
                      <a:rPr lang="en-US" b="0" i="1" smtClean="0">
                        <a:latin typeface="Cambria Math" panose="02040503050406030204" pitchFamily="18" charset="0"/>
                      </a:rPr>
                      <m:t>𝑠𝑘</m:t>
                    </m:r>
                    <m:r>
                      <a:rPr lang="en-US" b="0" i="1" smtClean="0">
                        <a:latin typeface="Cambria Math" panose="02040503050406030204" pitchFamily="18" charset="0"/>
                      </a:rPr>
                      <m:t>,</m:t>
                    </m:r>
                    <m:r>
                      <a:rPr lang="en-US" b="0" i="1" smtClean="0">
                        <a:latin typeface="Cambria Math" panose="02040503050406030204" pitchFamily="18" charset="0"/>
                      </a:rPr>
                      <m:t>𝑣𝑘</m:t>
                    </m:r>
                    <m:r>
                      <a:rPr lang="en-US" b="0" i="1" smtClean="0">
                        <a:latin typeface="Cambria Math" panose="02040503050406030204" pitchFamily="18" charset="0"/>
                      </a:rPr>
                      <m:t>,</m:t>
                    </m:r>
                    <m:r>
                      <a:rPr lang="en-US" b="0" i="1" smtClean="0">
                        <a:latin typeface="Cambria Math" panose="02040503050406030204" pitchFamily="18" charset="0"/>
                      </a:rPr>
                      <m:t>𝑐𝑡</m:t>
                    </m:r>
                  </m:oMath>
                </a14:m>
                <a:r>
                  <a:rPr lang="en-US" dirty="0"/>
                  <a:t> across all clients.</a:t>
                </a:r>
              </a:p>
            </p:txBody>
          </p:sp>
        </mc:Choice>
        <mc:Fallback xmlns="">
          <p:sp>
            <p:nvSpPr>
              <p:cNvPr id="3" name="TextBox 2">
                <a:extLst>
                  <a:ext uri="{FF2B5EF4-FFF2-40B4-BE49-F238E27FC236}">
                    <a16:creationId xmlns:a16="http://schemas.microsoft.com/office/drawing/2014/main" id="{F77F56F0-A56D-B5AD-8BFA-2AA32A68D3A4}"/>
                  </a:ext>
                </a:extLst>
              </p:cNvPr>
              <p:cNvSpPr txBox="1">
                <a:spLocks noRot="1" noChangeAspect="1" noMove="1" noResize="1" noEditPoints="1" noAdjustHandles="1" noChangeArrowheads="1" noChangeShapeType="1" noTextEdit="1"/>
              </p:cNvSpPr>
              <p:nvPr/>
            </p:nvSpPr>
            <p:spPr>
              <a:xfrm>
                <a:off x="6890407" y="2170354"/>
                <a:ext cx="4793792" cy="646331"/>
              </a:xfrm>
              <a:prstGeom prst="rect">
                <a:avLst/>
              </a:prstGeom>
              <a:blipFill>
                <a:blip r:embed="rId15"/>
                <a:stretch>
                  <a:fillRect l="-1017" t="-3774" b="-15094"/>
                </a:stretch>
              </a:blipFill>
            </p:spPr>
            <p:txBody>
              <a:bodyPr/>
              <a:lstStyle/>
              <a:p>
                <a:r>
                  <a:rPr lang="en-US">
                    <a:noFill/>
                  </a:rPr>
                  <a:t> </a:t>
                </a:r>
              </a:p>
            </p:txBody>
          </p:sp>
        </mc:Fallback>
      </mc:AlternateContent>
    </p:spTree>
    <p:extLst>
      <p:ext uri="{BB962C8B-B14F-4D97-AF65-F5344CB8AC3E}">
        <p14:creationId xmlns:p14="http://schemas.microsoft.com/office/powerpoint/2010/main" val="33872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500"/>
                                        <p:tgtEl>
                                          <p:spTgt spid="42"/>
                                        </p:tgtEl>
                                      </p:cBhvr>
                                    </p:animEffect>
                                  </p:childTnLst>
                                </p:cTn>
                              </p:par>
                              <p:par>
                                <p:cTn id="26" presetID="10" presetClass="entr" presetSubtype="0" fill="hold"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par>
                                <p:cTn id="32" presetID="10" presetClass="entr" presetSubtype="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500"/>
                                        <p:tgtEl>
                                          <p:spTgt spid="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par>
                                <p:cTn id="50" presetID="10" presetClass="entr" presetSubtype="0" fill="hold"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par>
                                <p:cTn id="53" presetID="10" presetClass="entr" presetSubtype="0"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par>
                                <p:cTn id="59" presetID="10"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childTnLst>
                                </p:cTn>
                              </p:par>
                              <p:par>
                                <p:cTn id="62" presetID="10" presetClass="entr" presetSubtype="0" fill="hold" nodeType="with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fade">
                                      <p:cBhvr>
                                        <p:cTn id="64" dur="500"/>
                                        <p:tgtEl>
                                          <p:spTgt spid="3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fade">
                                      <p:cBhvr>
                                        <p:cTn id="67" dur="500"/>
                                        <p:tgtEl>
                                          <p:spTgt spid="3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0"/>
                                        </p:tgtEl>
                                        <p:attrNameLst>
                                          <p:attrName>style.visibility</p:attrName>
                                        </p:attrNameLst>
                                      </p:cBhvr>
                                      <p:to>
                                        <p:strVal val="visible"/>
                                      </p:to>
                                    </p:set>
                                    <p:animEffect transition="in" filter="fade">
                                      <p:cBhvr>
                                        <p:cTn id="70" dur="500"/>
                                        <p:tgtEl>
                                          <p:spTgt spid="40"/>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fade">
                                      <p:cBhvr>
                                        <p:cTn id="75" dur="500"/>
                                        <p:tgtEl>
                                          <p:spTgt spid="4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6"/>
                                        </p:tgtEl>
                                        <p:attrNameLst>
                                          <p:attrName>style.visibility</p:attrName>
                                        </p:attrNameLst>
                                      </p:cBhvr>
                                      <p:to>
                                        <p:strVal val="visible"/>
                                      </p:to>
                                    </p:set>
                                    <p:animEffect transition="in" filter="fade">
                                      <p:cBhvr>
                                        <p:cTn id="78" dur="500"/>
                                        <p:tgtEl>
                                          <p:spTgt spid="46"/>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fade">
                                      <p:cBhvr>
                                        <p:cTn id="8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1" grpId="0"/>
      <p:bldP spid="42" grpId="0"/>
      <p:bldP spid="38" grpId="0" animBg="1"/>
      <p:bldP spid="40" grpId="0"/>
      <p:bldP spid="43" grpId="0"/>
      <p:bldP spid="46" grpId="0"/>
      <p:bldP spid="47" grpId="0"/>
      <p:bldP spid="50" grpId="0" animBg="1"/>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C3D1B-268F-1D68-C739-51750D2587CD}"/>
              </a:ext>
            </a:extLst>
          </p:cNvPr>
          <p:cNvSpPr>
            <a:spLocks noGrp="1"/>
          </p:cNvSpPr>
          <p:nvPr>
            <p:ph type="title"/>
          </p:nvPr>
        </p:nvSpPr>
        <p:spPr/>
        <p:txBody>
          <a:bodyPr/>
          <a:lstStyle/>
          <a:p>
            <a:r>
              <a:rPr lang="en-US" dirty="0"/>
              <a:t>Implementation: Prover Time</a:t>
            </a:r>
          </a:p>
        </p:txBody>
      </p:sp>
      <p:sp>
        <p:nvSpPr>
          <p:cNvPr id="3" name="Content Placeholder 2">
            <a:extLst>
              <a:ext uri="{FF2B5EF4-FFF2-40B4-BE49-F238E27FC236}">
                <a16:creationId xmlns:a16="http://schemas.microsoft.com/office/drawing/2014/main" id="{06A02706-A73F-A821-A2F4-49F9D80F6DA6}"/>
              </a:ext>
            </a:extLst>
          </p:cNvPr>
          <p:cNvSpPr>
            <a:spLocks noGrp="1"/>
          </p:cNvSpPr>
          <p:nvPr>
            <p:ph idx="1"/>
          </p:nvPr>
        </p:nvSpPr>
        <p:spPr>
          <a:xfrm>
            <a:off x="583017" y="1893728"/>
            <a:ext cx="11187223" cy="1325563"/>
          </a:xfrm>
        </p:spPr>
        <p:txBody>
          <a:bodyPr>
            <a:normAutofit/>
          </a:bodyPr>
          <a:lstStyle/>
          <a:p>
            <a:r>
              <a:rPr lang="en-US" sz="1800" dirty="0"/>
              <a:t>PoC implementation in </a:t>
            </a:r>
            <a:r>
              <a:rPr lang="en-US" sz="1800" b="1" dirty="0"/>
              <a:t>Rust v1.74.0</a:t>
            </a:r>
            <a:r>
              <a:rPr lang="en-US" sz="1800" dirty="0"/>
              <a:t> on </a:t>
            </a:r>
            <a:r>
              <a:rPr lang="en-US" sz="1800" b="1" dirty="0"/>
              <a:t>consumer PC </a:t>
            </a:r>
            <a:r>
              <a:rPr lang="en-US" sz="1800" dirty="0"/>
              <a:t>with </a:t>
            </a:r>
            <a:r>
              <a:rPr lang="en-US" sz="1800" b="1" dirty="0"/>
              <a:t>AMD Ryzen 5 3600 (6-core) CPU </a:t>
            </a:r>
            <a:r>
              <a:rPr lang="en-US" sz="1800" dirty="0"/>
              <a:t>and</a:t>
            </a:r>
            <a:r>
              <a:rPr lang="en-US" sz="1800" b="1" dirty="0"/>
              <a:t> 8GB RAM</a:t>
            </a:r>
            <a:r>
              <a:rPr lang="en-US" sz="1800" dirty="0"/>
              <a:t>. </a:t>
            </a:r>
          </a:p>
          <a:p>
            <a:r>
              <a:rPr lang="en-US" sz="1800" dirty="0"/>
              <a:t>Criterion benchmarking </a:t>
            </a:r>
            <a:r>
              <a:rPr lang="en-US" sz="1800" b="1" dirty="0"/>
              <a:t>crate8</a:t>
            </a:r>
            <a:r>
              <a:rPr lang="en-US" sz="1800" dirty="0"/>
              <a:t>.</a:t>
            </a:r>
          </a:p>
        </p:txBody>
      </p:sp>
      <p:sp>
        <p:nvSpPr>
          <p:cNvPr id="4" name="Slide Number Placeholder 3">
            <a:extLst>
              <a:ext uri="{FF2B5EF4-FFF2-40B4-BE49-F238E27FC236}">
                <a16:creationId xmlns:a16="http://schemas.microsoft.com/office/drawing/2014/main" id="{692C99BF-75A9-9379-C10F-EC36C7F9C4D9}"/>
              </a:ext>
            </a:extLst>
          </p:cNvPr>
          <p:cNvSpPr>
            <a:spLocks noGrp="1"/>
          </p:cNvSpPr>
          <p:nvPr>
            <p:ph type="sldNum" sz="quarter" idx="12"/>
          </p:nvPr>
        </p:nvSpPr>
        <p:spPr/>
        <p:txBody>
          <a:bodyPr/>
          <a:lstStyle/>
          <a:p>
            <a:fld id="{9B1AF914-ED30-4DEF-921E-12E5424A69F1}" type="slidenum">
              <a:rPr lang="en-US" smtClean="0"/>
              <a:t>12</a:t>
            </a:fld>
            <a:endParaRPr lang="en-US"/>
          </a:p>
        </p:txBody>
      </p:sp>
      <p:pic>
        <p:nvPicPr>
          <p:cNvPr id="1026" name="Picture 2">
            <a:extLst>
              <a:ext uri="{FF2B5EF4-FFF2-40B4-BE49-F238E27FC236}">
                <a16:creationId xmlns:a16="http://schemas.microsoft.com/office/drawing/2014/main" id="{9C7186AE-F70C-CC66-9058-87C14F04BA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4964" y="2488406"/>
            <a:ext cx="5486400" cy="41148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ADBC183-9997-00C5-C03F-EF420432F7ED}"/>
                  </a:ext>
                </a:extLst>
              </p:cNvPr>
              <p:cNvSpPr txBox="1"/>
              <p:nvPr/>
            </p:nvSpPr>
            <p:spPr>
              <a:xfrm>
                <a:off x="799508" y="2976145"/>
                <a:ext cx="4638965" cy="3139321"/>
              </a:xfrm>
              <a:prstGeom prst="rect">
                <a:avLst/>
              </a:prstGeom>
              <a:noFill/>
            </p:spPr>
            <p:txBody>
              <a:bodyPr wrap="square" rtlCol="0">
                <a:spAutoFit/>
              </a:bodyPr>
              <a:lstStyle/>
              <a:p>
                <a:r>
                  <a:rPr lang="en-US" b="1" dirty="0"/>
                  <a:t>Prover time for </a:t>
                </a:r>
                <a14:m>
                  <m:oMath xmlns:m="http://schemas.openxmlformats.org/officeDocument/2006/math">
                    <m:r>
                      <a:rPr lang="en-US" b="1" i="1" dirty="0" smtClean="0">
                        <a:latin typeface="Cambria Math" panose="02040503050406030204" pitchFamily="18" charset="0"/>
                      </a:rPr>
                      <m:t>𝟒𝟎𝟗𝟔</m:t>
                    </m:r>
                  </m:oMath>
                </a14:m>
                <a:r>
                  <a:rPr lang="en-US" b="1" dirty="0"/>
                  <a:t> BLS12-381 field elements (</a:t>
                </a:r>
                <a14:m>
                  <m:oMath xmlns:m="http://schemas.openxmlformats.org/officeDocument/2006/math">
                    <m:r>
                      <a:rPr lang="en-US" b="1" i="1" smtClean="0">
                        <a:latin typeface="Cambria Math" panose="02040503050406030204" pitchFamily="18" charset="0"/>
                      </a:rPr>
                      <m:t>≈</m:t>
                    </m:r>
                    <m:r>
                      <a:rPr lang="en-US" b="1" i="1" dirty="0" smtClean="0">
                        <a:latin typeface="Cambria Math" panose="02040503050406030204" pitchFamily="18" charset="0"/>
                      </a:rPr>
                      <m:t>𝟏𝟐𝟖</m:t>
                    </m:r>
                  </m:oMath>
                </a14:m>
                <a:r>
                  <a:rPr lang="en-US" b="1" dirty="0"/>
                  <a:t> kB):</a:t>
                </a:r>
              </a:p>
              <a:p>
                <a:endParaRPr lang="en-US" dirty="0"/>
              </a:p>
              <a:p>
                <a:r>
                  <a:rPr lang="en-US" b="1" dirty="0"/>
                  <a:t>Exponential </a:t>
                </a:r>
                <a:r>
                  <a:rPr lang="en-US" b="1" dirty="0" err="1"/>
                  <a:t>ElGamal</a:t>
                </a:r>
                <a:r>
                  <a:rPr lang="en-US" b="1" dirty="0"/>
                  <a:t> encryption (</a:t>
                </a:r>
                <a14:m>
                  <m:oMath xmlns:m="http://schemas.openxmlformats.org/officeDocument/2006/math">
                    <m:r>
                      <a:rPr lang="en-US" b="1" i="1" smtClean="0">
                        <a:latin typeface="Cambria Math" panose="02040503050406030204" pitchFamily="18" charset="0"/>
                      </a:rPr>
                      <m:t>𝒌</m:t>
                    </m:r>
                    <m:r>
                      <a:rPr lang="en-US" b="1" i="1" smtClean="0">
                        <a:latin typeface="Cambria Math" panose="02040503050406030204" pitchFamily="18" charset="0"/>
                      </a:rPr>
                      <m:t>=</m:t>
                    </m:r>
                    <m:r>
                      <a:rPr lang="en-US" b="1" i="1" smtClean="0">
                        <a:latin typeface="Cambria Math" panose="02040503050406030204" pitchFamily="18" charset="0"/>
                      </a:rPr>
                      <m:t>𝟖</m:t>
                    </m:r>
                  </m:oMath>
                </a14:m>
                <a:r>
                  <a:rPr lang="en-US" b="1" dirty="0"/>
                  <a:t>):</a:t>
                </a:r>
              </a:p>
              <a:p>
                <a:endParaRPr lang="en-US" dirty="0"/>
              </a:p>
              <a:p>
                <a:pPr marL="285750" indent="-285750">
                  <a:buFont typeface="Arial" panose="020B0604020202020204" pitchFamily="34" charset="0"/>
                  <a:buChar char="•"/>
                </a:pPr>
                <a:r>
                  <a:rPr lang="en-US" dirty="0"/>
                  <a:t>Range proofs + ciphertexts: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𝟖𝟗</m:t>
                    </m:r>
                  </m:oMath>
                </a14:m>
                <a:r>
                  <a:rPr lang="en-US" b="1" dirty="0"/>
                  <a:t> 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Overhead for proving the consistency of ciphertexts </a:t>
                </a:r>
                <a:r>
                  <a:rPr lang="en-US" dirty="0" err="1"/>
                  <a:t>w.r.t.</a:t>
                </a:r>
                <a:r>
                  <a:rPr lang="en-US" dirty="0"/>
                  <a:t> </a:t>
                </a:r>
                <a14:m>
                  <m:oMath xmlns:m="http://schemas.openxmlformats.org/officeDocument/2006/math">
                    <m:r>
                      <a:rPr lang="en-US" b="0" i="1" smtClean="0">
                        <a:latin typeface="Cambria Math" panose="02040503050406030204" pitchFamily="18" charset="0"/>
                      </a:rPr>
                      <m:t>𝐶</m:t>
                    </m:r>
                  </m:oMath>
                </a14:m>
                <a:r>
                  <a:rPr lang="en-US" dirty="0"/>
                  <a:t> and </a:t>
                </a:r>
                <a14:m>
                  <m:oMath xmlns:m="http://schemas.openxmlformats.org/officeDocument/2006/math">
                    <m:r>
                      <a:rPr lang="en-US" b="0" i="1" smtClean="0">
                        <a:latin typeface="Cambria Math" panose="02040503050406030204" pitchFamily="18" charset="0"/>
                      </a:rPr>
                      <m:t>𝑣𝑘</m:t>
                    </m:r>
                  </m:oMath>
                </a14:m>
                <a:r>
                  <a:rPr lang="en-US" b="1" dirty="0"/>
                  <a:t>: </a:t>
                </a:r>
                <a14:m>
                  <m:oMath xmlns:m="http://schemas.openxmlformats.org/officeDocument/2006/math">
                    <m:r>
                      <a:rPr lang="en-US" b="1" i="1" dirty="0" smtClean="0">
                        <a:latin typeface="Cambria Math" panose="02040503050406030204" pitchFamily="18" charset="0"/>
                        <a:ea typeface="Cambria Math" panose="02040503050406030204" pitchFamily="18" charset="0"/>
                      </a:rPr>
                      <m:t>&lt;</m:t>
                    </m:r>
                    <m:r>
                      <a:rPr lang="en-US" b="1" i="1" dirty="0" smtClean="0">
                        <a:latin typeface="Cambria Math" panose="02040503050406030204" pitchFamily="18" charset="0"/>
                      </a:rPr>
                      <m:t>𝟒𝟎</m:t>
                    </m:r>
                  </m:oMath>
                </a14:m>
                <a:r>
                  <a:rPr lang="en-US" b="1" dirty="0"/>
                  <a:t> ms</a:t>
                </a:r>
              </a:p>
              <a:p>
                <a:endParaRPr lang="en-US" dirty="0"/>
              </a:p>
              <a:p>
                <a:r>
                  <a:rPr lang="en-US" b="1" dirty="0" err="1"/>
                  <a:t>Paillier</a:t>
                </a:r>
                <a:r>
                  <a:rPr lang="en-US" b="1" dirty="0"/>
                  <a:t> encryption: </a:t>
                </a:r>
                <a14:m>
                  <m:oMath xmlns:m="http://schemas.openxmlformats.org/officeDocument/2006/math">
                    <m:r>
                      <a:rPr lang="en-US" b="1" i="1" dirty="0" smtClean="0">
                        <a:latin typeface="Cambria Math" panose="02040503050406030204" pitchFamily="18" charset="0"/>
                      </a:rPr>
                      <m:t>≈ </m:t>
                    </m:r>
                    <m:r>
                      <a:rPr lang="en-US" b="1" i="1" dirty="0" smtClean="0">
                        <a:latin typeface="Cambria Math" panose="02040503050406030204" pitchFamily="18" charset="0"/>
                      </a:rPr>
                      <m:t>𝟓</m:t>
                    </m:r>
                    <m:r>
                      <a:rPr lang="en-US" b="1" i="1" dirty="0" smtClean="0">
                        <a:latin typeface="Cambria Math" panose="02040503050406030204" pitchFamily="18" charset="0"/>
                      </a:rPr>
                      <m:t>.</m:t>
                    </m:r>
                    <m:r>
                      <a:rPr lang="en-US" b="1" i="1" dirty="0" smtClean="0">
                        <a:latin typeface="Cambria Math" panose="02040503050406030204" pitchFamily="18" charset="0"/>
                      </a:rPr>
                      <m:t>𝟎𝟗</m:t>
                    </m:r>
                    <m:r>
                      <a:rPr lang="en-US" b="1" i="1" dirty="0" smtClean="0">
                        <a:latin typeface="Cambria Math" panose="02040503050406030204" pitchFamily="18" charset="0"/>
                      </a:rPr>
                      <m:t> </m:t>
                    </m:r>
                  </m:oMath>
                </a14:m>
                <a:r>
                  <a:rPr lang="en-US" b="1" dirty="0"/>
                  <a:t>s</a:t>
                </a:r>
                <a:r>
                  <a:rPr lang="en-US" dirty="0"/>
                  <a:t>.</a:t>
                </a:r>
              </a:p>
            </p:txBody>
          </p:sp>
        </mc:Choice>
        <mc:Fallback xmlns="">
          <p:sp>
            <p:nvSpPr>
              <p:cNvPr id="5" name="TextBox 4">
                <a:extLst>
                  <a:ext uri="{FF2B5EF4-FFF2-40B4-BE49-F238E27FC236}">
                    <a16:creationId xmlns:a16="http://schemas.microsoft.com/office/drawing/2014/main" id="{2ADBC183-9997-00C5-C03F-EF420432F7ED}"/>
                  </a:ext>
                </a:extLst>
              </p:cNvPr>
              <p:cNvSpPr txBox="1">
                <a:spLocks noRot="1" noChangeAspect="1" noMove="1" noResize="1" noEditPoints="1" noAdjustHandles="1" noChangeArrowheads="1" noChangeShapeType="1" noTextEdit="1"/>
              </p:cNvSpPr>
              <p:nvPr/>
            </p:nvSpPr>
            <p:spPr>
              <a:xfrm>
                <a:off x="799508" y="2976145"/>
                <a:ext cx="4638965" cy="3139321"/>
              </a:xfrm>
              <a:prstGeom prst="rect">
                <a:avLst/>
              </a:prstGeom>
              <a:blipFill>
                <a:blip r:embed="rId4"/>
                <a:stretch>
                  <a:fillRect l="-1051" t="-777" b="-2330"/>
                </a:stretch>
              </a:blipFill>
            </p:spPr>
            <p:txBody>
              <a:bodyPr/>
              <a:lstStyle/>
              <a:p>
                <a:r>
                  <a:rPr lang="en-US">
                    <a:noFill/>
                  </a:rPr>
                  <a:t> </a:t>
                </a:r>
              </a:p>
            </p:txBody>
          </p:sp>
        </mc:Fallback>
      </mc:AlternateContent>
    </p:spTree>
    <p:extLst>
      <p:ext uri="{BB962C8B-B14F-4D97-AF65-F5344CB8AC3E}">
        <p14:creationId xmlns:p14="http://schemas.microsoft.com/office/powerpoint/2010/main" val="2857541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fade">
                                      <p:cBhvr>
                                        <p:cTn id="2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1FDB-1C26-5DC2-144E-71E2AAC5CB6C}"/>
              </a:ext>
            </a:extLst>
          </p:cNvPr>
          <p:cNvSpPr>
            <a:spLocks noGrp="1"/>
          </p:cNvSpPr>
          <p:nvPr>
            <p:ph type="title"/>
          </p:nvPr>
        </p:nvSpPr>
        <p:spPr/>
        <p:txBody>
          <a:bodyPr/>
          <a:lstStyle/>
          <a:p>
            <a:r>
              <a:rPr lang="en-US" dirty="0"/>
              <a:t>Implementation: Proof Size, Verification &amp; Decryption</a:t>
            </a:r>
          </a:p>
        </p:txBody>
      </p:sp>
      <p:sp>
        <p:nvSpPr>
          <p:cNvPr id="4" name="Slide Number Placeholder 3">
            <a:extLst>
              <a:ext uri="{FF2B5EF4-FFF2-40B4-BE49-F238E27FC236}">
                <a16:creationId xmlns:a16="http://schemas.microsoft.com/office/drawing/2014/main" id="{9DDE512D-36DD-6A96-0740-3434D2A4E1ED}"/>
              </a:ext>
            </a:extLst>
          </p:cNvPr>
          <p:cNvSpPr>
            <a:spLocks noGrp="1"/>
          </p:cNvSpPr>
          <p:nvPr>
            <p:ph type="sldNum" sz="quarter" idx="12"/>
          </p:nvPr>
        </p:nvSpPr>
        <p:spPr/>
        <p:txBody>
          <a:bodyPr/>
          <a:lstStyle/>
          <a:p>
            <a:fld id="{9B1AF914-ED30-4DEF-921E-12E5424A69F1}" type="slidenum">
              <a:rPr lang="en-US" smtClean="0"/>
              <a:t>13</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C97B1B6-5799-8CDC-4B7E-3EEB8D3E44B1}"/>
                  </a:ext>
                </a:extLst>
              </p:cNvPr>
              <p:cNvSpPr txBox="1"/>
              <p:nvPr/>
            </p:nvSpPr>
            <p:spPr>
              <a:xfrm>
                <a:off x="838200" y="2204482"/>
                <a:ext cx="4786423" cy="4247317"/>
              </a:xfrm>
              <a:prstGeom prst="rect">
                <a:avLst/>
              </a:prstGeom>
              <a:noFill/>
            </p:spPr>
            <p:txBody>
              <a:bodyPr wrap="square" rtlCol="0">
                <a:spAutoFit/>
              </a:bodyPr>
              <a:lstStyle/>
              <a:p>
                <a14:m>
                  <m:oMath xmlns:m="http://schemas.openxmlformats.org/officeDocument/2006/math">
                    <m:r>
                      <m:rPr>
                        <m:nor/>
                      </m:rPr>
                      <a:rPr lang="en-US" b="1" dirty="0" smtClean="0"/>
                      <m:t>Pro</m:t>
                    </m:r>
                    <m:r>
                      <m:rPr>
                        <m:nor/>
                      </m:rPr>
                      <a:rPr lang="en-US" b="1" i="0" dirty="0" smtClean="0"/>
                      <m:t>of</m:t>
                    </m:r>
                    <m:r>
                      <m:rPr>
                        <m:nor/>
                      </m:rPr>
                      <a:rPr lang="en-US" b="1" dirty="0" smtClean="0"/>
                      <m:t> </m:t>
                    </m:r>
                    <m:r>
                      <m:rPr>
                        <m:nor/>
                      </m:rPr>
                      <a:rPr lang="en-US" b="1" i="0" dirty="0" smtClean="0"/>
                      <m:t>size</m:t>
                    </m:r>
                    <m:r>
                      <m:rPr>
                        <m:nor/>
                      </m:rPr>
                      <a:rPr lang="en-US" b="1" dirty="0" smtClean="0"/>
                      <m:t> </m:t>
                    </m:r>
                    <m:r>
                      <m:rPr>
                        <m:nor/>
                      </m:rPr>
                      <a:rPr lang="en-US" b="1" dirty="0" smtClean="0"/>
                      <m:t>for</m:t>
                    </m:r>
                    <m:r>
                      <a:rPr lang="en-US" b="1" i="1" dirty="0" smtClean="0">
                        <a:latin typeface="Cambria Math" panose="02040503050406030204" pitchFamily="18" charset="0"/>
                      </a:rPr>
                      <m:t> </m:t>
                    </m:r>
                    <m:r>
                      <a:rPr lang="en-US" b="1" i="1" dirty="0" smtClean="0">
                        <a:latin typeface="Cambria Math" panose="02040503050406030204" pitchFamily="18" charset="0"/>
                      </a:rPr>
                      <m:t>𝟒𝟎𝟗𝟔</m:t>
                    </m:r>
                  </m:oMath>
                </a14:m>
                <a:r>
                  <a:rPr lang="en-US" b="1" dirty="0"/>
                  <a:t> BLS12-381 field elements (</a:t>
                </a:r>
                <a14:m>
                  <m:oMath xmlns:m="http://schemas.openxmlformats.org/officeDocument/2006/math">
                    <m:r>
                      <a:rPr lang="en-US" b="1" i="1" smtClean="0">
                        <a:latin typeface="Cambria Math" panose="02040503050406030204" pitchFamily="18" charset="0"/>
                      </a:rPr>
                      <m:t>≈</m:t>
                    </m:r>
                    <m:r>
                      <a:rPr lang="en-US" b="1" i="1" dirty="0" smtClean="0">
                        <a:latin typeface="Cambria Math" panose="02040503050406030204" pitchFamily="18" charset="0"/>
                      </a:rPr>
                      <m:t>𝟏𝟐𝟖</m:t>
                    </m:r>
                  </m:oMath>
                </a14:m>
                <a:r>
                  <a:rPr lang="en-US" b="1" dirty="0"/>
                  <a:t> kB):</a:t>
                </a:r>
              </a:p>
              <a:p>
                <a:endParaRPr lang="en-US" dirty="0"/>
              </a:p>
              <a:p>
                <a:r>
                  <a:rPr lang="en-US" b="1" dirty="0"/>
                  <a:t>Exponential </a:t>
                </a:r>
                <a:r>
                  <a:rPr lang="en-US" b="1" dirty="0" err="1"/>
                  <a:t>ElGamal</a:t>
                </a:r>
                <a:r>
                  <a:rPr lang="en-US" b="1" dirty="0"/>
                  <a:t> encryption (</a:t>
                </a:r>
                <a14:m>
                  <m:oMath xmlns:m="http://schemas.openxmlformats.org/officeDocument/2006/math">
                    <m:r>
                      <a:rPr lang="en-US" b="1" i="1" smtClean="0">
                        <a:latin typeface="Cambria Math" panose="02040503050406030204" pitchFamily="18" charset="0"/>
                      </a:rPr>
                      <m:t>𝒌</m:t>
                    </m:r>
                    <m:r>
                      <a:rPr lang="en-US" b="1" i="1" smtClean="0">
                        <a:latin typeface="Cambria Math" panose="02040503050406030204" pitchFamily="18" charset="0"/>
                      </a:rPr>
                      <m:t>=</m:t>
                    </m:r>
                    <m:r>
                      <a:rPr lang="en-US" b="1" i="1" smtClean="0">
                        <a:latin typeface="Cambria Math" panose="02040503050406030204" pitchFamily="18" charset="0"/>
                      </a:rPr>
                      <m:t>𝟖</m:t>
                    </m:r>
                  </m:oMath>
                </a14:m>
                <a:r>
                  <a:rPr lang="en-US" b="1" dirty="0"/>
                  <a:t>):</a:t>
                </a:r>
              </a:p>
              <a:p>
                <a:endParaRPr lang="en-US" dirty="0"/>
              </a:p>
              <a:p>
                <a:pPr marL="285750" indent="-285750">
                  <a:buFont typeface="Arial" panose="020B0604020202020204" pitchFamily="34" charset="0"/>
                  <a:buChar char="•"/>
                </a:pPr>
                <a:r>
                  <a:rPr lang="en-US" dirty="0"/>
                  <a:t>Ciphertexts &amp; proofs total size: </a:t>
                </a:r>
                <a14:m>
                  <m:oMath xmlns:m="http://schemas.openxmlformats.org/officeDocument/2006/math">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𝟓𝟔</m:t>
                    </m:r>
                  </m:oMath>
                </a14:m>
                <a:r>
                  <a:rPr lang="en-US" b="1" dirty="0"/>
                  <a:t> MB</a:t>
                </a:r>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m:t>
                    </m:r>
                    <m:r>
                      <a:rPr lang="en-US" b="1" i="1" smtClean="0">
                        <a:latin typeface="Cambria Math" panose="02040503050406030204" pitchFamily="18" charset="0"/>
                      </a:rPr>
                      <m:t>𝟏𝟐</m:t>
                    </m:r>
                    <m:r>
                      <a:rPr lang="en-US" b="1" i="1" smtClean="0">
                        <a:latin typeface="Cambria Math" panose="02040503050406030204" pitchFamily="18" charset="0"/>
                      </a:rPr>
                      <m:t>×</m:t>
                    </m:r>
                  </m:oMath>
                </a14:m>
                <a:r>
                  <a:rPr lang="en-US" dirty="0"/>
                  <a:t> bandwidth overhead</a:t>
                </a:r>
              </a:p>
              <a:p>
                <a:pPr marL="285750" indent="-285750">
                  <a:buFont typeface="Arial" panose="020B0604020202020204" pitchFamily="34" charset="0"/>
                  <a:buChar char="•"/>
                </a:pPr>
                <a:r>
                  <a:rPr lang="en-US" dirty="0"/>
                  <a:t>Proof has constant size (6</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𝔾</m:t>
                    </m:r>
                    <m:r>
                      <a:rPr lang="en-US" i="1">
                        <a:latin typeface="Cambria Math" panose="02040503050406030204" pitchFamily="18" charset="0"/>
                      </a:rPr>
                      <m:t>|</m:t>
                    </m:r>
                  </m:oMath>
                </a14:m>
                <a:r>
                  <a:rPr lang="en-US" dirty="0"/>
                  <a:t>).</a:t>
                </a:r>
              </a:p>
              <a:p>
                <a:pPr marL="285750" indent="-285750">
                  <a:buFont typeface="Arial" panose="020B0604020202020204" pitchFamily="34" charset="0"/>
                  <a:buChar char="•"/>
                </a:pPr>
                <a:endParaRPr lang="en-US" dirty="0"/>
              </a:p>
              <a:p>
                <a:r>
                  <a:rPr lang="en-US" b="1" dirty="0" err="1"/>
                  <a:t>Paillier</a:t>
                </a:r>
                <a:r>
                  <a:rPr lang="en-US" b="1" dirty="0"/>
                  <a:t> encryption: </a:t>
                </a:r>
              </a:p>
              <a:p>
                <a:endParaRPr lang="en-US" b="1" dirty="0"/>
              </a:p>
              <a:p>
                <a:pPr marL="285750" indent="-285750">
                  <a:buFont typeface="Arial" panose="020B0604020202020204" pitchFamily="34" charset="0"/>
                  <a:buChar char="•"/>
                </a:pPr>
                <a:r>
                  <a:rPr lang="en-US" dirty="0"/>
                  <a:t>Ciphertexts &amp; proofs total size: </a:t>
                </a:r>
                <a14:m>
                  <m:oMath xmlns:m="http://schemas.openxmlformats.org/officeDocument/2006/math">
                    <m:r>
                      <a:rPr lang="en-US" b="1" i="1" dirty="0" smtClean="0">
                        <a:latin typeface="Cambria Math" panose="02040503050406030204" pitchFamily="18" charset="0"/>
                      </a:rPr>
                      <m:t>𝟔</m:t>
                    </m:r>
                    <m:r>
                      <a:rPr lang="en-US" b="1" i="1" dirty="0" smtClean="0">
                        <a:latin typeface="Cambria Math" panose="02040503050406030204" pitchFamily="18" charset="0"/>
                      </a:rPr>
                      <m:t>,</m:t>
                    </m:r>
                    <m:r>
                      <a:rPr lang="en-US" b="1" i="1" dirty="0" smtClean="0">
                        <a:latin typeface="Cambria Math" panose="02040503050406030204" pitchFamily="18" charset="0"/>
                      </a:rPr>
                      <m:t>𝟓𝟓</m:t>
                    </m:r>
                    <m:r>
                      <m:rPr>
                        <m:nor/>
                      </m:rPr>
                      <a:rPr lang="en-US" b="1" dirty="0"/>
                      <m:t> </m:t>
                    </m:r>
                  </m:oMath>
                </a14:m>
                <a:r>
                  <a:rPr lang="en-US" b="1" i="0" dirty="0">
                    <a:latin typeface="+mj-lt"/>
                  </a:rPr>
                  <a:t>MB </a:t>
                </a:r>
                <a:r>
                  <a:rPr lang="en-US" i="0" dirty="0">
                    <a:latin typeface="+mj-lt"/>
                  </a:rPr>
                  <a:t>(</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=128</m:t>
                    </m:r>
                  </m:oMath>
                </a14:m>
                <a:r>
                  <a:rPr lang="en-US" i="0" dirty="0">
                    <a:latin typeface="+mj-lt"/>
                  </a:rPr>
                  <a:t>, </a:t>
                </a:r>
                <a14:m>
                  <m:oMath xmlns:m="http://schemas.openxmlformats.org/officeDocument/2006/math">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2</m:t>
                            </m:r>
                          </m:sub>
                        </m:sSub>
                      </m:fName>
                      <m:e>
                        <m:r>
                          <a:rPr lang="en-US" b="0" i="1" smtClean="0">
                            <a:latin typeface="Cambria Math" panose="02040503050406030204" pitchFamily="18" charset="0"/>
                          </a:rPr>
                          <m:t>𝑁</m:t>
                        </m:r>
                      </m:e>
                    </m:func>
                    <m:r>
                      <a:rPr lang="en-US" b="0" i="1" smtClean="0">
                        <a:latin typeface="Cambria Math" panose="02040503050406030204" pitchFamily="18" charset="0"/>
                      </a:rPr>
                      <m:t>=3072</m:t>
                    </m:r>
                  </m:oMath>
                </a14:m>
                <a:r>
                  <a:rPr lang="en-US" b="0" i="0" dirty="0">
                    <a:latin typeface="+mj-lt"/>
                  </a:rPr>
                  <a:t>)</a:t>
                </a:r>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m:t>
                    </m:r>
                    <m:r>
                      <a:rPr lang="en-US" b="1" i="1" smtClean="0">
                        <a:latin typeface="Cambria Math" panose="02040503050406030204" pitchFamily="18" charset="0"/>
                      </a:rPr>
                      <m:t>𝟓𝟎</m:t>
                    </m:r>
                    <m:r>
                      <a:rPr lang="en-US" b="1" i="1" smtClean="0">
                        <a:latin typeface="Cambria Math" panose="02040503050406030204" pitchFamily="18" charset="0"/>
                      </a:rPr>
                      <m:t>×</m:t>
                    </m:r>
                  </m:oMath>
                </a14:m>
                <a:r>
                  <a:rPr lang="en-US" dirty="0"/>
                  <a:t> bandwidth overhead</a:t>
                </a:r>
              </a:p>
              <a:p>
                <a:pPr marL="285750" indent="-285750">
                  <a:buFont typeface="Arial" panose="020B0604020202020204" pitchFamily="34" charset="0"/>
                  <a:buChar char="•"/>
                </a:pPr>
                <a:r>
                  <a:rPr lang="en-US" dirty="0"/>
                  <a:t>Proof has linear size in the data.</a:t>
                </a:r>
              </a:p>
            </p:txBody>
          </p:sp>
        </mc:Choice>
        <mc:Fallback xmlns="">
          <p:sp>
            <p:nvSpPr>
              <p:cNvPr id="5" name="TextBox 4">
                <a:extLst>
                  <a:ext uri="{FF2B5EF4-FFF2-40B4-BE49-F238E27FC236}">
                    <a16:creationId xmlns:a16="http://schemas.microsoft.com/office/drawing/2014/main" id="{1C97B1B6-5799-8CDC-4B7E-3EEB8D3E44B1}"/>
                  </a:ext>
                </a:extLst>
              </p:cNvPr>
              <p:cNvSpPr txBox="1">
                <a:spLocks noRot="1" noChangeAspect="1" noMove="1" noResize="1" noEditPoints="1" noAdjustHandles="1" noChangeArrowheads="1" noChangeShapeType="1" noTextEdit="1"/>
              </p:cNvSpPr>
              <p:nvPr/>
            </p:nvSpPr>
            <p:spPr>
              <a:xfrm>
                <a:off x="838200" y="2204482"/>
                <a:ext cx="4786423" cy="4247317"/>
              </a:xfrm>
              <a:prstGeom prst="rect">
                <a:avLst/>
              </a:prstGeom>
              <a:blipFill>
                <a:blip r:embed="rId3"/>
                <a:stretch>
                  <a:fillRect l="-1146" t="-718" b="-15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AD2AAE4-569D-662B-B6D9-973E103CE1D5}"/>
                  </a:ext>
                </a:extLst>
              </p:cNvPr>
              <p:cNvSpPr txBox="1"/>
              <p:nvPr/>
            </p:nvSpPr>
            <p:spPr>
              <a:xfrm>
                <a:off x="6096000" y="2206329"/>
                <a:ext cx="5024582" cy="3416320"/>
              </a:xfrm>
              <a:prstGeom prst="rect">
                <a:avLst/>
              </a:prstGeom>
              <a:noFill/>
            </p:spPr>
            <p:txBody>
              <a:bodyPr wrap="square" rtlCol="0">
                <a:spAutoFit/>
              </a:bodyPr>
              <a:lstStyle/>
              <a:p>
                <a:r>
                  <a:rPr lang="en-US" b="1" dirty="0"/>
                  <a:t>Verification &amp; decryption time for </a:t>
                </a:r>
                <a14:m>
                  <m:oMath xmlns:m="http://schemas.openxmlformats.org/officeDocument/2006/math">
                    <m:r>
                      <a:rPr lang="en-US" b="1" i="1" dirty="0" smtClean="0">
                        <a:latin typeface="Cambria Math" panose="02040503050406030204" pitchFamily="18" charset="0"/>
                      </a:rPr>
                      <m:t>𝟒𝟎𝟗𝟔</m:t>
                    </m:r>
                  </m:oMath>
                </a14:m>
                <a:r>
                  <a:rPr lang="en-US" b="1" dirty="0"/>
                  <a:t> BLS12-381 field elements (</a:t>
                </a:r>
                <a14:m>
                  <m:oMath xmlns:m="http://schemas.openxmlformats.org/officeDocument/2006/math">
                    <m:r>
                      <a:rPr lang="en-US" b="1" i="1" smtClean="0">
                        <a:latin typeface="Cambria Math" panose="02040503050406030204" pitchFamily="18" charset="0"/>
                      </a:rPr>
                      <m:t>≈</m:t>
                    </m:r>
                    <m:r>
                      <a:rPr lang="en-US" b="1" i="1" dirty="0" smtClean="0">
                        <a:latin typeface="Cambria Math" panose="02040503050406030204" pitchFamily="18" charset="0"/>
                      </a:rPr>
                      <m:t>𝟏𝟐𝟖</m:t>
                    </m:r>
                  </m:oMath>
                </a14:m>
                <a:r>
                  <a:rPr lang="en-US" b="1" dirty="0"/>
                  <a:t> kB):</a:t>
                </a:r>
              </a:p>
              <a:p>
                <a:endParaRPr lang="en-US" dirty="0"/>
              </a:p>
              <a:p>
                <a:r>
                  <a:rPr lang="en-US" b="1" dirty="0"/>
                  <a:t>Exponential </a:t>
                </a:r>
                <a:r>
                  <a:rPr lang="en-US" b="1" dirty="0" err="1"/>
                  <a:t>ElGamal</a:t>
                </a:r>
                <a:r>
                  <a:rPr lang="en-US" b="1" dirty="0"/>
                  <a:t> encryption (</a:t>
                </a:r>
                <a14:m>
                  <m:oMath xmlns:m="http://schemas.openxmlformats.org/officeDocument/2006/math">
                    <m:r>
                      <a:rPr lang="en-US" b="1" i="1" smtClean="0">
                        <a:latin typeface="Cambria Math" panose="02040503050406030204" pitchFamily="18" charset="0"/>
                      </a:rPr>
                      <m:t>𝒌</m:t>
                    </m:r>
                    <m:r>
                      <a:rPr lang="en-US" b="1" i="1" smtClean="0">
                        <a:latin typeface="Cambria Math" panose="02040503050406030204" pitchFamily="18" charset="0"/>
                      </a:rPr>
                      <m:t>=</m:t>
                    </m:r>
                    <m:r>
                      <a:rPr lang="en-US" b="1" i="1" smtClean="0">
                        <a:latin typeface="Cambria Math" panose="02040503050406030204" pitchFamily="18" charset="0"/>
                      </a:rPr>
                      <m:t>𝟖</m:t>
                    </m:r>
                  </m:oMath>
                </a14:m>
                <a:r>
                  <a:rPr lang="en-US" b="1" dirty="0"/>
                  <a:t>): </a:t>
                </a:r>
              </a:p>
              <a:p>
                <a:endParaRPr lang="en-US" dirty="0"/>
              </a:p>
              <a:p>
                <a:pPr marL="285750" indent="-285750">
                  <a:buFont typeface="Arial" panose="020B0604020202020204" pitchFamily="34" charset="0"/>
                  <a:buChar char="•"/>
                </a:pPr>
                <a:r>
                  <a:rPr lang="en-US" u="sng" dirty="0"/>
                  <a:t>Verification time</a:t>
                </a:r>
                <a:r>
                  <a:rPr lang="en-US" dirty="0"/>
                  <a:t>: </a:t>
                </a:r>
                <a14:m>
                  <m:oMath xmlns:m="http://schemas.openxmlformats.org/officeDocument/2006/math">
                    <m:r>
                      <a:rPr lang="en-US" b="1" i="1" dirty="0" smtClean="0">
                        <a:latin typeface="Cambria Math" panose="02040503050406030204" pitchFamily="18" charset="0"/>
                      </a:rPr>
                      <m:t>𝟑𝟒</m:t>
                    </m:r>
                    <m:r>
                      <a:rPr lang="en-US" b="1" i="1" dirty="0" smtClean="0">
                        <a:latin typeface="Cambria Math" panose="02040503050406030204" pitchFamily="18" charset="0"/>
                      </a:rPr>
                      <m:t>.</m:t>
                    </m:r>
                    <m:r>
                      <a:rPr lang="en-US" b="1" i="1" dirty="0" smtClean="0">
                        <a:latin typeface="Cambria Math" panose="02040503050406030204" pitchFamily="18" charset="0"/>
                      </a:rPr>
                      <m:t>𝟏𝟓</m:t>
                    </m:r>
                  </m:oMath>
                </a14:m>
                <a:r>
                  <a:rPr lang="en-US" b="1" dirty="0"/>
                  <a:t> s</a:t>
                </a:r>
                <a:endParaRPr lang="en-US" dirty="0"/>
              </a:p>
              <a:p>
                <a:pPr marL="285750" indent="-285750">
                  <a:buFont typeface="Arial" panose="020B0604020202020204" pitchFamily="34" charset="0"/>
                  <a:buChar char="•"/>
                </a:pPr>
                <a:r>
                  <a:rPr lang="en-US" u="sng" dirty="0"/>
                  <a:t>Decryption time</a:t>
                </a:r>
                <a:r>
                  <a:rPr lang="en-US" dirty="0"/>
                  <a:t>: Quick with lookup tables.</a:t>
                </a:r>
              </a:p>
              <a:p>
                <a:pPr marL="285750" indent="-285750">
                  <a:buFont typeface="Arial" panose="020B0604020202020204" pitchFamily="34" charset="0"/>
                  <a:buChar char="•"/>
                </a:pPr>
                <a:endParaRPr lang="en-US" b="1" dirty="0"/>
              </a:p>
              <a:p>
                <a:r>
                  <a:rPr lang="en-US" b="1" dirty="0" err="1"/>
                  <a:t>Paillier</a:t>
                </a:r>
                <a:r>
                  <a:rPr lang="en-US" b="1" dirty="0"/>
                  <a:t> encryption:</a:t>
                </a:r>
              </a:p>
              <a:p>
                <a:endParaRPr lang="en-US" b="1" dirty="0"/>
              </a:p>
              <a:p>
                <a:pPr marL="285750" indent="-285750">
                  <a:buFont typeface="Arial" panose="020B0604020202020204" pitchFamily="34" charset="0"/>
                  <a:buChar char="•"/>
                </a:pPr>
                <a:r>
                  <a:rPr lang="en-US" u="sng" dirty="0"/>
                  <a:t>Verification time</a:t>
                </a:r>
                <a:r>
                  <a:rPr lang="en-US" dirty="0"/>
                  <a:t>: </a:t>
                </a:r>
                <a14:m>
                  <m:oMath xmlns:m="http://schemas.openxmlformats.org/officeDocument/2006/math">
                    <m:r>
                      <a:rPr lang="en-US" b="1" i="1" dirty="0" smtClean="0">
                        <a:latin typeface="Cambria Math" panose="02040503050406030204" pitchFamily="18" charset="0"/>
                      </a:rPr>
                      <m:t>𝟏𝟗</m:t>
                    </m:r>
                    <m:r>
                      <a:rPr lang="en-US" b="1" i="1" dirty="0" smtClean="0">
                        <a:latin typeface="Cambria Math" panose="02040503050406030204" pitchFamily="18" charset="0"/>
                      </a:rPr>
                      <m:t>.</m:t>
                    </m:r>
                    <m:r>
                      <a:rPr lang="en-US" b="1" i="1" dirty="0" smtClean="0">
                        <a:latin typeface="Cambria Math" panose="02040503050406030204" pitchFamily="18" charset="0"/>
                      </a:rPr>
                      <m:t>𝟒𝟓</m:t>
                    </m:r>
                  </m:oMath>
                </a14:m>
                <a:r>
                  <a:rPr lang="en-US" b="1" dirty="0"/>
                  <a:t> s</a:t>
                </a:r>
              </a:p>
              <a:p>
                <a:pPr marL="285750" indent="-285750">
                  <a:buFont typeface="Arial" panose="020B0604020202020204" pitchFamily="34" charset="0"/>
                  <a:buChar char="•"/>
                </a:pPr>
                <a:r>
                  <a:rPr lang="en-US" u="sng" dirty="0"/>
                  <a:t>Decryption time</a:t>
                </a:r>
                <a:r>
                  <a:rPr lang="en-US" dirty="0"/>
                  <a:t>: </a:t>
                </a:r>
                <a14:m>
                  <m:oMath xmlns:m="http://schemas.openxmlformats.org/officeDocument/2006/math">
                    <m:r>
                      <a:rPr lang="en-US" b="1" i="1" dirty="0" smtClean="0">
                        <a:latin typeface="Cambria Math" panose="02040503050406030204" pitchFamily="18" charset="0"/>
                      </a:rPr>
                      <m:t>𝟗</m:t>
                    </m:r>
                    <m:r>
                      <a:rPr lang="en-US" b="1" i="1" dirty="0" smtClean="0">
                        <a:latin typeface="Cambria Math" panose="02040503050406030204" pitchFamily="18" charset="0"/>
                      </a:rPr>
                      <m:t>.</m:t>
                    </m:r>
                    <m:r>
                      <a:rPr lang="en-US" b="1" i="1" dirty="0" smtClean="0">
                        <a:latin typeface="Cambria Math" panose="02040503050406030204" pitchFamily="18" charset="0"/>
                      </a:rPr>
                      <m:t>𝟓𝟒</m:t>
                    </m:r>
                  </m:oMath>
                </a14:m>
                <a:r>
                  <a:rPr lang="en-US" b="1" dirty="0"/>
                  <a:t> s</a:t>
                </a:r>
              </a:p>
            </p:txBody>
          </p:sp>
        </mc:Choice>
        <mc:Fallback xmlns="">
          <p:sp>
            <p:nvSpPr>
              <p:cNvPr id="8" name="TextBox 7">
                <a:extLst>
                  <a:ext uri="{FF2B5EF4-FFF2-40B4-BE49-F238E27FC236}">
                    <a16:creationId xmlns:a16="http://schemas.microsoft.com/office/drawing/2014/main" id="{3AD2AAE4-569D-662B-B6D9-973E103CE1D5}"/>
                  </a:ext>
                </a:extLst>
              </p:cNvPr>
              <p:cNvSpPr txBox="1">
                <a:spLocks noRot="1" noChangeAspect="1" noMove="1" noResize="1" noEditPoints="1" noAdjustHandles="1" noChangeArrowheads="1" noChangeShapeType="1" noTextEdit="1"/>
              </p:cNvSpPr>
              <p:nvPr/>
            </p:nvSpPr>
            <p:spPr>
              <a:xfrm>
                <a:off x="6096000" y="2206329"/>
                <a:ext cx="5024582" cy="3416320"/>
              </a:xfrm>
              <a:prstGeom prst="rect">
                <a:avLst/>
              </a:prstGeom>
              <a:blipFill>
                <a:blip r:embed="rId4"/>
                <a:stretch>
                  <a:fillRect l="-971" t="-893" b="-2143"/>
                </a:stretch>
              </a:blipFill>
            </p:spPr>
            <p:txBody>
              <a:bodyPr/>
              <a:lstStyle/>
              <a:p>
                <a:r>
                  <a:rPr lang="en-US">
                    <a:noFill/>
                  </a:rPr>
                  <a:t> </a:t>
                </a:r>
              </a:p>
            </p:txBody>
          </p:sp>
        </mc:Fallback>
      </mc:AlternateContent>
    </p:spTree>
    <p:extLst>
      <p:ext uri="{BB962C8B-B14F-4D97-AF65-F5344CB8AC3E}">
        <p14:creationId xmlns:p14="http://schemas.microsoft.com/office/powerpoint/2010/main" val="2938078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C3D1B-268F-1D68-C739-51750D2587CD}"/>
              </a:ext>
            </a:extLst>
          </p:cNvPr>
          <p:cNvSpPr>
            <a:spLocks noGrp="1"/>
          </p:cNvSpPr>
          <p:nvPr>
            <p:ph type="title"/>
          </p:nvPr>
        </p:nvSpPr>
        <p:spPr/>
        <p:txBody>
          <a:bodyPr/>
          <a:lstStyle/>
          <a:p>
            <a:r>
              <a:rPr lang="en-US" dirty="0"/>
              <a:t>Implementation: On-chain Costs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A02706-A73F-A821-A2F4-49F9D80F6DA6}"/>
                  </a:ext>
                </a:extLst>
              </p:cNvPr>
              <p:cNvSpPr>
                <a:spLocks noGrp="1"/>
              </p:cNvSpPr>
              <p:nvPr>
                <p:ph idx="1"/>
              </p:nvPr>
            </p:nvSpPr>
            <p:spPr>
              <a:xfrm>
                <a:off x="838200" y="1825625"/>
                <a:ext cx="10515600" cy="4667250"/>
              </a:xfrm>
            </p:spPr>
            <p:txBody>
              <a:bodyPr>
                <a:normAutofit/>
              </a:bodyPr>
              <a:lstStyle/>
              <a:p>
                <a:r>
                  <a:rPr lang="en-US" sz="2000" dirty="0"/>
                  <a:t>Constant in the size of the exchanged data: 3 signatures, 1 </a:t>
                </a:r>
                <a14:m>
                  <m:oMath xmlns:m="http://schemas.openxmlformats.org/officeDocument/2006/math">
                    <m:r>
                      <a:rPr lang="en-US" sz="2000" b="0" i="1" smtClean="0">
                        <a:latin typeface="Cambria Math" panose="02040503050406030204" pitchFamily="18" charset="0"/>
                      </a:rPr>
                      <m:t>𝑣𝑘</m:t>
                    </m:r>
                  </m:oMath>
                </a14:m>
                <a:r>
                  <a:rPr lang="en-US" sz="2000" dirty="0"/>
                  <a:t>, 1 </a:t>
                </a:r>
                <a14:m>
                  <m:oMath xmlns:m="http://schemas.openxmlformats.org/officeDocument/2006/math">
                    <m:r>
                      <a:rPr lang="en-US" sz="2000" b="0" i="1" smtClean="0">
                        <a:latin typeface="Cambria Math" panose="02040503050406030204" pitchFamily="18" charset="0"/>
                      </a:rPr>
                      <m:t>𝑠𝑘</m:t>
                    </m:r>
                  </m:oMath>
                </a14:m>
                <a:r>
                  <a:rPr lang="en-US" sz="2000" dirty="0"/>
                  <a:t>!</a:t>
                </a:r>
              </a:p>
              <a:p>
                <a:endParaRPr lang="en-US" sz="2000" dirty="0"/>
              </a:p>
              <a:p>
                <a:pPr marL="0" indent="0" algn="ctr">
                  <a:buNone/>
                </a:pPr>
                <a:r>
                  <a:rPr lang="en-US" sz="2000" b="1" dirty="0"/>
                  <a:t>Ethereum (L1) costs:</a:t>
                </a:r>
              </a:p>
              <a:p>
                <a:pPr marL="0" indent="0" algn="ctr">
                  <a:buNone/>
                </a:pPr>
                <a:endParaRPr lang="en-US" sz="2000" b="1" dirty="0"/>
              </a:p>
              <a:p>
                <a:pPr marL="0" indent="0" algn="ctr">
                  <a:buNone/>
                </a:pPr>
                <a:endParaRPr lang="en-US" sz="2000" b="1" dirty="0"/>
              </a:p>
              <a:p>
                <a:pPr marL="0" indent="0" algn="ctr">
                  <a:buNone/>
                </a:pPr>
                <a:endParaRPr lang="en-US" sz="2000" b="1" dirty="0"/>
              </a:p>
              <a:p>
                <a:pPr marL="0" indent="0" algn="ctr">
                  <a:buNone/>
                </a:pPr>
                <a:endParaRPr lang="en-US" sz="2000" b="1" dirty="0"/>
              </a:p>
              <a:p>
                <a:pPr marL="0" indent="0" algn="ctr">
                  <a:buNone/>
                </a:pPr>
                <a:endParaRPr lang="en-US" sz="2000" b="1" dirty="0"/>
              </a:p>
              <a:p>
                <a:pPr marL="0" indent="0" algn="ctr">
                  <a:buNone/>
                </a:pPr>
                <a:endParaRPr lang="en-US" sz="2000" b="1" dirty="0"/>
              </a:p>
              <a:p>
                <a:pPr marL="0" indent="0" algn="ctr">
                  <a:buNone/>
                </a:pPr>
                <a:endParaRPr lang="en-US" sz="2000" b="1" dirty="0"/>
              </a:p>
              <a:p>
                <a:pPr marL="0" indent="0" algn="ctr">
                  <a:buNone/>
                </a:pPr>
                <a:r>
                  <a:rPr lang="en-US" sz="2000" b="1" dirty="0"/>
                  <a:t>On L2, </a:t>
                </a:r>
                <a:r>
                  <a:rPr lang="en-US" sz="2000" dirty="0"/>
                  <a:t>can be made </a:t>
                </a:r>
                <a14:m>
                  <m:oMath xmlns:m="http://schemas.openxmlformats.org/officeDocument/2006/math">
                    <m:r>
                      <a:rPr lang="en-US" sz="2000" b="0" i="1" smtClean="0">
                        <a:latin typeface="Cambria Math" panose="02040503050406030204" pitchFamily="18" charset="0"/>
                      </a:rPr>
                      <m:t>200×</m:t>
                    </m:r>
                  </m:oMath>
                </a14:m>
                <a:r>
                  <a:rPr lang="en-US" sz="2000" dirty="0"/>
                  <a:t> less!</a:t>
                </a:r>
              </a:p>
              <a:p>
                <a:pPr marL="0" indent="0" algn="ctr">
                  <a:buNone/>
                </a:pPr>
                <a:endParaRPr lang="en-US" sz="2000" dirty="0"/>
              </a:p>
              <a:p>
                <a:pPr marL="0" indent="0" algn="ctr">
                  <a:buNone/>
                </a:pPr>
                <a:endParaRPr lang="en-US" sz="2000" dirty="0"/>
              </a:p>
              <a:p>
                <a:pPr marL="0" indent="0" algn="ctr">
                  <a:buNone/>
                </a:pPr>
                <a:endParaRPr lang="en-US" sz="2000" dirty="0"/>
              </a:p>
              <a:p>
                <a:pPr marL="0" indent="0" algn="ctr">
                  <a:buNone/>
                </a:pPr>
                <a:endParaRPr lang="en-US" sz="2000" dirty="0"/>
              </a:p>
              <a:p>
                <a:pPr marL="0" indent="0" algn="ctr">
                  <a:buNone/>
                </a:pPr>
                <a:endParaRPr lang="en-US" sz="2000" dirty="0"/>
              </a:p>
              <a:p>
                <a:pPr marL="0" indent="0" algn="ctr">
                  <a:buNone/>
                </a:pPr>
                <a:endParaRPr lang="en-US" sz="2000" dirty="0"/>
              </a:p>
            </p:txBody>
          </p:sp>
        </mc:Choice>
        <mc:Fallback xmlns="">
          <p:sp>
            <p:nvSpPr>
              <p:cNvPr id="3" name="Content Placeholder 2">
                <a:extLst>
                  <a:ext uri="{FF2B5EF4-FFF2-40B4-BE49-F238E27FC236}">
                    <a16:creationId xmlns:a16="http://schemas.microsoft.com/office/drawing/2014/main" id="{06A02706-A73F-A821-A2F4-49F9D80F6DA6}"/>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3"/>
                <a:stretch>
                  <a:fillRect l="-522" t="-117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92C99BF-75A9-9379-C10F-EC36C7F9C4D9}"/>
              </a:ext>
            </a:extLst>
          </p:cNvPr>
          <p:cNvSpPr>
            <a:spLocks noGrp="1"/>
          </p:cNvSpPr>
          <p:nvPr>
            <p:ph type="sldNum" sz="quarter" idx="12"/>
          </p:nvPr>
        </p:nvSpPr>
        <p:spPr/>
        <p:txBody>
          <a:bodyPr/>
          <a:lstStyle/>
          <a:p>
            <a:fld id="{9B1AF914-ED30-4DEF-921E-12E5424A69F1}" type="slidenum">
              <a:rPr lang="en-US" smtClean="0"/>
              <a:t>14</a:t>
            </a:fld>
            <a:endParaRPr lang="en-US"/>
          </a:p>
        </p:txBody>
      </p:sp>
      <p:pic>
        <p:nvPicPr>
          <p:cNvPr id="6" name="Picture 5">
            <a:extLst>
              <a:ext uri="{FF2B5EF4-FFF2-40B4-BE49-F238E27FC236}">
                <a16:creationId xmlns:a16="http://schemas.microsoft.com/office/drawing/2014/main" id="{44494757-F661-CAC1-2C00-EB0A485ED4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7024" y="3045229"/>
            <a:ext cx="6877951" cy="2372395"/>
          </a:xfrm>
          <a:prstGeom prst="rect">
            <a:avLst/>
          </a:prstGeom>
        </p:spPr>
      </p:pic>
      <p:sp>
        <p:nvSpPr>
          <p:cNvPr id="8" name="Oval 7">
            <a:extLst>
              <a:ext uri="{FF2B5EF4-FFF2-40B4-BE49-F238E27FC236}">
                <a16:creationId xmlns:a16="http://schemas.microsoft.com/office/drawing/2014/main" id="{115E5E1F-5F08-D701-1D9E-E230B5DCEE92}"/>
              </a:ext>
            </a:extLst>
          </p:cNvPr>
          <p:cNvSpPr/>
          <p:nvPr/>
        </p:nvSpPr>
        <p:spPr>
          <a:xfrm>
            <a:off x="2657024" y="3759498"/>
            <a:ext cx="2659255" cy="69111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29B2F1B-2DC0-6065-4FF5-B75E71B538C9}"/>
              </a:ext>
            </a:extLst>
          </p:cNvPr>
          <p:cNvSpPr txBox="1"/>
          <p:nvPr/>
        </p:nvSpPr>
        <p:spPr>
          <a:xfrm>
            <a:off x="278646" y="3504891"/>
            <a:ext cx="2378378" cy="1200329"/>
          </a:xfrm>
          <a:prstGeom prst="rect">
            <a:avLst/>
          </a:prstGeom>
          <a:noFill/>
        </p:spPr>
        <p:txBody>
          <a:bodyPr wrap="square" rtlCol="0">
            <a:spAutoFit/>
          </a:bodyPr>
          <a:lstStyle/>
          <a:p>
            <a:r>
              <a:rPr lang="en-US" dirty="0"/>
              <a:t>Registers server’s verification key with the on-chain contract, sets the data price.</a:t>
            </a:r>
          </a:p>
        </p:txBody>
      </p:sp>
      <p:sp>
        <p:nvSpPr>
          <p:cNvPr id="10" name="Oval 9">
            <a:extLst>
              <a:ext uri="{FF2B5EF4-FFF2-40B4-BE49-F238E27FC236}">
                <a16:creationId xmlns:a16="http://schemas.microsoft.com/office/drawing/2014/main" id="{E2AF5050-831F-3A85-9C9E-4F01CD41BEBB}"/>
              </a:ext>
            </a:extLst>
          </p:cNvPr>
          <p:cNvSpPr/>
          <p:nvPr/>
        </p:nvSpPr>
        <p:spPr>
          <a:xfrm>
            <a:off x="2657024" y="4086180"/>
            <a:ext cx="2659255" cy="69111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B5930B6-202C-3225-811C-83FE3411EFBD}"/>
              </a:ext>
            </a:extLst>
          </p:cNvPr>
          <p:cNvSpPr txBox="1"/>
          <p:nvPr/>
        </p:nvSpPr>
        <p:spPr>
          <a:xfrm>
            <a:off x="481780" y="3970073"/>
            <a:ext cx="2175244" cy="923330"/>
          </a:xfrm>
          <a:prstGeom prst="rect">
            <a:avLst/>
          </a:prstGeom>
          <a:noFill/>
        </p:spPr>
        <p:txBody>
          <a:bodyPr wrap="square" rtlCol="0">
            <a:spAutoFit/>
          </a:bodyPr>
          <a:lstStyle/>
          <a:p>
            <a:r>
              <a:rPr lang="en-US" dirty="0"/>
              <a:t>Locks client’s payment according to the set price</a:t>
            </a:r>
          </a:p>
        </p:txBody>
      </p:sp>
      <p:sp>
        <p:nvSpPr>
          <p:cNvPr id="12" name="Oval 11">
            <a:extLst>
              <a:ext uri="{FF2B5EF4-FFF2-40B4-BE49-F238E27FC236}">
                <a16:creationId xmlns:a16="http://schemas.microsoft.com/office/drawing/2014/main" id="{12808524-6151-A512-F91E-CDAFDDDCBC4A}"/>
              </a:ext>
            </a:extLst>
          </p:cNvPr>
          <p:cNvSpPr/>
          <p:nvPr/>
        </p:nvSpPr>
        <p:spPr>
          <a:xfrm>
            <a:off x="2660005" y="4380821"/>
            <a:ext cx="2659255" cy="69111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1B3F818-1FB6-F5CF-4273-3B4789930DA0}"/>
              </a:ext>
            </a:extLst>
          </p:cNvPr>
          <p:cNvSpPr txBox="1"/>
          <p:nvPr/>
        </p:nvSpPr>
        <p:spPr>
          <a:xfrm>
            <a:off x="484761" y="4264714"/>
            <a:ext cx="2175244" cy="1200329"/>
          </a:xfrm>
          <a:prstGeom prst="rect">
            <a:avLst/>
          </a:prstGeom>
          <a:noFill/>
        </p:spPr>
        <p:txBody>
          <a:bodyPr wrap="square" rtlCol="0">
            <a:spAutoFit/>
          </a:bodyPr>
          <a:lstStyle/>
          <a:p>
            <a:r>
              <a:rPr lang="en-US" dirty="0"/>
              <a:t>Verifies whether the server’s secret key matches the verification key</a:t>
            </a:r>
          </a:p>
        </p:txBody>
      </p:sp>
      <p:sp>
        <p:nvSpPr>
          <p:cNvPr id="14" name="Oval 13">
            <a:extLst>
              <a:ext uri="{FF2B5EF4-FFF2-40B4-BE49-F238E27FC236}">
                <a16:creationId xmlns:a16="http://schemas.microsoft.com/office/drawing/2014/main" id="{7C121162-8A98-6C83-D993-8CC1A59E87E8}"/>
              </a:ext>
            </a:extLst>
          </p:cNvPr>
          <p:cNvSpPr/>
          <p:nvPr/>
        </p:nvSpPr>
        <p:spPr>
          <a:xfrm>
            <a:off x="2657024" y="4745255"/>
            <a:ext cx="2659255" cy="69111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1004D29-924A-DEF7-DC73-C97366F56E09}"/>
              </a:ext>
            </a:extLst>
          </p:cNvPr>
          <p:cNvSpPr txBox="1"/>
          <p:nvPr/>
        </p:nvSpPr>
        <p:spPr>
          <a:xfrm>
            <a:off x="481780" y="4629148"/>
            <a:ext cx="2175244" cy="923330"/>
          </a:xfrm>
          <a:prstGeom prst="rect">
            <a:avLst/>
          </a:prstGeom>
          <a:noFill/>
        </p:spPr>
        <p:txBody>
          <a:bodyPr wrap="square" rtlCol="0">
            <a:spAutoFit/>
          </a:bodyPr>
          <a:lstStyle/>
          <a:p>
            <a:r>
              <a:rPr lang="en-US" dirty="0"/>
              <a:t>Enables the server to withdraw the payment</a:t>
            </a:r>
          </a:p>
        </p:txBody>
      </p:sp>
    </p:spTree>
    <p:extLst>
      <p:ext uri="{BB962C8B-B14F-4D97-AF65-F5344CB8AC3E}">
        <p14:creationId xmlns:p14="http://schemas.microsoft.com/office/powerpoint/2010/main" val="435331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par>
                                <p:cTn id="28" presetID="1" presetClass="exit" presetSubtype="0" fill="hold" grpId="1" nodeType="withEffect">
                                  <p:stCondLst>
                                    <p:cond delay="0"/>
                                  </p:stCondLst>
                                  <p:childTnLst>
                                    <p:set>
                                      <p:cBhvr>
                                        <p:cTn id="29" dur="1" fill="hold">
                                          <p:stCondLst>
                                            <p:cond delay="0"/>
                                          </p:stCondLst>
                                        </p:cTn>
                                        <p:tgtEl>
                                          <p:spTgt spid="9"/>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childTnLst>
                                </p:cTn>
                              </p:par>
                              <p:par>
                                <p:cTn id="38" presetID="1" presetClass="exit" presetSubtype="0" fill="hold" grpId="1" nodeType="withEffect">
                                  <p:stCondLst>
                                    <p:cond delay="0"/>
                                  </p:stCondLst>
                                  <p:childTnLst>
                                    <p:set>
                                      <p:cBhvr>
                                        <p:cTn id="39" dur="1" fill="hold">
                                          <p:stCondLst>
                                            <p:cond delay="0"/>
                                          </p:stCondLst>
                                        </p:cTn>
                                        <p:tgtEl>
                                          <p:spTgt spid="11"/>
                                        </p:tgtEl>
                                        <p:attrNameLst>
                                          <p:attrName>style.visibility</p:attrName>
                                        </p:attrNameLst>
                                      </p:cBhvr>
                                      <p:to>
                                        <p:strVal val="hidden"/>
                                      </p:to>
                                    </p:set>
                                  </p:childTnLst>
                                </p:cTn>
                              </p:par>
                              <p:par>
                                <p:cTn id="40" presetID="1" presetClass="exit" presetSubtype="0" fill="hold" grpId="1" nodeType="withEffect">
                                  <p:stCondLst>
                                    <p:cond delay="0"/>
                                  </p:stCondLst>
                                  <p:childTnLst>
                                    <p:set>
                                      <p:cBhvr>
                                        <p:cTn id="41" dur="1" fill="hold">
                                          <p:stCondLst>
                                            <p:cond delay="0"/>
                                          </p:stCondLst>
                                        </p:cTn>
                                        <p:tgtEl>
                                          <p:spTgt spid="10"/>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childTnLst>
                                </p:cTn>
                              </p:par>
                              <p:par>
                                <p:cTn id="48" presetID="1" presetClass="exit" presetSubtype="0" fill="hold" grpId="1" nodeType="withEffect">
                                  <p:stCondLst>
                                    <p:cond delay="0"/>
                                  </p:stCondLst>
                                  <p:childTnLst>
                                    <p:set>
                                      <p:cBhvr>
                                        <p:cTn id="49" dur="1" fill="hold">
                                          <p:stCondLst>
                                            <p:cond delay="0"/>
                                          </p:stCondLst>
                                        </p:cTn>
                                        <p:tgtEl>
                                          <p:spTgt spid="12"/>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13"/>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
                                            <p:txEl>
                                              <p:pRg st="10" end="10"/>
                                            </p:txEl>
                                          </p:spTgt>
                                        </p:tgtEl>
                                        <p:attrNameLst>
                                          <p:attrName>style.visibility</p:attrName>
                                        </p:attrNameLst>
                                      </p:cBhvr>
                                      <p:to>
                                        <p:strVal val="visible"/>
                                      </p:to>
                                    </p:set>
                                    <p:animEffect transition="in" filter="fade">
                                      <p:cBhvr>
                                        <p:cTn id="5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p:bldP spid="9" grpId="1"/>
      <p:bldP spid="10" grpId="0" animBg="1"/>
      <p:bldP spid="10" grpId="1" animBg="1"/>
      <p:bldP spid="11" grpId="0"/>
      <p:bldP spid="11" grpId="1"/>
      <p:bldP spid="12" grpId="0" animBg="1"/>
      <p:bldP spid="12" grpId="1" animBg="1"/>
      <p:bldP spid="13" grpId="0"/>
      <p:bldP spid="13" grpId="1"/>
      <p:bldP spid="14" grpId="0" animBg="1"/>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7BDB3-9066-B564-90D9-EDFD82C60C11}"/>
              </a:ext>
            </a:extLst>
          </p:cNvPr>
          <p:cNvSpPr>
            <a:spLocks noGrp="1"/>
          </p:cNvSpPr>
          <p:nvPr>
            <p:ph type="title"/>
          </p:nvPr>
        </p:nvSpPr>
        <p:spPr/>
        <p:txBody>
          <a:bodyPr/>
          <a:lstStyle/>
          <a:p>
            <a:r>
              <a:rPr lang="en-US" b="1" dirty="0">
                <a:latin typeface="Calibri Light" panose="020F0302020204030204" pitchFamily="34" charset="0"/>
                <a:cs typeface="Calibri Light" panose="020F0302020204030204" pitchFamily="34" charset="0"/>
              </a:rPr>
              <a:t>Conclusion and Future Directions</a:t>
            </a:r>
            <a:endParaRPr lang="en-US" b="1" dirty="0"/>
          </a:p>
        </p:txBody>
      </p:sp>
      <p:sp>
        <p:nvSpPr>
          <p:cNvPr id="3" name="Content Placeholder 2">
            <a:extLst>
              <a:ext uri="{FF2B5EF4-FFF2-40B4-BE49-F238E27FC236}">
                <a16:creationId xmlns:a16="http://schemas.microsoft.com/office/drawing/2014/main" id="{932720CF-B291-C022-2BB7-3C2E1362C008}"/>
              </a:ext>
            </a:extLst>
          </p:cNvPr>
          <p:cNvSpPr>
            <a:spLocks noGrp="1"/>
          </p:cNvSpPr>
          <p:nvPr>
            <p:ph idx="1"/>
          </p:nvPr>
        </p:nvSpPr>
        <p:spPr/>
        <p:txBody>
          <a:bodyPr>
            <a:normAutofit/>
          </a:bodyPr>
          <a:lstStyle/>
          <a:p>
            <a:pPr marL="0" indent="0" algn="ctr">
              <a:buNone/>
            </a:pPr>
            <a:r>
              <a:rPr lang="en-US" sz="2000" dirty="0"/>
              <a:t>FDE and VECK protocols for KZG commitments with application to </a:t>
            </a:r>
            <a:r>
              <a:rPr lang="en-US" sz="2000" dirty="0" err="1">
                <a:solidFill>
                  <a:srgbClr val="FF0000"/>
                </a:solidFill>
              </a:rPr>
              <a:t>Danksharding</a:t>
            </a:r>
            <a:r>
              <a:rPr lang="en-US" sz="2000" dirty="0"/>
              <a:t>.</a:t>
            </a:r>
          </a:p>
          <a:p>
            <a:pPr marL="0" indent="0" algn="ctr">
              <a:buNone/>
            </a:pPr>
            <a:r>
              <a:rPr lang="en-US" sz="2000" dirty="0"/>
              <a:t> </a:t>
            </a:r>
          </a:p>
        </p:txBody>
      </p:sp>
      <p:sp>
        <p:nvSpPr>
          <p:cNvPr id="4" name="Slide Number Placeholder 3">
            <a:extLst>
              <a:ext uri="{FF2B5EF4-FFF2-40B4-BE49-F238E27FC236}">
                <a16:creationId xmlns:a16="http://schemas.microsoft.com/office/drawing/2014/main" id="{1178E122-767E-A0E3-022D-0D318DB8A089}"/>
              </a:ext>
            </a:extLst>
          </p:cNvPr>
          <p:cNvSpPr>
            <a:spLocks noGrp="1"/>
          </p:cNvSpPr>
          <p:nvPr>
            <p:ph type="sldNum" sz="quarter" idx="12"/>
          </p:nvPr>
        </p:nvSpPr>
        <p:spPr/>
        <p:txBody>
          <a:bodyPr/>
          <a:lstStyle/>
          <a:p>
            <a:fld id="{9B1AF914-ED30-4DEF-921E-12E5424A69F1}" type="slidenum">
              <a:rPr lang="en-US" smtClean="0"/>
              <a:t>15</a:t>
            </a:fld>
            <a:endParaRPr lang="en-US"/>
          </a:p>
        </p:txBody>
      </p:sp>
      <p:sp>
        <p:nvSpPr>
          <p:cNvPr id="7" name="TextBox 6">
            <a:extLst>
              <a:ext uri="{FF2B5EF4-FFF2-40B4-BE49-F238E27FC236}">
                <a16:creationId xmlns:a16="http://schemas.microsoft.com/office/drawing/2014/main" id="{F8C78479-FB21-B5EF-09C9-A50C081392E7}"/>
              </a:ext>
            </a:extLst>
          </p:cNvPr>
          <p:cNvSpPr txBox="1"/>
          <p:nvPr/>
        </p:nvSpPr>
        <p:spPr>
          <a:xfrm>
            <a:off x="6096000" y="2465605"/>
            <a:ext cx="5686456" cy="1631216"/>
          </a:xfrm>
          <a:prstGeom prst="rect">
            <a:avLst/>
          </a:prstGeom>
          <a:noFill/>
        </p:spPr>
        <p:txBody>
          <a:bodyPr wrap="square" rtlCol="0">
            <a:spAutoFit/>
          </a:bodyPr>
          <a:lstStyle/>
          <a:p>
            <a:r>
              <a:rPr lang="en-US" sz="2000" b="1" dirty="0"/>
              <a:t>Future Directions:</a:t>
            </a:r>
            <a:endParaRPr lang="en-US" sz="2000" dirty="0"/>
          </a:p>
          <a:p>
            <a:pPr marL="285750" indent="-285750">
              <a:buFont typeface="Arial" panose="020B0604020202020204" pitchFamily="34" charset="0"/>
              <a:buChar char="•"/>
            </a:pPr>
            <a:r>
              <a:rPr lang="en-US" sz="2000" dirty="0" err="1"/>
              <a:t>Paillier</a:t>
            </a:r>
            <a:r>
              <a:rPr lang="en-US" sz="2000" dirty="0"/>
              <a:t>-encryption with constant-size proofs.</a:t>
            </a:r>
          </a:p>
          <a:p>
            <a:pPr marL="285750" indent="-285750">
              <a:buFont typeface="Arial" panose="020B0604020202020204" pitchFamily="34" charset="0"/>
              <a:buChar char="•"/>
            </a:pPr>
            <a:r>
              <a:rPr lang="en-US" sz="2000" dirty="0"/>
              <a:t>Other commitment and encryption schemes?</a:t>
            </a:r>
          </a:p>
          <a:p>
            <a:pPr marL="285750" indent="-285750">
              <a:buFont typeface="Arial" panose="020B0604020202020204" pitchFamily="34" charset="0"/>
              <a:buChar char="•"/>
            </a:pPr>
            <a:r>
              <a:rPr lang="en-US" sz="2000" dirty="0"/>
              <a:t>Server </a:t>
            </a:r>
            <a:r>
              <a:rPr lang="en-US" sz="2000" dirty="0" err="1"/>
              <a:t>griefing</a:t>
            </a:r>
            <a:r>
              <a:rPr lang="en-US" sz="2000" dirty="0"/>
              <a:t>?</a:t>
            </a:r>
          </a:p>
          <a:p>
            <a:pPr marL="285750" indent="-285750">
              <a:buFont typeface="Arial" panose="020B0604020202020204" pitchFamily="34" charset="0"/>
              <a:buChar char="•"/>
            </a:pPr>
            <a:r>
              <a:rPr lang="en-US" sz="2000" dirty="0"/>
              <a:t>Pricing the data?</a:t>
            </a:r>
          </a:p>
        </p:txBody>
      </p:sp>
      <p:grpSp>
        <p:nvGrpSpPr>
          <p:cNvPr id="12" name="Group 11">
            <a:extLst>
              <a:ext uri="{FF2B5EF4-FFF2-40B4-BE49-F238E27FC236}">
                <a16:creationId xmlns:a16="http://schemas.microsoft.com/office/drawing/2014/main" id="{B1168DE9-A288-337D-6A8A-493D0A64DD9D}"/>
              </a:ext>
            </a:extLst>
          </p:cNvPr>
          <p:cNvGrpSpPr/>
          <p:nvPr/>
        </p:nvGrpSpPr>
        <p:grpSpPr>
          <a:xfrm>
            <a:off x="7727767" y="4267533"/>
            <a:ext cx="1995840" cy="2453942"/>
            <a:chOff x="5550476" y="4116098"/>
            <a:chExt cx="1995840" cy="2453942"/>
          </a:xfrm>
        </p:grpSpPr>
        <p:pic>
          <p:nvPicPr>
            <p:cNvPr id="9" name="Picture 8" descr="A qr code on a white background&#10;&#10;Description automatically generated">
              <a:extLst>
                <a:ext uri="{FF2B5EF4-FFF2-40B4-BE49-F238E27FC236}">
                  <a16:creationId xmlns:a16="http://schemas.microsoft.com/office/drawing/2014/main" id="{7A1A889C-F0EA-4454-F98E-AF69E6E504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0476" y="4116098"/>
              <a:ext cx="1995840" cy="1995840"/>
            </a:xfrm>
            <a:prstGeom prst="rect">
              <a:avLst/>
            </a:prstGeom>
          </p:spPr>
        </p:pic>
        <p:sp>
          <p:nvSpPr>
            <p:cNvPr id="5" name="TextBox 4">
              <a:extLst>
                <a:ext uri="{FF2B5EF4-FFF2-40B4-BE49-F238E27FC236}">
                  <a16:creationId xmlns:a16="http://schemas.microsoft.com/office/drawing/2014/main" id="{53AF0D3A-D672-9E5B-10B1-C8DE36AC211E}"/>
                </a:ext>
              </a:extLst>
            </p:cNvPr>
            <p:cNvSpPr txBox="1"/>
            <p:nvPr/>
          </p:nvSpPr>
          <p:spPr>
            <a:xfrm>
              <a:off x="5629195" y="5923709"/>
              <a:ext cx="1828801" cy="646331"/>
            </a:xfrm>
            <a:prstGeom prst="rect">
              <a:avLst/>
            </a:prstGeom>
            <a:noFill/>
          </p:spPr>
          <p:txBody>
            <a:bodyPr wrap="square" rtlCol="0">
              <a:spAutoFit/>
            </a:bodyPr>
            <a:lstStyle/>
            <a:p>
              <a:pPr algn="ctr"/>
              <a:r>
                <a:rPr lang="en-US" dirty="0"/>
                <a:t>Open-source implementation</a:t>
              </a:r>
            </a:p>
          </p:txBody>
        </p:sp>
      </p:grpSp>
      <p:grpSp>
        <p:nvGrpSpPr>
          <p:cNvPr id="14" name="Group 13">
            <a:extLst>
              <a:ext uri="{FF2B5EF4-FFF2-40B4-BE49-F238E27FC236}">
                <a16:creationId xmlns:a16="http://schemas.microsoft.com/office/drawing/2014/main" id="{5D392780-2288-B3ED-7DE1-932E7CBBBE5D}"/>
              </a:ext>
            </a:extLst>
          </p:cNvPr>
          <p:cNvGrpSpPr/>
          <p:nvPr/>
        </p:nvGrpSpPr>
        <p:grpSpPr>
          <a:xfrm>
            <a:off x="5090053" y="4267533"/>
            <a:ext cx="1995840" cy="2180506"/>
            <a:chOff x="3466315" y="4116098"/>
            <a:chExt cx="1995840" cy="2180506"/>
          </a:xfrm>
        </p:grpSpPr>
        <p:pic>
          <p:nvPicPr>
            <p:cNvPr id="6" name="Picture 5" descr="A qr code on a white background&#10;&#10;Description automatically generated">
              <a:extLst>
                <a:ext uri="{FF2B5EF4-FFF2-40B4-BE49-F238E27FC236}">
                  <a16:creationId xmlns:a16="http://schemas.microsoft.com/office/drawing/2014/main" id="{6DDBBFEA-9E64-571A-DB3C-2FD769D878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6315" y="4116098"/>
              <a:ext cx="1995840" cy="1995840"/>
            </a:xfrm>
            <a:prstGeom prst="rect">
              <a:avLst/>
            </a:prstGeom>
          </p:spPr>
        </p:pic>
        <p:sp>
          <p:nvSpPr>
            <p:cNvPr id="8" name="TextBox 7">
              <a:extLst>
                <a:ext uri="{FF2B5EF4-FFF2-40B4-BE49-F238E27FC236}">
                  <a16:creationId xmlns:a16="http://schemas.microsoft.com/office/drawing/2014/main" id="{73576B75-2833-3B94-CB18-D4D75F86CCB8}"/>
                </a:ext>
              </a:extLst>
            </p:cNvPr>
            <p:cNvSpPr txBox="1"/>
            <p:nvPr/>
          </p:nvSpPr>
          <p:spPr>
            <a:xfrm>
              <a:off x="3545648" y="5927272"/>
              <a:ext cx="1828801" cy="369332"/>
            </a:xfrm>
            <a:prstGeom prst="rect">
              <a:avLst/>
            </a:prstGeom>
            <a:noFill/>
          </p:spPr>
          <p:txBody>
            <a:bodyPr wrap="square" rtlCol="0">
              <a:spAutoFit/>
            </a:bodyPr>
            <a:lstStyle/>
            <a:p>
              <a:pPr algn="ctr"/>
              <a:r>
                <a:rPr lang="en-US" dirty="0"/>
                <a:t>Paper</a:t>
              </a:r>
            </a:p>
          </p:txBody>
        </p:sp>
      </p:grpSp>
      <p:grpSp>
        <p:nvGrpSpPr>
          <p:cNvPr id="15" name="Group 14">
            <a:extLst>
              <a:ext uri="{FF2B5EF4-FFF2-40B4-BE49-F238E27FC236}">
                <a16:creationId xmlns:a16="http://schemas.microsoft.com/office/drawing/2014/main" id="{75F59C80-4170-213C-D859-2DEA3F1CE45E}"/>
              </a:ext>
            </a:extLst>
          </p:cNvPr>
          <p:cNvGrpSpPr/>
          <p:nvPr/>
        </p:nvGrpSpPr>
        <p:grpSpPr>
          <a:xfrm>
            <a:off x="2285913" y="4267533"/>
            <a:ext cx="1995841" cy="2180506"/>
            <a:chOff x="1470474" y="4116098"/>
            <a:chExt cx="1995841" cy="2180506"/>
          </a:xfrm>
        </p:grpSpPr>
        <p:pic>
          <p:nvPicPr>
            <p:cNvPr id="11" name="Picture 10" descr="A qr code on a white background&#10;&#10;Description automatically generated">
              <a:extLst>
                <a:ext uri="{FF2B5EF4-FFF2-40B4-BE49-F238E27FC236}">
                  <a16:creationId xmlns:a16="http://schemas.microsoft.com/office/drawing/2014/main" id="{726FC898-B7DD-88C6-6645-17439CBAC2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0474" y="4116098"/>
              <a:ext cx="1995841" cy="1995841"/>
            </a:xfrm>
            <a:prstGeom prst="rect">
              <a:avLst/>
            </a:prstGeom>
          </p:spPr>
        </p:pic>
        <p:sp>
          <p:nvSpPr>
            <p:cNvPr id="10" name="TextBox 9">
              <a:extLst>
                <a:ext uri="{FF2B5EF4-FFF2-40B4-BE49-F238E27FC236}">
                  <a16:creationId xmlns:a16="http://schemas.microsoft.com/office/drawing/2014/main" id="{4A447355-C951-42B2-DF3C-35537934030C}"/>
                </a:ext>
              </a:extLst>
            </p:cNvPr>
            <p:cNvSpPr txBox="1"/>
            <p:nvPr/>
          </p:nvSpPr>
          <p:spPr>
            <a:xfrm>
              <a:off x="1549807" y="5927272"/>
              <a:ext cx="1828801" cy="369332"/>
            </a:xfrm>
            <a:prstGeom prst="rect">
              <a:avLst/>
            </a:prstGeom>
            <a:noFill/>
          </p:spPr>
          <p:txBody>
            <a:bodyPr wrap="square" rtlCol="0">
              <a:spAutoFit/>
            </a:bodyPr>
            <a:lstStyle/>
            <a:p>
              <a:pPr algn="ctr"/>
              <a:r>
                <a:rPr lang="en-US" dirty="0"/>
                <a:t>Blog post</a:t>
              </a:r>
            </a:p>
          </p:txBody>
        </p:sp>
      </p:grpSp>
      <p:sp>
        <p:nvSpPr>
          <p:cNvPr id="17" name="TextBox 16">
            <a:extLst>
              <a:ext uri="{FF2B5EF4-FFF2-40B4-BE49-F238E27FC236}">
                <a16:creationId xmlns:a16="http://schemas.microsoft.com/office/drawing/2014/main" id="{72C0DFE0-53FE-A40B-03D5-7AEBAFCE0FDB}"/>
              </a:ext>
            </a:extLst>
          </p:cNvPr>
          <p:cNvSpPr txBox="1"/>
          <p:nvPr/>
        </p:nvSpPr>
        <p:spPr>
          <a:xfrm>
            <a:off x="487516" y="2465605"/>
            <a:ext cx="5608484" cy="1631216"/>
          </a:xfrm>
          <a:prstGeom prst="rect">
            <a:avLst/>
          </a:prstGeom>
          <a:noFill/>
        </p:spPr>
        <p:txBody>
          <a:bodyPr wrap="square" rtlCol="0">
            <a:spAutoFit/>
          </a:bodyPr>
          <a:lstStyle/>
          <a:p>
            <a:r>
              <a:rPr lang="en-US" sz="2000" b="1" dirty="0"/>
              <a:t>More in the Paper:</a:t>
            </a:r>
            <a:endParaRPr lang="en-US" sz="2000" dirty="0"/>
          </a:p>
          <a:p>
            <a:pPr marL="285750" indent="-285750">
              <a:buFont typeface="Arial" panose="020B0604020202020204" pitchFamily="34" charset="0"/>
              <a:buChar char="•"/>
            </a:pPr>
            <a:r>
              <a:rPr lang="en-US" sz="2000" dirty="0"/>
              <a:t>Using Bitcoin as the TTP via adaptor sigs.</a:t>
            </a:r>
          </a:p>
          <a:p>
            <a:pPr marL="285750" indent="-285750">
              <a:buFont typeface="Arial" panose="020B0604020202020204" pitchFamily="34" charset="0"/>
              <a:buChar char="•"/>
            </a:pPr>
            <a:r>
              <a:rPr lang="en-US" sz="2000" dirty="0"/>
              <a:t>Supporting VECK for subset openings.</a:t>
            </a:r>
          </a:p>
          <a:p>
            <a:pPr marL="285750" indent="-285750">
              <a:buFont typeface="Arial" panose="020B0604020202020204" pitchFamily="34" charset="0"/>
              <a:buChar char="•"/>
            </a:pPr>
            <a:r>
              <a:rPr lang="en-US" sz="2000" dirty="0"/>
              <a:t>Framework to design alternative FDE &amp; VECK protocols for different commitment schemes.</a:t>
            </a:r>
          </a:p>
        </p:txBody>
      </p:sp>
    </p:spTree>
    <p:extLst>
      <p:ext uri="{BB962C8B-B14F-4D97-AF65-F5344CB8AC3E}">
        <p14:creationId xmlns:p14="http://schemas.microsoft.com/office/powerpoint/2010/main" val="2008826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F29CF-19DF-1135-0FBD-06C96AE74709}"/>
              </a:ext>
            </a:extLst>
          </p:cNvPr>
          <p:cNvSpPr>
            <a:spLocks noGrp="1"/>
          </p:cNvSpPr>
          <p:nvPr>
            <p:ph type="title"/>
          </p:nvPr>
        </p:nvSpPr>
        <p:spPr/>
        <p:txBody>
          <a:bodyPr/>
          <a:lstStyle/>
          <a:p>
            <a:r>
              <a:rPr lang="en-US" dirty="0"/>
              <a:t>Appendix: Related Work</a:t>
            </a:r>
          </a:p>
        </p:txBody>
      </p:sp>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2722CBBE-B699-493B-BA79-1DC06C768D39}"/>
                  </a:ext>
                </a:extLst>
              </p:cNvPr>
              <p:cNvGraphicFramePr>
                <a:graphicFrameLocks noGrp="1"/>
              </p:cNvGraphicFramePr>
              <p:nvPr>
                <p:ph idx="1"/>
                <p:extLst>
                  <p:ext uri="{D42A27DB-BD31-4B8C-83A1-F6EECF244321}">
                    <p14:modId xmlns:p14="http://schemas.microsoft.com/office/powerpoint/2010/main" val="945753707"/>
                  </p:ext>
                </p:extLst>
              </p:nvPr>
            </p:nvGraphicFramePr>
            <p:xfrm>
              <a:off x="435856" y="1908749"/>
              <a:ext cx="11479053" cy="2276856"/>
            </p:xfrm>
            <a:graphic>
              <a:graphicData uri="http://schemas.openxmlformats.org/drawingml/2006/table">
                <a:tbl>
                  <a:tblPr firstRow="1" bandRow="1">
                    <a:tableStyleId>{5C22544A-7EE6-4342-B048-85BDC9FD1C3A}</a:tableStyleId>
                  </a:tblPr>
                  <a:tblGrid>
                    <a:gridCol w="1677762">
                      <a:extLst>
                        <a:ext uri="{9D8B030D-6E8A-4147-A177-3AD203B41FA5}">
                          <a16:colId xmlns:a16="http://schemas.microsoft.com/office/drawing/2014/main" val="2116832806"/>
                        </a:ext>
                      </a:extLst>
                    </a:gridCol>
                    <a:gridCol w="1047105">
                      <a:extLst>
                        <a:ext uri="{9D8B030D-6E8A-4147-A177-3AD203B41FA5}">
                          <a16:colId xmlns:a16="http://schemas.microsoft.com/office/drawing/2014/main" val="766189025"/>
                        </a:ext>
                      </a:extLst>
                    </a:gridCol>
                    <a:gridCol w="1413292">
                      <a:extLst>
                        <a:ext uri="{9D8B030D-6E8A-4147-A177-3AD203B41FA5}">
                          <a16:colId xmlns:a16="http://schemas.microsoft.com/office/drawing/2014/main" val="982025878"/>
                        </a:ext>
                      </a:extLst>
                    </a:gridCol>
                    <a:gridCol w="1311574">
                      <a:extLst>
                        <a:ext uri="{9D8B030D-6E8A-4147-A177-3AD203B41FA5}">
                          <a16:colId xmlns:a16="http://schemas.microsoft.com/office/drawing/2014/main" val="3233587191"/>
                        </a:ext>
                      </a:extLst>
                    </a:gridCol>
                    <a:gridCol w="1637074">
                      <a:extLst>
                        <a:ext uri="{9D8B030D-6E8A-4147-A177-3AD203B41FA5}">
                          <a16:colId xmlns:a16="http://schemas.microsoft.com/office/drawing/2014/main" val="924118985"/>
                        </a:ext>
                      </a:extLst>
                    </a:gridCol>
                    <a:gridCol w="1254133">
                      <a:extLst>
                        <a:ext uri="{9D8B030D-6E8A-4147-A177-3AD203B41FA5}">
                          <a16:colId xmlns:a16="http://schemas.microsoft.com/office/drawing/2014/main" val="3378573202"/>
                        </a:ext>
                      </a:extLst>
                    </a:gridCol>
                    <a:gridCol w="2112873">
                      <a:extLst>
                        <a:ext uri="{9D8B030D-6E8A-4147-A177-3AD203B41FA5}">
                          <a16:colId xmlns:a16="http://schemas.microsoft.com/office/drawing/2014/main" val="3152498456"/>
                        </a:ext>
                      </a:extLst>
                    </a:gridCol>
                    <a:gridCol w="1025240">
                      <a:extLst>
                        <a:ext uri="{9D8B030D-6E8A-4147-A177-3AD203B41FA5}">
                          <a16:colId xmlns:a16="http://schemas.microsoft.com/office/drawing/2014/main" val="2374852099"/>
                        </a:ext>
                      </a:extLst>
                    </a:gridCol>
                  </a:tblGrid>
                  <a:tr h="370840">
                    <a:tc>
                      <a:txBody>
                        <a:bodyPr/>
                        <a:lstStyle/>
                        <a:p>
                          <a:endParaRPr lang="en-US"/>
                        </a:p>
                      </a:txBody>
                      <a:tcPr/>
                    </a:tc>
                    <a:tc>
                      <a:txBody>
                        <a:bodyPr/>
                        <a:lstStyle/>
                        <a:p>
                          <a:r>
                            <a:rPr lang="en-US" dirty="0"/>
                            <a:t>#rounds</a:t>
                          </a:r>
                        </a:p>
                      </a:txBody>
                      <a:tcPr/>
                    </a:tc>
                    <a:tc>
                      <a:txBody>
                        <a:bodyPr/>
                        <a:lstStyle/>
                        <a:p>
                          <a:r>
                            <a:rPr lang="en-US" dirty="0"/>
                            <a:t>Data struct.</a:t>
                          </a:r>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𝝅</m:t>
                                    </m:r>
                                  </m:e>
                                  <m:sub>
                                    <m:r>
                                      <a:rPr lang="en-US" b="1" i="0" smtClean="0">
                                        <a:latin typeface="Cambria Math" panose="02040503050406030204" pitchFamily="18" charset="0"/>
                                      </a:rPr>
                                      <m:t>𝐝𝐢𝐬𝐩</m:t>
                                    </m:r>
                                  </m:sub>
                                </m:sSub>
                                <m:r>
                                  <a:rPr lang="en-US" b="1" i="1" smtClean="0">
                                    <a:latin typeface="Cambria Math" panose="02040503050406030204" pitchFamily="18" charset="0"/>
                                  </a:rPr>
                                  <m:t>|</m:t>
                                </m:r>
                              </m:oMath>
                            </m:oMathPara>
                          </a14:m>
                          <a:endParaRPr lang="en-US" dirty="0"/>
                        </a:p>
                      </a:txBody>
                      <a:tcPr/>
                    </a:tc>
                    <a:tc>
                      <a:txBody>
                        <a:bodyPr/>
                        <a:lstStyle/>
                        <a:p>
                          <a:pPr algn="ctr"/>
                          <a:r>
                            <a:rPr lang="en-US" dirty="0"/>
                            <a:t>S to C</a:t>
                          </a:r>
                        </a:p>
                      </a:txBody>
                      <a:tcPr/>
                    </a:tc>
                    <a:tc>
                      <a:txBody>
                        <a:bodyPr/>
                        <a:lstStyle/>
                        <a:p>
                          <a:pPr algn="ctr"/>
                          <a:r>
                            <a:rPr lang="en-US" dirty="0"/>
                            <a:t>C to B</a:t>
                          </a:r>
                        </a:p>
                      </a:txBody>
                      <a:tcPr/>
                    </a:tc>
                    <a:tc>
                      <a:txBody>
                        <a:bodyPr/>
                        <a:lstStyle/>
                        <a:p>
                          <a:pPr algn="ctr"/>
                          <a:r>
                            <a:rPr lang="en-US" dirty="0"/>
                            <a:t>S to B</a:t>
                          </a:r>
                        </a:p>
                      </a:txBody>
                      <a:tcPr/>
                    </a:tc>
                    <a:tc>
                      <a:txBody>
                        <a:bodyPr/>
                        <a:lstStyle/>
                        <a:p>
                          <a:r>
                            <a:rPr lang="en-US" dirty="0"/>
                            <a:t>Online?</a:t>
                          </a:r>
                        </a:p>
                      </a:txBody>
                      <a:tcPr/>
                    </a:tc>
                    <a:extLst>
                      <a:ext uri="{0D108BD9-81ED-4DB2-BD59-A6C34878D82A}">
                        <a16:rowId xmlns:a16="http://schemas.microsoft.com/office/drawing/2014/main" val="3606457342"/>
                      </a:ext>
                    </a:extLst>
                  </a:tr>
                  <a:tr h="370840">
                    <a:tc>
                      <a:txBody>
                        <a:bodyPr/>
                        <a:lstStyle/>
                        <a:p>
                          <a:r>
                            <a:rPr lang="en-US" dirty="0" err="1"/>
                            <a:t>FairSwap</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m:t>
                                </m:r>
                              </m:oMath>
                            </m:oMathPara>
                          </a14:m>
                          <a:endParaRPr lang="en-US" dirty="0"/>
                        </a:p>
                      </a:txBody>
                      <a:tcPr/>
                    </a:tc>
                    <a:tc>
                      <a:txBody>
                        <a:bodyPr/>
                        <a:lstStyle/>
                        <a:p>
                          <a:r>
                            <a:rPr lang="en-US" dirty="0"/>
                            <a:t>Merkle tree</a:t>
                          </a: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𝑘</m:t>
                                        </m:r>
                                      </m:e>
                                    </m:d>
                                  </m:e>
                                </m:func>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ℍ</m:t>
                                </m:r>
                                <m:r>
                                  <a:rPr lang="en-US" b="0" i="1" smtClean="0">
                                    <a:latin typeface="Cambria Math" panose="02040503050406030204" pitchFamily="18" charset="0"/>
                                  </a:rPr>
                                  <m:t>|</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ℍ</m:t>
                                </m:r>
                                <m:r>
                                  <a:rPr lang="en-US" b="0" i="1" smtClean="0">
                                    <a:latin typeface="Cambria Math" panose="02040503050406030204" pitchFamily="18" charset="0"/>
                                  </a:rPr>
                                  <m:t>|</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ℍ</m:t>
                                    </m:r>
                                  </m:e>
                                </m:d>
                                <m:r>
                                  <a:rPr lang="en-US" b="0" i="1" smtClean="0">
                                    <a:latin typeface="Cambria Math" panose="02040503050406030204" pitchFamily="18" charset="0"/>
                                  </a:rPr>
                                  <m:t>+|</m:t>
                                </m:r>
                                <m:r>
                                  <a:rPr lang="en-US" b="0" i="1" smtClean="0">
                                    <a:latin typeface="Cambria Math" panose="02040503050406030204" pitchFamily="18" charset="0"/>
                                  </a:rPr>
                                  <m:t>𝜎</m:t>
                                </m:r>
                                <m:r>
                                  <a:rPr lang="en-US" b="0" i="1" smtClean="0">
                                    <a:latin typeface="Cambria Math" panose="02040503050406030204" pitchFamily="18" charset="0"/>
                                  </a:rPr>
                                  <m:t>|</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𝜎</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𝔾</m:t>
                                </m:r>
                                <m:r>
                                  <a:rPr lang="en-US" b="0" i="1" smtClean="0">
                                    <a:latin typeface="Cambria Math" panose="02040503050406030204" pitchFamily="18" charset="0"/>
                                  </a:rPr>
                                  <m:t>|</m:t>
                                </m:r>
                              </m:oMath>
                            </m:oMathPara>
                          </a14:m>
                          <a:endParaRPr lang="en-US" dirty="0"/>
                        </a:p>
                      </a:txBody>
                      <a:tcPr/>
                    </a:tc>
                    <a:tc>
                      <a:txBody>
                        <a:bodyPr/>
                        <a:lstStyle/>
                        <a:p>
                          <a:endParaRPr lang="en-US" dirty="0"/>
                        </a:p>
                      </a:txBody>
                      <a:tcPr/>
                    </a:tc>
                    <a:extLst>
                      <a:ext uri="{0D108BD9-81ED-4DB2-BD59-A6C34878D82A}">
                        <a16:rowId xmlns:a16="http://schemas.microsoft.com/office/drawing/2014/main" val="1030553609"/>
                      </a:ext>
                    </a:extLst>
                  </a:tr>
                  <a:tr h="370840">
                    <a:tc>
                      <a:txBody>
                        <a:bodyPr/>
                        <a:lstStyle/>
                        <a:p>
                          <a:r>
                            <a:rPr lang="en-US" dirty="0" err="1"/>
                            <a:t>FileBounty</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𝑘</m:t>
                                </m:r>
                              </m:oMath>
                            </m:oMathPara>
                          </a14:m>
                          <a:endParaRPr lang="en-US" dirty="0"/>
                        </a:p>
                      </a:txBody>
                      <a:tcPr/>
                    </a:tc>
                    <a:tc>
                      <a:txBody>
                        <a:bodyPr/>
                        <a:lstStyle/>
                        <a:p>
                          <a:r>
                            <a:rPr lang="en-US" dirty="0"/>
                            <a:t>Merk.-Dam.</a:t>
                          </a: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𝔾</m:t>
                                </m:r>
                                <m:r>
                                  <a:rPr lang="en-US" b="0" i="1" smtClean="0">
                                    <a:latin typeface="Cambria Math" panose="02040503050406030204" pitchFamily="18" charset="0"/>
                                  </a:rPr>
                                  <m:t>|</m:t>
                                </m:r>
                              </m:oMath>
                            </m:oMathPara>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ℍ</m:t>
                                    </m:r>
                                  </m:e>
                                </m:d>
                                <m:r>
                                  <a:rPr lang="en-US" b="0" i="1" smtClean="0">
                                    <a:latin typeface="Cambria Math" panose="02040503050406030204" pitchFamily="18" charset="0"/>
                                  </a:rPr>
                                  <m:t>)</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𝜎</m:t>
                                </m:r>
                                <m:r>
                                  <a:rPr lang="en-US" b="0" i="1" smtClean="0">
                                    <a:latin typeface="Cambria Math" panose="02040503050406030204" pitchFamily="18" charset="0"/>
                                  </a:rPr>
                                  <m:t>|</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𝜎</m:t>
                                </m:r>
                                <m:r>
                                  <a:rPr lang="en-US" b="0" i="1" smtClean="0">
                                    <a:latin typeface="Cambria Math" panose="02040503050406030204" pitchFamily="18" charset="0"/>
                                  </a:rPr>
                                  <m:t>|</m:t>
                                </m:r>
                              </m:oMath>
                            </m:oMathPara>
                          </a14:m>
                          <a:endParaRPr lang="en-US" dirty="0"/>
                        </a:p>
                      </a:txBody>
                      <a:tcPr/>
                    </a:tc>
                    <a:tc>
                      <a:txBody>
                        <a:bodyPr/>
                        <a:lstStyle/>
                        <a:p>
                          <a:endParaRPr lang="en-US"/>
                        </a:p>
                      </a:txBody>
                      <a:tcPr/>
                    </a:tc>
                    <a:extLst>
                      <a:ext uri="{0D108BD9-81ED-4DB2-BD59-A6C34878D82A}">
                        <a16:rowId xmlns:a16="http://schemas.microsoft.com/office/drawing/2014/main" val="3794763960"/>
                      </a:ext>
                    </a:extLst>
                  </a:tr>
                  <a:tr h="370840">
                    <a:tc>
                      <a:txBody>
                        <a:bodyPr/>
                        <a:lstStyle/>
                        <a:p>
                          <a:r>
                            <a:rPr lang="en-US" dirty="0" err="1"/>
                            <a:t>FairDownload</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𝑘</m:t>
                                </m:r>
                              </m:oMath>
                            </m:oMathPara>
                          </a14:m>
                          <a:endParaRPr lang="en-US" dirty="0"/>
                        </a:p>
                      </a:txBody>
                      <a:tcPr/>
                    </a:tc>
                    <a:tc>
                      <a:txBody>
                        <a:bodyPr/>
                        <a:lstStyle/>
                        <a:p>
                          <a:r>
                            <a:rPr lang="en-US" dirty="0"/>
                            <a:t>Merkle tree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𝑘</m:t>
                                        </m:r>
                                      </m:e>
                                    </m:d>
                                  </m:e>
                                </m:func>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ℍ</m:t>
                                </m:r>
                                <m:r>
                                  <a:rPr lang="en-US" b="0" i="1" smtClean="0">
                                    <a:latin typeface="Cambria Math" panose="02040503050406030204" pitchFamily="18" charset="0"/>
                                  </a:rPr>
                                  <m:t>|</m:t>
                                </m:r>
                              </m:oMath>
                            </m:oMathPara>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r>
                                  <m:rPr>
                                    <m:sty m:val="p"/>
                                  </m:rPr>
                                  <a:rPr lang="en-US" b="0" i="0" smtClean="0">
                                    <a:latin typeface="Cambria Math" panose="02040503050406030204" pitchFamily="18" charset="0"/>
                                  </a:rPr>
                                  <m:t>ct</m:t>
                                </m:r>
                                <m:r>
                                  <a:rPr lang="en-US" b="0" i="1" smtClean="0">
                                    <a:latin typeface="Cambria Math" panose="02040503050406030204" pitchFamily="18" charset="0"/>
                                  </a:rPr>
                                  <m:t>|</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𝜎</m:t>
                                </m:r>
                                <m:r>
                                  <a:rPr lang="en-US" b="0" i="1" smtClean="0">
                                    <a:latin typeface="Cambria Math" panose="02040503050406030204" pitchFamily="18" charset="0"/>
                                  </a:rPr>
                                  <m:t>|</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𝜎</m:t>
                                    </m:r>
                                  </m:e>
                                </m:d>
                                <m:r>
                                  <a:rPr lang="en-US" b="0" i="1" smtClean="0">
                                    <a:latin typeface="Cambria Math" panose="02040503050406030204" pitchFamily="18" charset="0"/>
                                  </a:rPr>
                                  <m:t>+</m:t>
                                </m:r>
                                <m:r>
                                  <a:rPr lang="en-US" b="0" i="1" smtClean="0">
                                    <a:latin typeface="Cambria Math" panose="02040503050406030204" pitchFamily="18" charset="0"/>
                                  </a:rPr>
                                  <m:t>𝑂</m:t>
                                </m:r>
                                <m:d>
                                  <m:dPr>
                                    <m:ctrlPr>
                                      <a:rPr lang="en-US" b="0" i="1" smtClean="0">
                                        <a:latin typeface="Cambria Math" panose="02040503050406030204" pitchFamily="18" charset="0"/>
                                      </a:rPr>
                                    </m:ctrlPr>
                                  </m:dPr>
                                  <m:e>
                                    <m:r>
                                      <m:rPr>
                                        <m:sty m:val="p"/>
                                      </m:rPr>
                                      <a:rPr lang="en-US" b="0" i="1" smtClean="0">
                                        <a:latin typeface="Cambria Math" panose="02040503050406030204" pitchFamily="18" charset="0"/>
                                      </a:rPr>
                                      <m:t>log</m:t>
                                    </m:r>
                                    <m:r>
                                      <a:rPr lang="en-US" b="0" i="1" smtClean="0">
                                        <a:latin typeface="Cambria Math" panose="02040503050406030204" pitchFamily="18" charset="0"/>
                                      </a:rPr>
                                      <m:t> </m:t>
                                    </m:r>
                                    <m:r>
                                      <a:rPr lang="en-US" b="0" i="1" smtClean="0">
                                        <a:latin typeface="Cambria Math" panose="02040503050406030204" pitchFamily="18" charset="0"/>
                                      </a:rPr>
                                      <m:t>𝑘</m:t>
                                    </m:r>
                                  </m:e>
                                </m:d>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ℍ</m:t>
                                    </m:r>
                                  </m:e>
                                </m:d>
                              </m:oMath>
                            </m:oMathPara>
                          </a14:m>
                          <a:endParaRPr lang="en-US" dirty="0"/>
                        </a:p>
                      </a:txBody>
                      <a:tcPr/>
                    </a:tc>
                    <a:tc>
                      <a:txBody>
                        <a:bodyPr/>
                        <a:lstStyle/>
                        <a:p>
                          <a:endParaRPr lang="en-US"/>
                        </a:p>
                      </a:txBody>
                      <a:tcPr/>
                    </a:tc>
                    <a:extLst>
                      <a:ext uri="{0D108BD9-81ED-4DB2-BD59-A6C34878D82A}">
                        <a16:rowId xmlns:a16="http://schemas.microsoft.com/office/drawing/2014/main" val="3724251478"/>
                      </a:ext>
                    </a:extLst>
                  </a:tr>
                  <a:tr h="370840">
                    <a:tc>
                      <a:txBody>
                        <a:bodyPr/>
                        <a:lstStyle/>
                        <a:p>
                          <a:r>
                            <a:rPr lang="en-US" dirty="0"/>
                            <a:t>FDE-</a:t>
                          </a:r>
                          <a:r>
                            <a:rPr lang="en-US" dirty="0" err="1"/>
                            <a:t>ElGamal</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3</m:t>
                                </m:r>
                              </m:oMath>
                            </m:oMathPara>
                          </a14:m>
                          <a:endParaRPr lang="en-US" dirty="0"/>
                        </a:p>
                      </a:txBody>
                      <a:tcPr/>
                    </a:tc>
                    <a:tc>
                      <a:txBody>
                        <a:bodyPr/>
                        <a:lstStyle/>
                        <a:p>
                          <a:r>
                            <a:rPr lang="en-US" dirty="0"/>
                            <a:t>KZG</a:t>
                          </a:r>
                        </a:p>
                      </a:txBody>
                      <a:tcPr/>
                    </a:tc>
                    <a:tc>
                      <a:txBody>
                        <a:bodyPr/>
                        <a:lstStyle/>
                        <a:p>
                          <a:r>
                            <a:rPr lang="en-US" dirty="0"/>
                            <a:t>N/A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𝔾</m:t>
                                </m:r>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𝔾</m:t>
                                </m:r>
                                <m:r>
                                  <a:rPr lang="en-US" b="0" i="1" smtClean="0">
                                    <a:latin typeface="Cambria Math" panose="02040503050406030204" pitchFamily="18" charset="0"/>
                                  </a:rPr>
                                  <m:t>|</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𝜎</m:t>
                                </m:r>
                                <m:r>
                                  <a:rPr lang="en-US" b="0" i="1" smtClean="0">
                                    <a:latin typeface="Cambria Math" panose="02040503050406030204" pitchFamily="18" charset="0"/>
                                  </a:rPr>
                                  <m:t>|</m:t>
                                </m:r>
                              </m:oMath>
                            </m:oMathPara>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2</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𝜎</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𝔾</m:t>
                                  </m:r>
                                </m:e>
                              </m:d>
                              <m:r>
                                <a:rPr lang="en-US" b="0" i="1" smtClean="0">
                                  <a:latin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𝔽</m:t>
                                  </m:r>
                                </m:e>
                                <m:sub>
                                  <m:r>
                                    <a:rPr lang="en-US" b="0" i="1" smtClean="0">
                                      <a:latin typeface="Cambria Math" panose="02040503050406030204" pitchFamily="18" charset="0"/>
                                      <a:ea typeface="Cambria Math" panose="02040503050406030204" pitchFamily="18" charset="0"/>
                                    </a:rPr>
                                    <m:t>𝑝</m:t>
                                  </m:r>
                                </m:sub>
                              </m:sSub>
                            </m:oMath>
                          </a14:m>
                          <a:r>
                            <a:rPr lang="en-US" dirty="0"/>
                            <a:t>|</a:t>
                          </a:r>
                        </a:p>
                      </a:txBody>
                      <a:tcPr/>
                    </a:tc>
                    <a:tc>
                      <a:txBody>
                        <a:bodyPr/>
                        <a:lstStyle/>
                        <a:p>
                          <a:endParaRPr lang="en-US"/>
                        </a:p>
                      </a:txBody>
                      <a:tcPr/>
                    </a:tc>
                    <a:extLst>
                      <a:ext uri="{0D108BD9-81ED-4DB2-BD59-A6C34878D82A}">
                        <a16:rowId xmlns:a16="http://schemas.microsoft.com/office/drawing/2014/main" val="433765977"/>
                      </a:ext>
                    </a:extLst>
                  </a:tr>
                  <a:tr h="370840">
                    <a:tc>
                      <a:txBody>
                        <a:bodyPr/>
                        <a:lstStyle/>
                        <a:p>
                          <a:r>
                            <a:rPr lang="en-US" dirty="0"/>
                            <a:t>FDE-</a:t>
                          </a:r>
                          <a:r>
                            <a:rPr lang="en-US" dirty="0" err="1"/>
                            <a:t>Paillier</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3</m:t>
                                </m:r>
                              </m:oMath>
                            </m:oMathPara>
                          </a14:m>
                          <a:endParaRPr lang="en-US" dirty="0"/>
                        </a:p>
                      </a:txBody>
                      <a:tcPr/>
                    </a:tc>
                    <a:tc>
                      <a:txBody>
                        <a:bodyPr/>
                        <a:lstStyle/>
                        <a:p>
                          <a:r>
                            <a:rPr lang="en-US" dirty="0"/>
                            <a:t>KZG</a:t>
                          </a:r>
                        </a:p>
                      </a:txBody>
                      <a:tcPr/>
                    </a:tc>
                    <a:tc>
                      <a:txBody>
                        <a:bodyPr/>
                        <a:lstStyle/>
                        <a:p>
                          <a:r>
                            <a:rPr lang="en-US" dirty="0"/>
                            <a:t>N/A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(2</m:t>
                                </m:r>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ct</m:t>
                                    </m:r>
                                  </m:e>
                                </m:d>
                                <m:r>
                                  <a:rPr lang="en-US" b="0" i="1" smtClean="0">
                                    <a:latin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𝔽</m:t>
                                    </m:r>
                                  </m:e>
                                  <m:sub>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𝜎</m:t>
                                </m:r>
                                <m:r>
                                  <a:rPr lang="en-US" b="0" i="1" smtClean="0">
                                    <a:latin typeface="Cambria Math" panose="02040503050406030204" pitchFamily="18" charset="0"/>
                                  </a:rPr>
                                  <m:t>|</m:t>
                                </m:r>
                              </m:oMath>
                            </m:oMathPara>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rPr>
                                <m:t>2</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𝜎</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𝔾</m:t>
                              </m:r>
                              <m:r>
                                <a:rPr lang="en-US" b="0" i="1" smtClean="0">
                                  <a:latin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𝔽</m:t>
                                  </m:r>
                                </m:e>
                                <m:sub>
                                  <m:r>
                                    <a:rPr lang="en-US" b="0" i="1" smtClean="0">
                                      <a:latin typeface="Cambria Math" panose="02040503050406030204" pitchFamily="18" charset="0"/>
                                      <a:ea typeface="Cambria Math" panose="02040503050406030204" pitchFamily="18" charset="0"/>
                                    </a:rPr>
                                    <m:t>𝑝</m:t>
                                  </m:r>
                                </m:sub>
                              </m:sSub>
                            </m:oMath>
                          </a14:m>
                          <a:r>
                            <a:rPr lang="en-US" dirty="0"/>
                            <a:t>|</a:t>
                          </a:r>
                        </a:p>
                      </a:txBody>
                      <a:tcPr/>
                    </a:tc>
                    <a:tc>
                      <a:txBody>
                        <a:bodyPr/>
                        <a:lstStyle/>
                        <a:p>
                          <a:endParaRPr lang="en-US" dirty="0"/>
                        </a:p>
                      </a:txBody>
                      <a:tcPr/>
                    </a:tc>
                    <a:extLst>
                      <a:ext uri="{0D108BD9-81ED-4DB2-BD59-A6C34878D82A}">
                        <a16:rowId xmlns:a16="http://schemas.microsoft.com/office/drawing/2014/main" val="861638508"/>
                      </a:ext>
                    </a:extLst>
                  </a:tr>
                </a:tbl>
              </a:graphicData>
            </a:graphic>
          </p:graphicFrame>
        </mc:Choice>
        <mc:Fallback xmlns="">
          <p:graphicFrame>
            <p:nvGraphicFramePr>
              <p:cNvPr id="5" name="Content Placeholder 4">
                <a:extLst>
                  <a:ext uri="{FF2B5EF4-FFF2-40B4-BE49-F238E27FC236}">
                    <a16:creationId xmlns:a16="http://schemas.microsoft.com/office/drawing/2014/main" id="{2722CBBE-B699-493B-BA79-1DC06C768D39}"/>
                  </a:ext>
                </a:extLst>
              </p:cNvPr>
              <p:cNvGraphicFramePr>
                <a:graphicFrameLocks noGrp="1"/>
              </p:cNvGraphicFramePr>
              <p:nvPr>
                <p:ph idx="1"/>
                <p:extLst>
                  <p:ext uri="{D42A27DB-BD31-4B8C-83A1-F6EECF244321}">
                    <p14:modId xmlns:p14="http://schemas.microsoft.com/office/powerpoint/2010/main" val="945753707"/>
                  </p:ext>
                </p:extLst>
              </p:nvPr>
            </p:nvGraphicFramePr>
            <p:xfrm>
              <a:off x="435856" y="1908749"/>
              <a:ext cx="11479053" cy="2276856"/>
            </p:xfrm>
            <a:graphic>
              <a:graphicData uri="http://schemas.openxmlformats.org/drawingml/2006/table">
                <a:tbl>
                  <a:tblPr firstRow="1" bandRow="1">
                    <a:tableStyleId>{5C22544A-7EE6-4342-B048-85BDC9FD1C3A}</a:tableStyleId>
                  </a:tblPr>
                  <a:tblGrid>
                    <a:gridCol w="1677762">
                      <a:extLst>
                        <a:ext uri="{9D8B030D-6E8A-4147-A177-3AD203B41FA5}">
                          <a16:colId xmlns:a16="http://schemas.microsoft.com/office/drawing/2014/main" val="2116832806"/>
                        </a:ext>
                      </a:extLst>
                    </a:gridCol>
                    <a:gridCol w="1047105">
                      <a:extLst>
                        <a:ext uri="{9D8B030D-6E8A-4147-A177-3AD203B41FA5}">
                          <a16:colId xmlns:a16="http://schemas.microsoft.com/office/drawing/2014/main" val="766189025"/>
                        </a:ext>
                      </a:extLst>
                    </a:gridCol>
                    <a:gridCol w="1413292">
                      <a:extLst>
                        <a:ext uri="{9D8B030D-6E8A-4147-A177-3AD203B41FA5}">
                          <a16:colId xmlns:a16="http://schemas.microsoft.com/office/drawing/2014/main" val="982025878"/>
                        </a:ext>
                      </a:extLst>
                    </a:gridCol>
                    <a:gridCol w="1311574">
                      <a:extLst>
                        <a:ext uri="{9D8B030D-6E8A-4147-A177-3AD203B41FA5}">
                          <a16:colId xmlns:a16="http://schemas.microsoft.com/office/drawing/2014/main" val="3233587191"/>
                        </a:ext>
                      </a:extLst>
                    </a:gridCol>
                    <a:gridCol w="1637074">
                      <a:extLst>
                        <a:ext uri="{9D8B030D-6E8A-4147-A177-3AD203B41FA5}">
                          <a16:colId xmlns:a16="http://schemas.microsoft.com/office/drawing/2014/main" val="924118985"/>
                        </a:ext>
                      </a:extLst>
                    </a:gridCol>
                    <a:gridCol w="1254133">
                      <a:extLst>
                        <a:ext uri="{9D8B030D-6E8A-4147-A177-3AD203B41FA5}">
                          <a16:colId xmlns:a16="http://schemas.microsoft.com/office/drawing/2014/main" val="3378573202"/>
                        </a:ext>
                      </a:extLst>
                    </a:gridCol>
                    <a:gridCol w="2112873">
                      <a:extLst>
                        <a:ext uri="{9D8B030D-6E8A-4147-A177-3AD203B41FA5}">
                          <a16:colId xmlns:a16="http://schemas.microsoft.com/office/drawing/2014/main" val="3152498456"/>
                        </a:ext>
                      </a:extLst>
                    </a:gridCol>
                    <a:gridCol w="1025240">
                      <a:extLst>
                        <a:ext uri="{9D8B030D-6E8A-4147-A177-3AD203B41FA5}">
                          <a16:colId xmlns:a16="http://schemas.microsoft.com/office/drawing/2014/main" val="2374852099"/>
                        </a:ext>
                      </a:extLst>
                    </a:gridCol>
                  </a:tblGrid>
                  <a:tr h="390398">
                    <a:tc>
                      <a:txBody>
                        <a:bodyPr/>
                        <a:lstStyle/>
                        <a:p>
                          <a:endParaRPr lang="en-US"/>
                        </a:p>
                      </a:txBody>
                      <a:tcPr/>
                    </a:tc>
                    <a:tc>
                      <a:txBody>
                        <a:bodyPr/>
                        <a:lstStyle/>
                        <a:p>
                          <a:r>
                            <a:rPr lang="en-US" dirty="0"/>
                            <a:t>#rounds</a:t>
                          </a:r>
                        </a:p>
                      </a:txBody>
                      <a:tcPr/>
                    </a:tc>
                    <a:tc>
                      <a:txBody>
                        <a:bodyPr/>
                        <a:lstStyle/>
                        <a:p>
                          <a:r>
                            <a:rPr lang="en-US" dirty="0"/>
                            <a:t>Data struct.</a:t>
                          </a:r>
                        </a:p>
                      </a:txBody>
                      <a:tcPr/>
                    </a:tc>
                    <a:tc>
                      <a:txBody>
                        <a:bodyPr/>
                        <a:lstStyle/>
                        <a:p>
                          <a:endParaRPr lang="en-US"/>
                        </a:p>
                      </a:txBody>
                      <a:tcPr>
                        <a:blipFill>
                          <a:blip r:embed="rId3"/>
                          <a:stretch>
                            <a:fillRect l="-316279" t="-6250" r="-462326" b="-506250"/>
                          </a:stretch>
                        </a:blipFill>
                      </a:tcPr>
                    </a:tc>
                    <a:tc>
                      <a:txBody>
                        <a:bodyPr/>
                        <a:lstStyle/>
                        <a:p>
                          <a:pPr algn="ctr"/>
                          <a:r>
                            <a:rPr lang="en-US" dirty="0"/>
                            <a:t>S to C</a:t>
                          </a:r>
                        </a:p>
                      </a:txBody>
                      <a:tcPr/>
                    </a:tc>
                    <a:tc>
                      <a:txBody>
                        <a:bodyPr/>
                        <a:lstStyle/>
                        <a:p>
                          <a:pPr algn="ctr"/>
                          <a:r>
                            <a:rPr lang="en-US" dirty="0"/>
                            <a:t>C to B</a:t>
                          </a:r>
                        </a:p>
                      </a:txBody>
                      <a:tcPr/>
                    </a:tc>
                    <a:tc>
                      <a:txBody>
                        <a:bodyPr/>
                        <a:lstStyle/>
                        <a:p>
                          <a:pPr algn="ctr"/>
                          <a:r>
                            <a:rPr lang="en-US" dirty="0"/>
                            <a:t>S to B</a:t>
                          </a:r>
                        </a:p>
                      </a:txBody>
                      <a:tcPr/>
                    </a:tc>
                    <a:tc>
                      <a:txBody>
                        <a:bodyPr/>
                        <a:lstStyle/>
                        <a:p>
                          <a:r>
                            <a:rPr lang="en-US" dirty="0"/>
                            <a:t>Online?</a:t>
                          </a:r>
                        </a:p>
                      </a:txBody>
                      <a:tcPr/>
                    </a:tc>
                    <a:extLst>
                      <a:ext uri="{0D108BD9-81ED-4DB2-BD59-A6C34878D82A}">
                        <a16:rowId xmlns:a16="http://schemas.microsoft.com/office/drawing/2014/main" val="3606457342"/>
                      </a:ext>
                    </a:extLst>
                  </a:tr>
                  <a:tr h="370840">
                    <a:tc>
                      <a:txBody>
                        <a:bodyPr/>
                        <a:lstStyle/>
                        <a:p>
                          <a:r>
                            <a:rPr lang="en-US" dirty="0" err="1"/>
                            <a:t>FairSwap</a:t>
                          </a:r>
                          <a:endParaRPr lang="en-US" dirty="0"/>
                        </a:p>
                      </a:txBody>
                      <a:tcPr/>
                    </a:tc>
                    <a:tc>
                      <a:txBody>
                        <a:bodyPr/>
                        <a:lstStyle/>
                        <a:p>
                          <a:endParaRPr lang="en-US"/>
                        </a:p>
                      </a:txBody>
                      <a:tcPr>
                        <a:blipFill>
                          <a:blip r:embed="rId3"/>
                          <a:stretch>
                            <a:fillRect l="-160465" t="-111475" r="-837791" b="-431148"/>
                          </a:stretch>
                        </a:blipFill>
                      </a:tcPr>
                    </a:tc>
                    <a:tc>
                      <a:txBody>
                        <a:bodyPr/>
                        <a:lstStyle/>
                        <a:p>
                          <a:r>
                            <a:rPr lang="en-US" dirty="0"/>
                            <a:t>Merkle tree</a:t>
                          </a:r>
                        </a:p>
                      </a:txBody>
                      <a:tcPr/>
                    </a:tc>
                    <a:tc>
                      <a:txBody>
                        <a:bodyPr/>
                        <a:lstStyle/>
                        <a:p>
                          <a:endParaRPr lang="en-US"/>
                        </a:p>
                      </a:txBody>
                      <a:tcPr>
                        <a:blipFill>
                          <a:blip r:embed="rId3"/>
                          <a:stretch>
                            <a:fillRect l="-316279" t="-111475" r="-462326" b="-431148"/>
                          </a:stretch>
                        </a:blipFill>
                      </a:tcPr>
                    </a:tc>
                    <a:tc>
                      <a:txBody>
                        <a:bodyPr/>
                        <a:lstStyle/>
                        <a:p>
                          <a:endParaRPr lang="en-US"/>
                        </a:p>
                      </a:txBody>
                      <a:tcPr>
                        <a:blipFill>
                          <a:blip r:embed="rId3"/>
                          <a:stretch>
                            <a:fillRect l="-332714" t="-111475" r="-269517" b="-431148"/>
                          </a:stretch>
                        </a:blipFill>
                      </a:tcPr>
                    </a:tc>
                    <a:tc>
                      <a:txBody>
                        <a:bodyPr/>
                        <a:lstStyle/>
                        <a:p>
                          <a:endParaRPr lang="en-US"/>
                        </a:p>
                      </a:txBody>
                      <a:tcPr>
                        <a:blipFill>
                          <a:blip r:embed="rId3"/>
                          <a:stretch>
                            <a:fillRect l="-565049" t="-111475" r="-251942" b="-431148"/>
                          </a:stretch>
                        </a:blipFill>
                      </a:tcPr>
                    </a:tc>
                    <a:tc>
                      <a:txBody>
                        <a:bodyPr/>
                        <a:lstStyle/>
                        <a:p>
                          <a:endParaRPr lang="en-US"/>
                        </a:p>
                      </a:txBody>
                      <a:tcPr>
                        <a:blipFill>
                          <a:blip r:embed="rId3"/>
                          <a:stretch>
                            <a:fillRect l="-394813" t="-111475" r="-49568" b="-431148"/>
                          </a:stretch>
                        </a:blipFill>
                      </a:tcPr>
                    </a:tc>
                    <a:tc>
                      <a:txBody>
                        <a:bodyPr/>
                        <a:lstStyle/>
                        <a:p>
                          <a:endParaRPr lang="en-US" dirty="0"/>
                        </a:p>
                      </a:txBody>
                      <a:tcPr/>
                    </a:tc>
                    <a:extLst>
                      <a:ext uri="{0D108BD9-81ED-4DB2-BD59-A6C34878D82A}">
                        <a16:rowId xmlns:a16="http://schemas.microsoft.com/office/drawing/2014/main" val="1030553609"/>
                      </a:ext>
                    </a:extLst>
                  </a:tr>
                  <a:tr h="370840">
                    <a:tc>
                      <a:txBody>
                        <a:bodyPr/>
                        <a:lstStyle/>
                        <a:p>
                          <a:r>
                            <a:rPr lang="en-US" dirty="0" err="1"/>
                            <a:t>FileBounty</a:t>
                          </a:r>
                          <a:endParaRPr lang="en-US" dirty="0"/>
                        </a:p>
                      </a:txBody>
                      <a:tcPr/>
                    </a:tc>
                    <a:tc>
                      <a:txBody>
                        <a:bodyPr/>
                        <a:lstStyle/>
                        <a:p>
                          <a:endParaRPr lang="en-US"/>
                        </a:p>
                      </a:txBody>
                      <a:tcPr>
                        <a:blipFill>
                          <a:blip r:embed="rId3"/>
                          <a:stretch>
                            <a:fillRect l="-160465" t="-211475" r="-837791" b="-331148"/>
                          </a:stretch>
                        </a:blipFill>
                      </a:tcPr>
                    </a:tc>
                    <a:tc>
                      <a:txBody>
                        <a:bodyPr/>
                        <a:lstStyle/>
                        <a:p>
                          <a:r>
                            <a:rPr lang="en-US" dirty="0"/>
                            <a:t>Merk.-Dam.</a:t>
                          </a:r>
                        </a:p>
                      </a:txBody>
                      <a:tcPr/>
                    </a:tc>
                    <a:tc>
                      <a:txBody>
                        <a:bodyPr/>
                        <a:lstStyle/>
                        <a:p>
                          <a:endParaRPr lang="en-US"/>
                        </a:p>
                      </a:txBody>
                      <a:tcPr>
                        <a:blipFill>
                          <a:blip r:embed="rId3"/>
                          <a:stretch>
                            <a:fillRect l="-316279" t="-211475" r="-462326" b="-331148"/>
                          </a:stretch>
                        </a:blipFill>
                      </a:tcPr>
                    </a:tc>
                    <a:tc>
                      <a:txBody>
                        <a:bodyPr/>
                        <a:lstStyle/>
                        <a:p>
                          <a:endParaRPr lang="en-US"/>
                        </a:p>
                      </a:txBody>
                      <a:tcPr>
                        <a:blipFill>
                          <a:blip r:embed="rId3"/>
                          <a:stretch>
                            <a:fillRect l="-332714" t="-211475" r="-269517" b="-331148"/>
                          </a:stretch>
                        </a:blipFill>
                      </a:tcPr>
                    </a:tc>
                    <a:tc>
                      <a:txBody>
                        <a:bodyPr/>
                        <a:lstStyle/>
                        <a:p>
                          <a:endParaRPr lang="en-US"/>
                        </a:p>
                      </a:txBody>
                      <a:tcPr>
                        <a:blipFill>
                          <a:blip r:embed="rId3"/>
                          <a:stretch>
                            <a:fillRect l="-565049" t="-211475" r="-251942" b="-331148"/>
                          </a:stretch>
                        </a:blipFill>
                      </a:tcPr>
                    </a:tc>
                    <a:tc>
                      <a:txBody>
                        <a:bodyPr/>
                        <a:lstStyle/>
                        <a:p>
                          <a:endParaRPr lang="en-US"/>
                        </a:p>
                      </a:txBody>
                      <a:tcPr>
                        <a:blipFill>
                          <a:blip r:embed="rId3"/>
                          <a:stretch>
                            <a:fillRect l="-394813" t="-211475" r="-49568" b="-331148"/>
                          </a:stretch>
                        </a:blipFill>
                      </a:tcPr>
                    </a:tc>
                    <a:tc>
                      <a:txBody>
                        <a:bodyPr/>
                        <a:lstStyle/>
                        <a:p>
                          <a:endParaRPr lang="en-US"/>
                        </a:p>
                      </a:txBody>
                      <a:tcPr/>
                    </a:tc>
                    <a:extLst>
                      <a:ext uri="{0D108BD9-81ED-4DB2-BD59-A6C34878D82A}">
                        <a16:rowId xmlns:a16="http://schemas.microsoft.com/office/drawing/2014/main" val="3794763960"/>
                      </a:ext>
                    </a:extLst>
                  </a:tr>
                  <a:tr h="370840">
                    <a:tc>
                      <a:txBody>
                        <a:bodyPr/>
                        <a:lstStyle/>
                        <a:p>
                          <a:r>
                            <a:rPr lang="en-US" dirty="0" err="1"/>
                            <a:t>FairDownload</a:t>
                          </a:r>
                          <a:endParaRPr lang="en-US" dirty="0"/>
                        </a:p>
                      </a:txBody>
                      <a:tcPr/>
                    </a:tc>
                    <a:tc>
                      <a:txBody>
                        <a:bodyPr/>
                        <a:lstStyle/>
                        <a:p>
                          <a:endParaRPr lang="en-US"/>
                        </a:p>
                      </a:txBody>
                      <a:tcPr>
                        <a:blipFill>
                          <a:blip r:embed="rId3"/>
                          <a:stretch>
                            <a:fillRect l="-160465" t="-311475" r="-837791" b="-231148"/>
                          </a:stretch>
                        </a:blipFill>
                      </a:tcPr>
                    </a:tc>
                    <a:tc>
                      <a:txBody>
                        <a:bodyPr/>
                        <a:lstStyle/>
                        <a:p>
                          <a:r>
                            <a:rPr lang="en-US" dirty="0"/>
                            <a:t>Merkle tree</a:t>
                          </a:r>
                        </a:p>
                      </a:txBody>
                      <a:tcPr/>
                    </a:tc>
                    <a:tc>
                      <a:txBody>
                        <a:bodyPr/>
                        <a:lstStyle/>
                        <a:p>
                          <a:endParaRPr lang="en-US"/>
                        </a:p>
                      </a:txBody>
                      <a:tcPr>
                        <a:blipFill>
                          <a:blip r:embed="rId3"/>
                          <a:stretch>
                            <a:fillRect l="-316279" t="-311475" r="-462326" b="-231148"/>
                          </a:stretch>
                        </a:blipFill>
                      </a:tcPr>
                    </a:tc>
                    <a:tc>
                      <a:txBody>
                        <a:bodyPr/>
                        <a:lstStyle/>
                        <a:p>
                          <a:endParaRPr lang="en-US"/>
                        </a:p>
                      </a:txBody>
                      <a:tcPr>
                        <a:blipFill>
                          <a:blip r:embed="rId3"/>
                          <a:stretch>
                            <a:fillRect l="-332714" t="-311475" r="-269517" b="-231148"/>
                          </a:stretch>
                        </a:blipFill>
                      </a:tcPr>
                    </a:tc>
                    <a:tc>
                      <a:txBody>
                        <a:bodyPr/>
                        <a:lstStyle/>
                        <a:p>
                          <a:endParaRPr lang="en-US"/>
                        </a:p>
                      </a:txBody>
                      <a:tcPr>
                        <a:blipFill>
                          <a:blip r:embed="rId3"/>
                          <a:stretch>
                            <a:fillRect l="-565049" t="-311475" r="-251942" b="-231148"/>
                          </a:stretch>
                        </a:blipFill>
                      </a:tcPr>
                    </a:tc>
                    <a:tc>
                      <a:txBody>
                        <a:bodyPr/>
                        <a:lstStyle/>
                        <a:p>
                          <a:endParaRPr lang="en-US"/>
                        </a:p>
                      </a:txBody>
                      <a:tcPr>
                        <a:blipFill>
                          <a:blip r:embed="rId3"/>
                          <a:stretch>
                            <a:fillRect l="-394813" t="-311475" r="-49568" b="-231148"/>
                          </a:stretch>
                        </a:blipFill>
                      </a:tcPr>
                    </a:tc>
                    <a:tc>
                      <a:txBody>
                        <a:bodyPr/>
                        <a:lstStyle/>
                        <a:p>
                          <a:endParaRPr lang="en-US"/>
                        </a:p>
                      </a:txBody>
                      <a:tcPr/>
                    </a:tc>
                    <a:extLst>
                      <a:ext uri="{0D108BD9-81ED-4DB2-BD59-A6C34878D82A}">
                        <a16:rowId xmlns:a16="http://schemas.microsoft.com/office/drawing/2014/main" val="3724251478"/>
                      </a:ext>
                    </a:extLst>
                  </a:tr>
                  <a:tr h="386969">
                    <a:tc>
                      <a:txBody>
                        <a:bodyPr/>
                        <a:lstStyle/>
                        <a:p>
                          <a:r>
                            <a:rPr lang="en-US" dirty="0"/>
                            <a:t>FDE-</a:t>
                          </a:r>
                          <a:r>
                            <a:rPr lang="en-US" dirty="0" err="1"/>
                            <a:t>ElGamal</a:t>
                          </a:r>
                          <a:endParaRPr lang="en-US" dirty="0"/>
                        </a:p>
                      </a:txBody>
                      <a:tcPr/>
                    </a:tc>
                    <a:tc>
                      <a:txBody>
                        <a:bodyPr/>
                        <a:lstStyle/>
                        <a:p>
                          <a:endParaRPr lang="en-US"/>
                        </a:p>
                      </a:txBody>
                      <a:tcPr>
                        <a:blipFill>
                          <a:blip r:embed="rId3"/>
                          <a:stretch>
                            <a:fillRect l="-160465" t="-398413" r="-837791" b="-123810"/>
                          </a:stretch>
                        </a:blipFill>
                      </a:tcPr>
                    </a:tc>
                    <a:tc>
                      <a:txBody>
                        <a:bodyPr/>
                        <a:lstStyle/>
                        <a:p>
                          <a:r>
                            <a:rPr lang="en-US" dirty="0"/>
                            <a:t>KZG</a:t>
                          </a:r>
                        </a:p>
                      </a:txBody>
                      <a:tcPr/>
                    </a:tc>
                    <a:tc>
                      <a:txBody>
                        <a:bodyPr/>
                        <a:lstStyle/>
                        <a:p>
                          <a:r>
                            <a:rPr lang="en-US" dirty="0"/>
                            <a:t>N/A</a:t>
                          </a:r>
                        </a:p>
                      </a:txBody>
                      <a:tcPr/>
                    </a:tc>
                    <a:tc>
                      <a:txBody>
                        <a:bodyPr/>
                        <a:lstStyle/>
                        <a:p>
                          <a:endParaRPr lang="en-US"/>
                        </a:p>
                      </a:txBody>
                      <a:tcPr>
                        <a:blipFill>
                          <a:blip r:embed="rId3"/>
                          <a:stretch>
                            <a:fillRect l="-332714" t="-398413" r="-269517" b="-123810"/>
                          </a:stretch>
                        </a:blipFill>
                      </a:tcPr>
                    </a:tc>
                    <a:tc>
                      <a:txBody>
                        <a:bodyPr/>
                        <a:lstStyle/>
                        <a:p>
                          <a:endParaRPr lang="en-US"/>
                        </a:p>
                      </a:txBody>
                      <a:tcPr>
                        <a:blipFill>
                          <a:blip r:embed="rId3"/>
                          <a:stretch>
                            <a:fillRect l="-565049" t="-398413" r="-251942" b="-123810"/>
                          </a:stretch>
                        </a:blipFill>
                      </a:tcPr>
                    </a:tc>
                    <a:tc>
                      <a:txBody>
                        <a:bodyPr/>
                        <a:lstStyle/>
                        <a:p>
                          <a:endParaRPr lang="en-US"/>
                        </a:p>
                      </a:txBody>
                      <a:tcPr>
                        <a:blipFill>
                          <a:blip r:embed="rId3"/>
                          <a:stretch>
                            <a:fillRect l="-394813" t="-398413" r="-49568" b="-123810"/>
                          </a:stretch>
                        </a:blipFill>
                      </a:tcPr>
                    </a:tc>
                    <a:tc>
                      <a:txBody>
                        <a:bodyPr/>
                        <a:lstStyle/>
                        <a:p>
                          <a:endParaRPr lang="en-US"/>
                        </a:p>
                      </a:txBody>
                      <a:tcPr/>
                    </a:tc>
                    <a:extLst>
                      <a:ext uri="{0D108BD9-81ED-4DB2-BD59-A6C34878D82A}">
                        <a16:rowId xmlns:a16="http://schemas.microsoft.com/office/drawing/2014/main" val="433765977"/>
                      </a:ext>
                    </a:extLst>
                  </a:tr>
                  <a:tr h="386969">
                    <a:tc>
                      <a:txBody>
                        <a:bodyPr/>
                        <a:lstStyle/>
                        <a:p>
                          <a:r>
                            <a:rPr lang="en-US" dirty="0"/>
                            <a:t>FDE-</a:t>
                          </a:r>
                          <a:r>
                            <a:rPr lang="en-US" dirty="0" err="1"/>
                            <a:t>Paillier</a:t>
                          </a:r>
                          <a:endParaRPr lang="en-US" dirty="0"/>
                        </a:p>
                      </a:txBody>
                      <a:tcPr/>
                    </a:tc>
                    <a:tc>
                      <a:txBody>
                        <a:bodyPr/>
                        <a:lstStyle/>
                        <a:p>
                          <a:endParaRPr lang="en-US"/>
                        </a:p>
                      </a:txBody>
                      <a:tcPr>
                        <a:blipFill>
                          <a:blip r:embed="rId3"/>
                          <a:stretch>
                            <a:fillRect l="-160465" t="-490625" r="-837791" b="-21875"/>
                          </a:stretch>
                        </a:blipFill>
                      </a:tcPr>
                    </a:tc>
                    <a:tc>
                      <a:txBody>
                        <a:bodyPr/>
                        <a:lstStyle/>
                        <a:p>
                          <a:r>
                            <a:rPr lang="en-US" dirty="0"/>
                            <a:t>KZG</a:t>
                          </a:r>
                        </a:p>
                      </a:txBody>
                      <a:tcPr/>
                    </a:tc>
                    <a:tc>
                      <a:txBody>
                        <a:bodyPr/>
                        <a:lstStyle/>
                        <a:p>
                          <a:r>
                            <a:rPr lang="en-US" dirty="0"/>
                            <a:t>N/A</a:t>
                          </a:r>
                        </a:p>
                      </a:txBody>
                      <a:tcPr/>
                    </a:tc>
                    <a:tc>
                      <a:txBody>
                        <a:bodyPr/>
                        <a:lstStyle/>
                        <a:p>
                          <a:endParaRPr lang="en-US"/>
                        </a:p>
                      </a:txBody>
                      <a:tcPr>
                        <a:blipFill>
                          <a:blip r:embed="rId3"/>
                          <a:stretch>
                            <a:fillRect l="-332714" t="-490625" r="-269517" b="-21875"/>
                          </a:stretch>
                        </a:blipFill>
                      </a:tcPr>
                    </a:tc>
                    <a:tc>
                      <a:txBody>
                        <a:bodyPr/>
                        <a:lstStyle/>
                        <a:p>
                          <a:endParaRPr lang="en-US"/>
                        </a:p>
                      </a:txBody>
                      <a:tcPr>
                        <a:blipFill>
                          <a:blip r:embed="rId3"/>
                          <a:stretch>
                            <a:fillRect l="-565049" t="-490625" r="-251942" b="-21875"/>
                          </a:stretch>
                        </a:blipFill>
                      </a:tcPr>
                    </a:tc>
                    <a:tc>
                      <a:txBody>
                        <a:bodyPr/>
                        <a:lstStyle/>
                        <a:p>
                          <a:endParaRPr lang="en-US"/>
                        </a:p>
                      </a:txBody>
                      <a:tcPr>
                        <a:blipFill>
                          <a:blip r:embed="rId3"/>
                          <a:stretch>
                            <a:fillRect l="-394813" t="-490625" r="-49568" b="-21875"/>
                          </a:stretch>
                        </a:blipFill>
                      </a:tcPr>
                    </a:tc>
                    <a:tc>
                      <a:txBody>
                        <a:bodyPr/>
                        <a:lstStyle/>
                        <a:p>
                          <a:endParaRPr lang="en-US" dirty="0"/>
                        </a:p>
                      </a:txBody>
                      <a:tcPr/>
                    </a:tc>
                    <a:extLst>
                      <a:ext uri="{0D108BD9-81ED-4DB2-BD59-A6C34878D82A}">
                        <a16:rowId xmlns:a16="http://schemas.microsoft.com/office/drawing/2014/main" val="861638508"/>
                      </a:ext>
                    </a:extLst>
                  </a:tr>
                </a:tbl>
              </a:graphicData>
            </a:graphic>
          </p:graphicFrame>
        </mc:Fallback>
      </mc:AlternateContent>
      <p:sp>
        <p:nvSpPr>
          <p:cNvPr id="4" name="Slide Number Placeholder 3">
            <a:extLst>
              <a:ext uri="{FF2B5EF4-FFF2-40B4-BE49-F238E27FC236}">
                <a16:creationId xmlns:a16="http://schemas.microsoft.com/office/drawing/2014/main" id="{747140CB-A27D-A98C-79ED-1C23FB932434}"/>
              </a:ext>
            </a:extLst>
          </p:cNvPr>
          <p:cNvSpPr>
            <a:spLocks noGrp="1"/>
          </p:cNvSpPr>
          <p:nvPr>
            <p:ph type="sldNum" sz="quarter" idx="12"/>
          </p:nvPr>
        </p:nvSpPr>
        <p:spPr/>
        <p:txBody>
          <a:bodyPr/>
          <a:lstStyle/>
          <a:p>
            <a:fld id="{9B1AF914-ED30-4DEF-921E-12E5424A69F1}" type="slidenum">
              <a:rPr lang="en-US" smtClean="0"/>
              <a:t>16</a:t>
            </a:fld>
            <a:endParaRPr lang="en-US"/>
          </a:p>
        </p:txBody>
      </p:sp>
      <p:pic>
        <p:nvPicPr>
          <p:cNvPr id="7" name="Graphic 6" descr="Checkmark with solid fill">
            <a:extLst>
              <a:ext uri="{FF2B5EF4-FFF2-40B4-BE49-F238E27FC236}">
                <a16:creationId xmlns:a16="http://schemas.microsoft.com/office/drawing/2014/main" id="{84B0C050-887C-5754-20F4-2545DD2A42C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70759" y="2321551"/>
            <a:ext cx="317709" cy="317709"/>
          </a:xfrm>
          <a:prstGeom prst="rect">
            <a:avLst/>
          </a:prstGeom>
        </p:spPr>
      </p:pic>
      <p:pic>
        <p:nvPicPr>
          <p:cNvPr id="11" name="Graphic 10" descr="Close with solid fill">
            <a:extLst>
              <a:ext uri="{FF2B5EF4-FFF2-40B4-BE49-F238E27FC236}">
                <a16:creationId xmlns:a16="http://schemas.microsoft.com/office/drawing/2014/main" id="{52ED43B2-566C-7927-1662-ACA8689015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280258" y="2699185"/>
            <a:ext cx="317709" cy="317709"/>
          </a:xfrm>
          <a:prstGeom prst="rect">
            <a:avLst/>
          </a:prstGeom>
        </p:spPr>
      </p:pic>
      <p:pic>
        <p:nvPicPr>
          <p:cNvPr id="12" name="Graphic 11" descr="Close with solid fill">
            <a:extLst>
              <a:ext uri="{FF2B5EF4-FFF2-40B4-BE49-F238E27FC236}">
                <a16:creationId xmlns:a16="http://schemas.microsoft.com/office/drawing/2014/main" id="{B2C273F3-6476-DD8B-5D0E-847D457714A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270759" y="3076827"/>
            <a:ext cx="317709" cy="317709"/>
          </a:xfrm>
          <a:prstGeom prst="rect">
            <a:avLst/>
          </a:prstGeom>
        </p:spPr>
      </p:pic>
      <p:pic>
        <p:nvPicPr>
          <p:cNvPr id="13" name="Graphic 12" descr="Checkmark with solid fill">
            <a:extLst>
              <a:ext uri="{FF2B5EF4-FFF2-40B4-BE49-F238E27FC236}">
                <a16:creationId xmlns:a16="http://schemas.microsoft.com/office/drawing/2014/main" id="{D3C6CBBD-5831-DE51-EBE6-CA247EEDD5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70759" y="3479165"/>
            <a:ext cx="317710" cy="317710"/>
          </a:xfrm>
          <a:prstGeom prst="rect">
            <a:avLst/>
          </a:prstGeom>
        </p:spPr>
      </p:pic>
      <p:pic>
        <p:nvPicPr>
          <p:cNvPr id="14" name="Graphic 13" descr="Checkmark with solid fill">
            <a:extLst>
              <a:ext uri="{FF2B5EF4-FFF2-40B4-BE49-F238E27FC236}">
                <a16:creationId xmlns:a16="http://schemas.microsoft.com/office/drawing/2014/main" id="{7A6AB6F3-6E4F-66B8-B6E7-97C83539B2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70759" y="3832112"/>
            <a:ext cx="317711" cy="317711"/>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C847DF3-C906-2A05-016E-DA0C93607BDD}"/>
                  </a:ext>
                </a:extLst>
              </p:cNvPr>
              <p:cNvSpPr txBox="1"/>
              <p:nvPr/>
            </p:nvSpPr>
            <p:spPr>
              <a:xfrm>
                <a:off x="490400" y="4434839"/>
                <a:ext cx="11369964" cy="1246623"/>
              </a:xfrm>
              <a:prstGeom prst="rect">
                <a:avLst/>
              </a:prstGeom>
              <a:noFill/>
            </p:spPr>
            <p:txBody>
              <a:bodyPr wrap="square" rtlCol="0">
                <a:spAutoFit/>
              </a:bodyPr>
              <a:lstStyle/>
              <a:p>
                <a:pPr algn="ct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ℍ</m:t>
                    </m:r>
                    <m:r>
                      <a:rPr lang="en-US" b="0" i="1" smtClean="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𝔾</m:t>
                    </m:r>
                    <m:r>
                      <a:rPr lang="en-US" i="1">
                        <a:latin typeface="Cambria Math" panose="02040503050406030204" pitchFamily="18" charset="0"/>
                      </a:rPr>
                      <m:t>|</m:t>
                    </m:r>
                  </m:oMath>
                </a14:m>
                <a:r>
                  <a:rPr lang="en-US" dirty="0"/>
                  <a:t> and </a:t>
                </a:r>
                <a14:m>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𝔽</m:t>
                        </m:r>
                      </m:e>
                      <m:sub>
                        <m:r>
                          <a:rPr lang="en-US" i="1">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m:t>
                    </m:r>
                  </m:oMath>
                </a14:m>
                <a:r>
                  <a:rPr lang="en-US" dirty="0"/>
                  <a:t> refer to the size of a single hash function output, (an elliptic curve or ) group element, and field element, respectively, whereas |𝜎| refers to the signature size. If there is a dispute protocol involved, </a:t>
                </a:r>
                <a14:m>
                  <m:oMath xmlns:m="http://schemas.openxmlformats.org/officeDocument/2006/math">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𝝅</m:t>
                        </m:r>
                      </m:e>
                      <m:sub>
                        <m:r>
                          <a:rPr lang="en-US" b="1">
                            <a:latin typeface="Cambria Math" panose="02040503050406030204" pitchFamily="18" charset="0"/>
                          </a:rPr>
                          <m:t>𝐝𝐢𝐬𝐩</m:t>
                        </m:r>
                      </m:sub>
                    </m:sSub>
                    <m:r>
                      <a:rPr lang="en-US" b="1" i="1">
                        <a:latin typeface="Cambria Math" panose="02040503050406030204" pitchFamily="18" charset="0"/>
                      </a:rPr>
                      <m:t>|</m:t>
                    </m:r>
                  </m:oMath>
                </a14:m>
                <a:r>
                  <a:rPr lang="en-US" dirty="0"/>
                  <a:t> is the size of the submitted proof.</a:t>
                </a:r>
              </a:p>
              <a:p>
                <a:endParaRPr lang="en-US" dirty="0"/>
              </a:p>
            </p:txBody>
          </p:sp>
        </mc:Choice>
        <mc:Fallback xmlns="">
          <p:sp>
            <p:nvSpPr>
              <p:cNvPr id="15" name="TextBox 14">
                <a:extLst>
                  <a:ext uri="{FF2B5EF4-FFF2-40B4-BE49-F238E27FC236}">
                    <a16:creationId xmlns:a16="http://schemas.microsoft.com/office/drawing/2014/main" id="{AC847DF3-C906-2A05-016E-DA0C93607BDD}"/>
                  </a:ext>
                </a:extLst>
              </p:cNvPr>
              <p:cNvSpPr txBox="1">
                <a:spLocks noRot="1" noChangeAspect="1" noMove="1" noResize="1" noEditPoints="1" noAdjustHandles="1" noChangeArrowheads="1" noChangeShapeType="1" noTextEdit="1"/>
              </p:cNvSpPr>
              <p:nvPr/>
            </p:nvSpPr>
            <p:spPr>
              <a:xfrm>
                <a:off x="490400" y="4434839"/>
                <a:ext cx="11369964" cy="1246623"/>
              </a:xfrm>
              <a:prstGeom prst="rect">
                <a:avLst/>
              </a:prstGeom>
              <a:blipFill>
                <a:blip r:embed="rId8"/>
                <a:stretch>
                  <a:fillRect t="-1463"/>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048AFC5D-B16D-E4BF-8EF8-ECADC8B097CC}"/>
              </a:ext>
            </a:extLst>
          </p:cNvPr>
          <p:cNvSpPr txBox="1"/>
          <p:nvPr/>
        </p:nvSpPr>
        <p:spPr>
          <a:xfrm>
            <a:off x="4253023" y="-10776"/>
            <a:ext cx="7938977" cy="1015663"/>
          </a:xfrm>
          <a:prstGeom prst="rect">
            <a:avLst/>
          </a:prstGeom>
          <a:noFill/>
        </p:spPr>
        <p:txBody>
          <a:bodyPr wrap="square" rtlCol="0">
            <a:spAutoFit/>
          </a:bodyPr>
          <a:lstStyle/>
          <a:p>
            <a:pPr algn="r"/>
            <a:r>
              <a:rPr lang="en-US" sz="1200" dirty="0"/>
              <a:t>‘</a:t>
            </a:r>
            <a:r>
              <a:rPr lang="en-US" sz="1200" dirty="0" err="1"/>
              <a:t>FairSwap</a:t>
            </a:r>
            <a:r>
              <a:rPr lang="en-US" sz="1200" dirty="0"/>
              <a:t>: How To Fairly Exchange Digital Goods’ CCS 2018</a:t>
            </a:r>
          </a:p>
          <a:p>
            <a:pPr algn="r"/>
            <a:r>
              <a:rPr lang="en-US" sz="1200" dirty="0"/>
              <a:t>‘Fair Peer-to-Peer Content Delivery via Blockchain’ ESORICS 2021</a:t>
            </a:r>
          </a:p>
          <a:p>
            <a:pPr algn="r"/>
            <a:r>
              <a:rPr lang="en-US" sz="1200" dirty="0"/>
              <a:t>‘</a:t>
            </a:r>
            <a:r>
              <a:rPr lang="en-US" sz="1200" dirty="0" err="1"/>
              <a:t>FileBounty</a:t>
            </a:r>
            <a:r>
              <a:rPr lang="en-US" sz="1200" dirty="0"/>
              <a:t>: Fair Data Exchange’ IEEE </a:t>
            </a:r>
            <a:r>
              <a:rPr lang="en-US" sz="1200" dirty="0" err="1"/>
              <a:t>EuroS&amp;P</a:t>
            </a:r>
            <a:r>
              <a:rPr lang="en-US" sz="1200" dirty="0"/>
              <a:t> 2020</a:t>
            </a:r>
          </a:p>
          <a:p>
            <a:pPr algn="r"/>
            <a:r>
              <a:rPr lang="en-US" sz="1200" i="0" dirty="0">
                <a:solidFill>
                  <a:srgbClr val="000000"/>
                </a:solidFill>
                <a:effectLst/>
                <a:highlight>
                  <a:srgbClr val="FFFFFF"/>
                </a:highlight>
              </a:rPr>
              <a:t>‘</a:t>
            </a:r>
            <a:r>
              <a:rPr lang="en-US" sz="1200" i="0" dirty="0" err="1">
                <a:solidFill>
                  <a:srgbClr val="000000"/>
                </a:solidFill>
                <a:effectLst/>
                <a:highlight>
                  <a:srgbClr val="FFFFFF"/>
                </a:highlight>
              </a:rPr>
              <a:t>ZKCPlus</a:t>
            </a:r>
            <a:r>
              <a:rPr lang="en-US" sz="1200" i="0" dirty="0">
                <a:solidFill>
                  <a:srgbClr val="000000"/>
                </a:solidFill>
                <a:effectLst/>
                <a:highlight>
                  <a:srgbClr val="FFFFFF"/>
                </a:highlight>
              </a:rPr>
              <a:t>: Optimized Fair-exchange Protocol Supporting </a:t>
            </a:r>
          </a:p>
          <a:p>
            <a:pPr algn="r"/>
            <a:r>
              <a:rPr lang="en-US" sz="1200" i="0" dirty="0">
                <a:solidFill>
                  <a:srgbClr val="000000"/>
                </a:solidFill>
                <a:effectLst/>
                <a:highlight>
                  <a:srgbClr val="FFFFFF"/>
                </a:highlight>
              </a:rPr>
              <a:t>Practical and Flexible Data Exchange’, CCS 2021</a:t>
            </a:r>
          </a:p>
        </p:txBody>
      </p:sp>
      <p:sp>
        <p:nvSpPr>
          <p:cNvPr id="6" name="TextBox 5">
            <a:extLst>
              <a:ext uri="{FF2B5EF4-FFF2-40B4-BE49-F238E27FC236}">
                <a16:creationId xmlns:a16="http://schemas.microsoft.com/office/drawing/2014/main" id="{71A68064-EAD8-26B2-BFE9-DF8626819E10}"/>
              </a:ext>
            </a:extLst>
          </p:cNvPr>
          <p:cNvSpPr txBox="1"/>
          <p:nvPr/>
        </p:nvSpPr>
        <p:spPr>
          <a:xfrm>
            <a:off x="1841919" y="5681462"/>
            <a:ext cx="8666925" cy="369332"/>
          </a:xfrm>
          <a:prstGeom prst="rect">
            <a:avLst/>
          </a:prstGeom>
          <a:noFill/>
        </p:spPr>
        <p:txBody>
          <a:bodyPr wrap="square" rtlCol="0">
            <a:spAutoFit/>
          </a:bodyPr>
          <a:lstStyle/>
          <a:p>
            <a:r>
              <a:rPr lang="en-US" b="1" dirty="0" err="1"/>
              <a:t>ZKCPlus</a:t>
            </a:r>
            <a:r>
              <a:rPr lang="en-US" b="1" dirty="0"/>
              <a:t>: </a:t>
            </a:r>
            <a:r>
              <a:rPr lang="en-US" dirty="0" err="1"/>
              <a:t>MiMC</a:t>
            </a:r>
            <a:r>
              <a:rPr lang="en-US" dirty="0"/>
              <a:t>-p/p block cipher in CTR mode + commit-and-prove NIZKs (CP-NIZKs)</a:t>
            </a:r>
          </a:p>
        </p:txBody>
      </p:sp>
    </p:spTree>
    <p:extLst>
      <p:ext uri="{BB962C8B-B14F-4D97-AF65-F5344CB8AC3E}">
        <p14:creationId xmlns:p14="http://schemas.microsoft.com/office/powerpoint/2010/main" val="12550315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AC0DD-A5BA-8C6A-71EE-2459EFF008FB}"/>
              </a:ext>
            </a:extLst>
          </p:cNvPr>
          <p:cNvSpPr>
            <a:spLocks noGrp="1"/>
          </p:cNvSpPr>
          <p:nvPr>
            <p:ph type="title"/>
          </p:nvPr>
        </p:nvSpPr>
        <p:spPr/>
        <p:txBody>
          <a:bodyPr/>
          <a:lstStyle/>
          <a:p>
            <a:r>
              <a:rPr lang="en-US" dirty="0"/>
              <a:t>Appendix: </a:t>
            </a:r>
            <a:r>
              <a:rPr lang="en-US" dirty="0" err="1"/>
              <a:t>ElGamal</a:t>
            </a:r>
            <a:r>
              <a:rPr lang="en-US" dirty="0"/>
              <a:t>-based VECK for KZG Commitments</a:t>
            </a:r>
          </a:p>
        </p:txBody>
      </p:sp>
      <p:sp>
        <p:nvSpPr>
          <p:cNvPr id="4" name="Slide Number Placeholder 3">
            <a:extLst>
              <a:ext uri="{FF2B5EF4-FFF2-40B4-BE49-F238E27FC236}">
                <a16:creationId xmlns:a16="http://schemas.microsoft.com/office/drawing/2014/main" id="{081A339E-788E-C003-C549-FFD3F0E6B4CF}"/>
              </a:ext>
            </a:extLst>
          </p:cNvPr>
          <p:cNvSpPr>
            <a:spLocks noGrp="1"/>
          </p:cNvSpPr>
          <p:nvPr>
            <p:ph type="sldNum" sz="quarter" idx="12"/>
          </p:nvPr>
        </p:nvSpPr>
        <p:spPr/>
        <p:txBody>
          <a:bodyPr/>
          <a:lstStyle/>
          <a:p>
            <a:fld id="{9B1AF914-ED30-4DEF-921E-12E5424A69F1}" type="slidenum">
              <a:rPr lang="en-US" smtClean="0"/>
              <a:t>17</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185859E-8DEF-0704-C8E6-6BC5FCDCFDD0}"/>
                  </a:ext>
                </a:extLst>
              </p:cNvPr>
              <p:cNvSpPr txBox="1"/>
              <p:nvPr/>
            </p:nvSpPr>
            <p:spPr>
              <a:xfrm>
                <a:off x="355093" y="1710286"/>
                <a:ext cx="6233158" cy="646331"/>
              </a:xfrm>
              <a:prstGeom prst="rect">
                <a:avLst/>
              </a:prstGeom>
              <a:noFill/>
            </p:spPr>
            <p:txBody>
              <a:bodyPr wrap="square" rtlCol="0">
                <a:spAutoFit/>
              </a:bodyPr>
              <a:lstStyle/>
              <a:p>
                <a:pPr algn="ctr"/>
                <a:r>
                  <a:rPr lang="en-US" b="1" dirty="0">
                    <a:solidFill>
                      <a:srgbClr val="0070C0"/>
                    </a:solidFill>
                  </a:rPr>
                  <a:t>Prover (Server): </a:t>
                </a:r>
                <a:endParaRPr lang="en-US" b="1" i="0" dirty="0">
                  <a:solidFill>
                    <a:srgbClr val="0070C0"/>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b="1" i="0" dirty="0" smtClean="0">
                          <a:solidFill>
                            <a:srgbClr val="0070C0"/>
                          </a:solidFill>
                          <a:latin typeface="Cambria Math" panose="02040503050406030204" pitchFamily="18" charset="0"/>
                        </a:rPr>
                        <m:t>𝐄𝐧𝐜</m:t>
                      </m:r>
                      <m:r>
                        <a:rPr lang="en-US" b="1" i="1" dirty="0" smtClean="0">
                          <a:solidFill>
                            <a:srgbClr val="0070C0"/>
                          </a:solidFill>
                          <a:latin typeface="Cambria Math" panose="02040503050406030204" pitchFamily="18" charset="0"/>
                        </a:rPr>
                        <m:t>(</m:t>
                      </m:r>
                      <m:r>
                        <a:rPr lang="en-US" b="1" i="1" smtClean="0">
                          <a:solidFill>
                            <a:srgbClr val="0070C0"/>
                          </a:solidFill>
                          <a:latin typeface="Cambria Math" panose="02040503050406030204" pitchFamily="18" charset="0"/>
                        </a:rPr>
                        <m:t>𝑪</m:t>
                      </m:r>
                      <m:r>
                        <a:rPr lang="en-US" b="1" i="1" dirty="0" smtClean="0">
                          <a:solidFill>
                            <a:srgbClr val="0070C0"/>
                          </a:solidFill>
                          <a:latin typeface="Cambria Math" panose="02040503050406030204" pitchFamily="18" charset="0"/>
                        </a:rPr>
                        <m:t>, </m:t>
                      </m:r>
                      <m:r>
                        <a:rPr lang="en-US" b="1" i="1" smtClean="0">
                          <a:solidFill>
                            <a:srgbClr val="0070C0"/>
                          </a:solidFill>
                          <a:latin typeface="Cambria Math" panose="02040503050406030204" pitchFamily="18" charset="0"/>
                          <a:ea typeface="Cambria Math" panose="02040503050406030204" pitchFamily="18" charset="0"/>
                        </a:rPr>
                        <m:t>𝝓</m:t>
                      </m:r>
                      <m:r>
                        <a:rPr lang="en-US" b="1" i="1" smtClean="0">
                          <a:solidFill>
                            <a:srgbClr val="0070C0"/>
                          </a:solidFill>
                          <a:latin typeface="Cambria Math" panose="02040503050406030204" pitchFamily="18" charset="0"/>
                          <a:ea typeface="Cambria Math" panose="02040503050406030204" pitchFamily="18" charset="0"/>
                        </a:rPr>
                        <m:t>(</m:t>
                      </m:r>
                      <m:r>
                        <a:rPr lang="en-US" b="1" i="1" smtClean="0">
                          <a:solidFill>
                            <a:srgbClr val="0070C0"/>
                          </a:solidFill>
                          <a:latin typeface="Cambria Math" panose="02040503050406030204" pitchFamily="18" charset="0"/>
                          <a:ea typeface="Cambria Math" panose="02040503050406030204" pitchFamily="18" charset="0"/>
                        </a:rPr>
                        <m:t>𝑿</m:t>
                      </m:r>
                      <m:r>
                        <a:rPr lang="en-US" b="1" i="1" smtClean="0">
                          <a:solidFill>
                            <a:srgbClr val="0070C0"/>
                          </a:solidFill>
                          <a:latin typeface="Cambria Math" panose="02040503050406030204" pitchFamily="18" charset="0"/>
                          <a:ea typeface="Cambria Math" panose="02040503050406030204" pitchFamily="18" charset="0"/>
                        </a:rPr>
                        <m:t>))→(</m:t>
                      </m:r>
                      <m:r>
                        <a:rPr lang="en-US" b="1" i="1">
                          <a:solidFill>
                            <a:srgbClr val="0070C0"/>
                          </a:solidFill>
                          <a:latin typeface="Cambria Math" panose="02040503050406030204" pitchFamily="18" charset="0"/>
                        </a:rPr>
                        <m:t>𝒔𝒌</m:t>
                      </m:r>
                      <m:r>
                        <a:rPr lang="en-US" b="1" i="1">
                          <a:solidFill>
                            <a:srgbClr val="0070C0"/>
                          </a:solidFill>
                          <a:latin typeface="Cambria Math" panose="02040503050406030204" pitchFamily="18" charset="0"/>
                        </a:rPr>
                        <m:t>,</m:t>
                      </m:r>
                      <m:r>
                        <a:rPr lang="en-US" b="1" i="1">
                          <a:solidFill>
                            <a:srgbClr val="0070C0"/>
                          </a:solidFill>
                          <a:latin typeface="Cambria Math" panose="02040503050406030204" pitchFamily="18" charset="0"/>
                        </a:rPr>
                        <m:t>𝒗𝒌</m:t>
                      </m:r>
                      <m:r>
                        <a:rPr lang="en-US" b="1" i="1">
                          <a:solidFill>
                            <a:srgbClr val="0070C0"/>
                          </a:solidFill>
                          <a:latin typeface="Cambria Math" panose="02040503050406030204" pitchFamily="18" charset="0"/>
                        </a:rPr>
                        <m:t>,</m:t>
                      </m:r>
                      <m:r>
                        <a:rPr lang="en-US" b="1" i="1">
                          <a:solidFill>
                            <a:srgbClr val="0070C0"/>
                          </a:solidFill>
                          <a:latin typeface="Cambria Math" panose="02040503050406030204" pitchFamily="18" charset="0"/>
                        </a:rPr>
                        <m:t>𝒄𝒕</m:t>
                      </m:r>
                      <m:r>
                        <a:rPr lang="en-US" b="1" i="1" smtClean="0">
                          <a:solidFill>
                            <a:srgbClr val="0070C0"/>
                          </a:solidFill>
                          <a:latin typeface="Cambria Math" panose="02040503050406030204" pitchFamily="18" charset="0"/>
                        </a:rPr>
                        <m:t>,</m:t>
                      </m:r>
                      <m:r>
                        <m:rPr>
                          <m:lit/>
                        </m:rPr>
                        <a:rPr lang="en-US" b="1" i="1" smtClean="0">
                          <a:solidFill>
                            <a:srgbClr val="0070C0"/>
                          </a:solidFill>
                          <a:latin typeface="Cambria Math" panose="02040503050406030204" pitchFamily="18" charset="0"/>
                        </a:rPr>
                        <m:t> </m:t>
                      </m:r>
                      <m:r>
                        <a:rPr lang="en-US" b="1" i="1" smtClean="0">
                          <a:solidFill>
                            <a:srgbClr val="0070C0"/>
                          </a:solidFill>
                          <a:latin typeface="Cambria Math" panose="02040503050406030204" pitchFamily="18" charset="0"/>
                        </a:rPr>
                        <m:t>𝝅</m:t>
                      </m:r>
                      <m:r>
                        <a:rPr lang="en-US" b="1" i="1">
                          <a:solidFill>
                            <a:srgbClr val="0070C0"/>
                          </a:solidFill>
                          <a:latin typeface="Cambria Math" panose="02040503050406030204" pitchFamily="18" charset="0"/>
                        </a:rPr>
                        <m:t>)</m:t>
                      </m:r>
                    </m:oMath>
                  </m:oMathPara>
                </a14:m>
                <a:endParaRPr lang="en-US" b="1" dirty="0">
                  <a:solidFill>
                    <a:srgbClr val="0070C0"/>
                  </a:solidFill>
                </a:endParaRPr>
              </a:p>
            </p:txBody>
          </p:sp>
        </mc:Choice>
        <mc:Fallback xmlns="">
          <p:sp>
            <p:nvSpPr>
              <p:cNvPr id="5" name="TextBox 4">
                <a:extLst>
                  <a:ext uri="{FF2B5EF4-FFF2-40B4-BE49-F238E27FC236}">
                    <a16:creationId xmlns:a16="http://schemas.microsoft.com/office/drawing/2014/main" id="{8185859E-8DEF-0704-C8E6-6BC5FCDCFDD0}"/>
                  </a:ext>
                </a:extLst>
              </p:cNvPr>
              <p:cNvSpPr txBox="1">
                <a:spLocks noRot="1" noChangeAspect="1" noMove="1" noResize="1" noEditPoints="1" noAdjustHandles="1" noChangeArrowheads="1" noChangeShapeType="1" noTextEdit="1"/>
              </p:cNvSpPr>
              <p:nvPr/>
            </p:nvSpPr>
            <p:spPr>
              <a:xfrm>
                <a:off x="355093" y="1710286"/>
                <a:ext cx="6233158" cy="646331"/>
              </a:xfrm>
              <a:prstGeom prst="rect">
                <a:avLst/>
              </a:prstGeom>
              <a:blipFill>
                <a:blip r:embed="rId2"/>
                <a:stretch>
                  <a:fillRect t="-4717" b="-66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5BA38D-CAAB-BF76-EE7C-09C601D24FCF}"/>
                  </a:ext>
                </a:extLst>
              </p:cNvPr>
              <p:cNvSpPr txBox="1"/>
              <p:nvPr/>
            </p:nvSpPr>
            <p:spPr>
              <a:xfrm>
                <a:off x="425960" y="2131656"/>
                <a:ext cx="6233158" cy="4444230"/>
              </a:xfrm>
              <a:prstGeom prst="rect">
                <a:avLst/>
              </a:prstGeom>
              <a:noFill/>
            </p:spPr>
            <p:txBody>
              <a:bodyPr wrap="square" rtlCol="0">
                <a:spAutoFit/>
              </a:bodyPr>
              <a:lstStyle/>
              <a:p>
                <a:pPr marL="342900" indent="-342900">
                  <a:lnSpc>
                    <a:spcPct val="150000"/>
                  </a:lnSpc>
                  <a:buFont typeface="+mj-lt"/>
                  <a:buAutoNum type="arabicPeriod"/>
                </a:pPr>
                <a:r>
                  <a:rPr lang="en-US" dirty="0"/>
                  <a:t>Sample </a:t>
                </a:r>
                <a14:m>
                  <m:oMath xmlns:m="http://schemas.openxmlformats.org/officeDocument/2006/math">
                    <m:r>
                      <a:rPr lang="en-US" b="0" i="1" smtClean="0">
                        <a:latin typeface="Cambria Math" panose="02040503050406030204" pitchFamily="18" charset="0"/>
                      </a:rPr>
                      <m:t>𝑠</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𝑅</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𝔽</m:t>
                        </m:r>
                      </m:e>
                      <m:sub>
                        <m:r>
                          <a:rPr lang="en-US" b="0" i="1" smtClean="0">
                            <a:latin typeface="Cambria Math" panose="02040503050406030204" pitchFamily="18" charset="0"/>
                            <a:ea typeface="Cambria Math" panose="02040503050406030204" pitchFamily="18" charset="0"/>
                          </a:rPr>
                          <m:t>𝑝</m:t>
                        </m:r>
                      </m:sub>
                    </m:sSub>
                  </m:oMath>
                </a14:m>
                <a:r>
                  <a:rPr lang="en-US" dirty="0"/>
                  <a:t>, set </a:t>
                </a:r>
                <a14:m>
                  <m:oMath xmlns:m="http://schemas.openxmlformats.org/officeDocument/2006/math">
                    <m:r>
                      <a:rPr lang="en-US" b="0" i="1" smtClean="0">
                        <a:latin typeface="Cambria Math" panose="02040503050406030204" pitchFamily="18" charset="0"/>
                      </a:rPr>
                      <m:t>𝑠𝑘</m:t>
                    </m:r>
                    <m:box>
                      <m:boxPr>
                        <m:ctrlPr>
                          <a:rPr lang="en-US" b="0" i="1" smtClean="0">
                            <a:latin typeface="Cambria Math" panose="02040503050406030204" pitchFamily="18" charset="0"/>
                          </a:rPr>
                        </m:ctrlPr>
                      </m:boxPr>
                      <m:e>
                        <m:r>
                          <a:rPr lang="en-US" b="0" i="1" smtClean="0">
                            <a:latin typeface="Cambria Math" panose="02040503050406030204" pitchFamily="18" charset="0"/>
                          </a:rPr>
                          <m:t>≔</m:t>
                        </m:r>
                      </m:e>
                    </m:box>
                    <m:r>
                      <a:rPr lang="en-US" b="0" i="1" smtClean="0">
                        <a:latin typeface="Cambria Math" panose="02040503050406030204" pitchFamily="18" charset="0"/>
                      </a:rPr>
                      <m:t>𝑠</m:t>
                    </m:r>
                    <m:r>
                      <a:rPr lang="en-US" b="0" i="1" smtClean="0">
                        <a:latin typeface="Cambria Math" panose="02040503050406030204" pitchFamily="18" charset="0"/>
                      </a:rPr>
                      <m:t>, </m:t>
                    </m:r>
                    <m:r>
                      <a:rPr lang="en-US" b="0" i="1" smtClean="0">
                        <a:latin typeface="Cambria Math" panose="02040503050406030204" pitchFamily="18" charset="0"/>
                      </a:rPr>
                      <m:t>𝑣𝑘</m:t>
                    </m:r>
                    <m:r>
                      <a:rPr lang="en-US" b="0" i="1" smtClean="0">
                        <a:latin typeface="Cambria Math" panose="02040503050406030204" pitchFamily="18" charset="0"/>
                      </a:rPr>
                      <m:t> </m:t>
                    </m:r>
                    <m:box>
                      <m:boxPr>
                        <m:ctrlPr>
                          <a:rPr lang="en-US" b="0" i="1" smtClean="0">
                            <a:latin typeface="Cambria Math" panose="02040503050406030204" pitchFamily="18" charset="0"/>
                          </a:rPr>
                        </m:ctrlPr>
                      </m:boxPr>
                      <m:e>
                        <m:r>
                          <a:rPr lang="en-US" b="0" i="1" smtClean="0">
                            <a:latin typeface="Cambria Math" panose="02040503050406030204" pitchFamily="18" charset="0"/>
                          </a:rPr>
                          <m:t>≔</m:t>
                        </m:r>
                      </m:e>
                    </m:box>
                    <m:sSup>
                      <m:sSupPr>
                        <m:ctrlPr>
                          <a:rPr lang="en-US" b="0" i="1" smtClean="0">
                            <a:latin typeface="Cambria Math" panose="02040503050406030204" pitchFamily="18" charset="0"/>
                          </a:rPr>
                        </m:ctrlPr>
                      </m:sSupPr>
                      <m:e>
                        <m:r>
                          <a:rPr lang="en-US" b="0" i="1" smtClean="0">
                            <a:latin typeface="Cambria Math" panose="02040503050406030204" pitchFamily="18" charset="0"/>
                          </a:rPr>
                          <m:t>h</m:t>
                        </m:r>
                      </m:e>
                      <m:sup>
                        <m:r>
                          <a:rPr lang="en-US" b="0" i="1" smtClean="0">
                            <a:latin typeface="Cambria Math" panose="02040503050406030204" pitchFamily="18" charset="0"/>
                          </a:rPr>
                          <m:t>𝑠</m:t>
                        </m:r>
                      </m:sup>
                    </m:sSup>
                  </m:oMath>
                </a14:m>
                <a:r>
                  <a:rPr lang="en-US" dirty="0"/>
                  <a:t>, </a:t>
                </a:r>
                <a14:m>
                  <m:oMath xmlns:m="http://schemas.openxmlformats.org/officeDocument/2006/math">
                    <m:sSubSup>
                      <m:sSubSupPr>
                        <m:ctrlPr>
                          <a:rPr lang="en-US" b="0" i="1" smtClean="0">
                            <a:latin typeface="Cambria Math" panose="02040503050406030204" pitchFamily="18" charset="0"/>
                          </a:rPr>
                        </m:ctrlPr>
                      </m:sSubSupPr>
                      <m:e>
                        <m:r>
                          <a:rPr lang="en-US" b="1" i="1" smtClean="0">
                            <a:latin typeface="Cambria Math" panose="02040503050406030204" pitchFamily="18" charset="0"/>
                          </a:rPr>
                          <m:t>𝒄𝒕</m:t>
                        </m:r>
                        <m:box>
                          <m:boxPr>
                            <m:ctrlPr>
                              <a:rPr lang="en-US" b="0" i="1" smtClean="0">
                                <a:latin typeface="Cambria Math" panose="02040503050406030204" pitchFamily="18" charset="0"/>
                              </a:rPr>
                            </m:ctrlPr>
                          </m:boxPr>
                          <m:e>
                            <m:r>
                              <a:rPr lang="en-US" b="0" i="1" smtClean="0">
                                <a:latin typeface="Cambria Math" panose="02040503050406030204" pitchFamily="18" charset="0"/>
                              </a:rPr>
                              <m:t>≔</m:t>
                            </m:r>
                          </m:e>
                        </m:box>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𝑖</m:t>
                                </m:r>
                              </m:sub>
                              <m:sup>
                                <m:r>
                                  <a:rPr lang="en-US" b="0" i="1" smtClean="0">
                                    <a:latin typeface="Cambria Math" panose="02040503050406030204" pitchFamily="18" charset="0"/>
                                  </a:rPr>
                                  <m:t>𝑠</m:t>
                                </m:r>
                              </m:sup>
                            </m:sSubSup>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𝑔</m:t>
                                </m:r>
                              </m:e>
                              <m:sub>
                                <m:r>
                                  <a:rPr lang="en-US" b="0" i="1" smtClean="0">
                                    <a:latin typeface="Cambria Math" panose="02040503050406030204" pitchFamily="18" charset="0"/>
                                  </a:rPr>
                                  <m:t>1</m:t>
                                </m:r>
                              </m:sub>
                              <m:sup>
                                <m:r>
                                  <a:rPr lang="en-US" i="1">
                                    <a:latin typeface="Cambria Math" panose="02040503050406030204" pitchFamily="18" charset="0"/>
                                    <a:ea typeface="Cambria Math" panose="02040503050406030204" pitchFamily="18" charset="0"/>
                                  </a:rPr>
                                  <m:t>𝜙</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𝑖</m:t>
                                    </m:r>
                                  </m:e>
                                </m:d>
                              </m:sup>
                            </m:sSubSup>
                          </m:e>
                        </m:d>
                      </m:e>
                      <m:sub>
                        <m:r>
                          <a:rPr lang="en-US" b="0" i="1" smtClean="0">
                            <a:latin typeface="Cambria Math" panose="02040503050406030204" pitchFamily="18" charset="0"/>
                          </a:rPr>
                          <m:t>𝑖</m:t>
                        </m:r>
                        <m:r>
                          <a:rPr lang="en-US" b="0" i="1" smtClean="0">
                            <a:latin typeface="Cambria Math" panose="02040503050406030204" pitchFamily="18" charset="0"/>
                          </a:rPr>
                          <m:t>=0</m:t>
                        </m:r>
                      </m:sub>
                      <m:sup>
                        <m:r>
                          <a:rPr lang="en-US" b="0" i="1" smtClean="0">
                            <a:latin typeface="Cambria Math" panose="02040503050406030204" pitchFamily="18" charset="0"/>
                          </a:rPr>
                          <m:t>𝑙</m:t>
                        </m:r>
                      </m:sup>
                    </m:sSubSup>
                  </m:oMath>
                </a14:m>
                <a:endParaRPr lang="en-US" dirty="0"/>
              </a:p>
              <a:p>
                <a:pPr marL="342900" indent="-342900">
                  <a:lnSpc>
                    <a:spcPct val="150000"/>
                  </a:lnSpc>
                  <a:buFont typeface="+mj-lt"/>
                  <a:buAutoNum type="arabicPeriod"/>
                </a:pPr>
                <a:endParaRPr lang="en-US" dirty="0"/>
              </a:p>
              <a:p>
                <a:pPr marL="342900" indent="-342900">
                  <a:lnSpc>
                    <a:spcPct val="150000"/>
                  </a:lnSpc>
                  <a:buFont typeface="+mj-lt"/>
                  <a:buAutoNum type="arabicPeriod"/>
                </a:pPr>
                <a:endParaRPr lang="en-US" dirty="0"/>
              </a:p>
              <a:p>
                <a:pPr marL="342900" indent="-342900">
                  <a:lnSpc>
                    <a:spcPct val="150000"/>
                  </a:lnSpc>
                  <a:buFont typeface="+mj-lt"/>
                  <a:buAutoNum type="arabicPeriod"/>
                </a:pPr>
                <a:r>
                  <a:rPr lang="en-US" dirty="0"/>
                  <a:t>Compute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𝛼</m:t>
                        </m:r>
                      </m:sub>
                    </m:sSub>
                    <m:box>
                      <m:boxPr>
                        <m:ctrlPr>
                          <a:rPr lang="en-US" b="0" i="1" smtClean="0">
                            <a:latin typeface="Cambria Math" panose="02040503050406030204" pitchFamily="18" charset="0"/>
                          </a:rPr>
                        </m:ctrlPr>
                      </m:boxPr>
                      <m:e>
                        <m:r>
                          <a:rPr lang="en-US" b="0" i="1" smtClean="0">
                            <a:latin typeface="Cambria Math" panose="02040503050406030204" pitchFamily="18" charset="0"/>
                          </a:rPr>
                          <m:t>≔</m:t>
                        </m:r>
                      </m:e>
                    </m:box>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𝑔</m:t>
                        </m:r>
                      </m:e>
                      <m:sub>
                        <m:r>
                          <a:rPr lang="en-US" b="0" i="1" smtClean="0">
                            <a:latin typeface="Cambria Math" panose="02040503050406030204" pitchFamily="18" charset="0"/>
                          </a:rPr>
                          <m:t>1</m:t>
                        </m:r>
                      </m:sub>
                      <m:sup>
                        <m:r>
                          <a:rPr lang="en-US" i="1">
                            <a:latin typeface="Cambria Math" panose="02040503050406030204" pitchFamily="18" charset="0"/>
                            <a:ea typeface="Cambria Math" panose="02040503050406030204" pitchFamily="18" charset="0"/>
                          </a:rPr>
                          <m:t>𝜙</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𝛼</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𝜏</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sup>
                    </m:sSubSup>
                  </m:oMath>
                </a14:m>
                <a:endParaRPr lang="en-US" dirty="0"/>
              </a:p>
              <a:p>
                <a:pPr marL="342900" indent="-342900">
                  <a:lnSpc>
                    <a:spcPct val="150000"/>
                  </a:lnSpc>
                  <a:buFont typeface="+mj-lt"/>
                  <a:buAutoNum type="arabicPeriod"/>
                </a:pPr>
                <a:r>
                  <a:rPr lang="en-US" dirty="0"/>
                  <a:t>Compute KZG proof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𝛼</m:t>
                        </m:r>
                      </m:sub>
                    </m:sSub>
                  </m:oMath>
                </a14:m>
                <a:r>
                  <a:rPr lang="en-US" dirty="0"/>
                  <a:t> for </a:t>
                </a:r>
                <a14:m>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𝑠</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𝛼</m:t>
                        </m:r>
                      </m:e>
                    </m:d>
                  </m:oMath>
                </a14:m>
                <a:r>
                  <a:rPr lang="en-US" dirty="0"/>
                  <a:t> at </a:t>
                </a:r>
                <a14:m>
                  <m:oMath xmlns:m="http://schemas.openxmlformats.org/officeDocument/2006/math">
                    <m:r>
                      <a:rPr lang="en-US" b="0" i="1" smtClean="0">
                        <a:latin typeface="Cambria Math" panose="02040503050406030204" pitchFamily="18" charset="0"/>
                      </a:rPr>
                      <m:t>𝛼</m:t>
                    </m:r>
                  </m:oMath>
                </a14:m>
                <a:r>
                  <a:rPr lang="en-US" dirty="0"/>
                  <a:t>.</a:t>
                </a:r>
              </a:p>
              <a:p>
                <a:pPr marL="342900" indent="-342900">
                  <a:lnSpc>
                    <a:spcPct val="150000"/>
                  </a:lnSpc>
                  <a:buFont typeface="+mj-lt"/>
                  <a:buAutoNum type="arabicPeriod"/>
                </a:pPr>
                <a:r>
                  <a:rPr lang="en-US" dirty="0"/>
                  <a:t>Compute a proof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𝐿𝐼𝑁</m:t>
                        </m:r>
                      </m:sub>
                    </m:sSub>
                  </m:oMath>
                </a14:m>
                <a:r>
                  <a:rPr lang="en-US" dirty="0"/>
                  <a:t>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𝛼</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𝑔</m:t>
                        </m:r>
                      </m:e>
                      <m:sub>
                        <m:r>
                          <a:rPr lang="en-US" b="0" i="1" smtClean="0">
                            <a:latin typeface="Cambria Math" panose="02040503050406030204" pitchFamily="18" charset="0"/>
                          </a:rPr>
                          <m:t>1</m:t>
                        </m:r>
                      </m:sub>
                      <m:sup>
                        <m:r>
                          <a:rPr lang="en-US" b="0" i="1" smtClean="0">
                            <a:latin typeface="Cambria Math" panose="02040503050406030204" pitchFamily="18" charset="0"/>
                          </a:rPr>
                          <m:t>𝑢</m:t>
                        </m:r>
                      </m:sup>
                    </m:sSubSup>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𝑔</m:t>
                                </m:r>
                              </m:e>
                              <m:sub>
                                <m:r>
                                  <a:rPr lang="en-US" i="1">
                                    <a:latin typeface="Cambria Math" panose="02040503050406030204" pitchFamily="18" charset="0"/>
                                  </a:rPr>
                                  <m:t>1</m:t>
                                </m:r>
                              </m:sub>
                              <m:sup>
                                <m:r>
                                  <a:rPr lang="en-US" i="1">
                                    <a:latin typeface="Cambria Math" panose="02040503050406030204" pitchFamily="18" charset="0"/>
                                  </a:rPr>
                                  <m:t>𝜏</m:t>
                                </m:r>
                                <m:r>
                                  <a:rPr lang="en-US" i="1">
                                    <a:latin typeface="Cambria Math" panose="02040503050406030204" pitchFamily="18" charset="0"/>
                                  </a:rPr>
                                  <m:t>−</m:t>
                                </m:r>
                                <m:r>
                                  <a:rPr lang="en-US" i="1">
                                    <a:latin typeface="Cambria Math" panose="02040503050406030204" pitchFamily="18" charset="0"/>
                                  </a:rPr>
                                  <m:t>𝛼</m:t>
                                </m:r>
                              </m:sup>
                            </m:sSubSup>
                          </m:e>
                        </m:d>
                      </m:e>
                      <m:sup>
                        <m:r>
                          <a:rPr lang="en-US" b="0" i="1" smtClean="0">
                            <a:latin typeface="Cambria Math" panose="02040503050406030204" pitchFamily="18" charset="0"/>
                          </a:rPr>
                          <m:t>𝑣</m:t>
                        </m:r>
                      </m:sup>
                    </m:sSup>
                  </m:oMath>
                </a14:m>
                <a:r>
                  <a:rPr lang="en-US" dirty="0"/>
                  <a:t> and                     </a:t>
                </a:r>
                <a14:m>
                  <m:oMath xmlns:m="http://schemas.openxmlformats.org/officeDocument/2006/math">
                    <m:r>
                      <a:rPr lang="en-US" b="0" i="1" smtClean="0">
                        <a:latin typeface="Cambria Math" panose="02040503050406030204" pitchFamily="18" charset="0"/>
                      </a:rPr>
                      <m:t>𝑣𝑘</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e>
                          <m:sup>
                            <m:r>
                              <a:rPr lang="en-US" b="0" i="1" smtClean="0">
                                <a:latin typeface="Cambria Math" panose="02040503050406030204" pitchFamily="18" charset="0"/>
                              </a:rPr>
                              <m:t>𝑢</m:t>
                            </m:r>
                          </m:sup>
                        </m:sSup>
                        <m:r>
                          <a:rPr lang="en-US" b="0" i="1" smtClean="0">
                            <a:latin typeface="Cambria Math" panose="02040503050406030204" pitchFamily="18" charset="0"/>
                          </a:rPr>
                          <m:t>h</m:t>
                        </m:r>
                      </m:e>
                      <m:sup>
                        <m:r>
                          <a:rPr lang="en-US" b="0" i="1" smtClean="0">
                            <a:latin typeface="Cambria Math" panose="02040503050406030204" pitchFamily="18" charset="0"/>
                          </a:rPr>
                          <m:t>𝑣</m:t>
                        </m:r>
                      </m:sup>
                    </m:sSup>
                  </m:oMath>
                </a14:m>
                <a:r>
                  <a:rPr lang="en-US" dirty="0"/>
                  <a:t> for the same </a:t>
                </a:r>
                <a14:m>
                  <m:oMath xmlns:m="http://schemas.openxmlformats.org/officeDocument/2006/math">
                    <m:r>
                      <a:rPr lang="en-US" b="0" i="1" smtClean="0">
                        <a:latin typeface="Cambria Math" panose="02040503050406030204" pitchFamily="18" charset="0"/>
                      </a:rPr>
                      <m:t>𝑣</m:t>
                    </m:r>
                  </m:oMath>
                </a14:m>
                <a:r>
                  <a:rPr lang="en-US" dirty="0"/>
                  <a:t> and known </a:t>
                </a:r>
                <a14:m>
                  <m:oMath xmlns:m="http://schemas.openxmlformats.org/officeDocument/2006/math">
                    <m:r>
                      <a:rPr lang="en-US" b="0" i="1" smtClean="0">
                        <a:latin typeface="Cambria Math" panose="02040503050406030204" pitchFamily="18" charset="0"/>
                      </a:rPr>
                      <m:t>𝑢</m:t>
                    </m:r>
                  </m:oMath>
                </a14:m>
                <a:r>
                  <a:rPr lang="en-US" dirty="0"/>
                  <a:t>.</a:t>
                </a:r>
              </a:p>
              <a:p>
                <a:pPr marL="342900" indent="-342900">
                  <a:lnSpc>
                    <a:spcPct val="150000"/>
                  </a:lnSpc>
                  <a:buFont typeface="+mj-lt"/>
                  <a:buAutoNum type="arabicPeriod"/>
                </a:pPr>
                <a:r>
                  <a:rPr lang="en-US" dirty="0"/>
                  <a:t>Compute </a:t>
                </a:r>
                <a14:m>
                  <m:oMath xmlns:m="http://schemas.openxmlformats.org/officeDocument/2006/math">
                    <m:r>
                      <a:rPr lang="en-US" b="0" i="1" smtClean="0">
                        <a:latin typeface="Cambria Math" panose="02040503050406030204" pitchFamily="18" charset="0"/>
                      </a:rPr>
                      <m:t>𝑄</m:t>
                    </m:r>
                    <m:box>
                      <m:boxPr>
                        <m:ctrlPr>
                          <a:rPr lang="en-US" b="0" i="1" smtClean="0">
                            <a:latin typeface="Cambria Math" panose="02040503050406030204" pitchFamily="18" charset="0"/>
                          </a:rPr>
                        </m:ctrlPr>
                      </m:boxPr>
                      <m:e>
                        <m:r>
                          <a:rPr lang="en-US" b="0" i="1" smtClean="0">
                            <a:latin typeface="Cambria Math" panose="02040503050406030204" pitchFamily="18" charset="0"/>
                          </a:rPr>
                          <m:t>≔</m:t>
                        </m:r>
                      </m:e>
                    </m:box>
                    <m:sSubSup>
                      <m:sSubSupPr>
                        <m:ctrlPr>
                          <a:rPr lang="en-US" i="1">
                            <a:latin typeface="Cambria Math" panose="02040503050406030204" pitchFamily="18" charset="0"/>
                          </a:rPr>
                        </m:ctrlPr>
                      </m:sSubSupPr>
                      <m:e>
                        <m:r>
                          <a:rPr lang="en-US" i="1">
                            <a:latin typeface="Cambria Math" panose="02040503050406030204" pitchFamily="18" charset="0"/>
                          </a:rPr>
                          <m:t>𝑔</m:t>
                        </m:r>
                      </m:e>
                      <m:sub>
                        <m:r>
                          <a:rPr lang="en-US" i="1">
                            <a:latin typeface="Cambria Math" panose="02040503050406030204" pitchFamily="18" charset="0"/>
                          </a:rPr>
                          <m:t>1</m:t>
                        </m:r>
                      </m:sub>
                      <m:sup>
                        <m:r>
                          <a:rPr lang="en-US" b="0" i="1" smtClean="0">
                            <a:latin typeface="Cambria Math" panose="02040503050406030204" pitchFamily="18" charset="0"/>
                          </a:rPr>
                          <m:t>−(</m:t>
                        </m:r>
                        <m:r>
                          <a:rPr lang="en-US" i="1" smtClean="0">
                            <a:latin typeface="Cambria Math" panose="02040503050406030204" pitchFamily="18" charset="0"/>
                          </a:rPr>
                          <m:t>𝜏</m:t>
                        </m:r>
                        <m:r>
                          <a:rPr lang="en-US" i="1" smtClean="0">
                            <a:latin typeface="Cambria Math" panose="02040503050406030204" pitchFamily="18" charset="0"/>
                          </a:rPr>
                          <m:t>−</m:t>
                        </m:r>
                        <m:r>
                          <a:rPr lang="en-US" i="1">
                            <a:latin typeface="Cambria Math" panose="02040503050406030204" pitchFamily="18" charset="0"/>
                          </a:rPr>
                          <m:t>𝛼</m:t>
                        </m:r>
                        <m:r>
                          <a:rPr lang="en-US" b="0" i="1" smtClean="0">
                            <a:latin typeface="Cambria Math" panose="02040503050406030204" pitchFamily="18" charset="0"/>
                          </a:rPr>
                          <m:t>)</m:t>
                        </m:r>
                      </m:sup>
                    </m:sSubSup>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=0</m:t>
                        </m:r>
                      </m:sub>
                      <m:sup>
                        <m:r>
                          <a:rPr lang="en-US" b="0" i="1" smtClean="0">
                            <a:latin typeface="Cambria Math" panose="02040503050406030204" pitchFamily="18" charset="0"/>
                          </a:rPr>
                          <m:t>𝑙</m:t>
                        </m:r>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𝑖</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𝑙</m:t>
                                </m:r>
                              </m:sub>
                            </m:sSub>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sup>
                        </m:sSubSup>
                        <m:r>
                          <a:rPr lang="en-US" b="0" i="1" smtClean="0">
                            <a:latin typeface="Cambria Math" panose="02040503050406030204" pitchFamily="18" charset="0"/>
                          </a:rPr>
                          <m:t> </m:t>
                        </m:r>
                      </m:e>
                    </m:nary>
                  </m:oMath>
                </a14:m>
                <a:endParaRPr lang="en-US" dirty="0"/>
              </a:p>
              <a:p>
                <a:pPr marL="342900" indent="-342900">
                  <a:lnSpc>
                    <a:spcPct val="150000"/>
                  </a:lnSpc>
                  <a:buFont typeface="+mj-lt"/>
                  <a:buAutoNum type="arabicPeriod"/>
                </a:pPr>
                <a:r>
                  <a:rPr lang="en-US" dirty="0"/>
                  <a:t>Compute DLOG eq. proof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𝐷𝐿𝑒𝑞</m:t>
                        </m:r>
                      </m:sub>
                    </m:sSub>
                  </m:oMath>
                </a14:m>
                <a:r>
                  <a:rPr lang="en-US" dirty="0"/>
                  <a:t> for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𝑠</m:t>
                        </m:r>
                      </m:sup>
                    </m:sSup>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𝑣𝑘</m:t>
                    </m:r>
                    <m:r>
                      <a:rPr lang="en-US" b="0" i="1" smtClean="0">
                        <a:latin typeface="Cambria Math" panose="02040503050406030204" pitchFamily="18" charset="0"/>
                      </a:rPr>
                      <m:t>)</m:t>
                    </m:r>
                  </m:oMath>
                </a14:m>
                <a:r>
                  <a:rPr lang="en-US" dirty="0"/>
                  <a:t>.</a:t>
                </a:r>
              </a:p>
            </p:txBody>
          </p:sp>
        </mc:Choice>
        <mc:Fallback xmlns="">
          <p:sp>
            <p:nvSpPr>
              <p:cNvPr id="6" name="TextBox 5">
                <a:extLst>
                  <a:ext uri="{FF2B5EF4-FFF2-40B4-BE49-F238E27FC236}">
                    <a16:creationId xmlns:a16="http://schemas.microsoft.com/office/drawing/2014/main" id="{6C5BA38D-CAAB-BF76-EE7C-09C601D24FCF}"/>
                  </a:ext>
                </a:extLst>
              </p:cNvPr>
              <p:cNvSpPr txBox="1">
                <a:spLocks noRot="1" noChangeAspect="1" noMove="1" noResize="1" noEditPoints="1" noAdjustHandles="1" noChangeArrowheads="1" noChangeShapeType="1" noTextEdit="1"/>
              </p:cNvSpPr>
              <p:nvPr/>
            </p:nvSpPr>
            <p:spPr>
              <a:xfrm>
                <a:off x="425960" y="2131656"/>
                <a:ext cx="6233158" cy="4444230"/>
              </a:xfrm>
              <a:prstGeom prst="rect">
                <a:avLst/>
              </a:prstGeom>
              <a:blipFill>
                <a:blip r:embed="rId3"/>
                <a:stretch>
                  <a:fillRect l="-881" b="-35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073F175-E303-A7F8-01A0-07E51C6A0BDB}"/>
                  </a:ext>
                </a:extLst>
              </p:cNvPr>
              <p:cNvSpPr txBox="1"/>
              <p:nvPr/>
            </p:nvSpPr>
            <p:spPr>
              <a:xfrm>
                <a:off x="7075273" y="4348774"/>
                <a:ext cx="5036819" cy="2315442"/>
              </a:xfrm>
              <a:prstGeom prst="rect">
                <a:avLst/>
              </a:prstGeom>
              <a:noFill/>
            </p:spPr>
            <p:txBody>
              <a:bodyPr wrap="square" rtlCol="0">
                <a:spAutoFit/>
              </a:bodyPr>
              <a:lstStyle/>
              <a:p>
                <a:pPr marL="342900" indent="-342900">
                  <a:lnSpc>
                    <a:spcPct val="150000"/>
                  </a:lnSpc>
                  <a:buFont typeface="+mj-lt"/>
                  <a:buAutoNum type="arabicPeriod"/>
                </a:pPr>
                <a:r>
                  <a:rPr lang="en-US" dirty="0"/>
                  <a:t>Verify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𝐿𝐼𝑁</m:t>
                        </m:r>
                        <m:r>
                          <a:rPr lang="en-US" b="0" i="1" smtClean="0">
                            <a:latin typeface="Cambria Math" panose="02040503050406030204" pitchFamily="18" charset="0"/>
                          </a:rPr>
                          <m:t> </m:t>
                        </m:r>
                      </m:sub>
                    </m:sSub>
                  </m:oMath>
                </a14:m>
                <a:r>
                  <a:rPr lang="en-US" dirty="0"/>
                  <a:t>against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1</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𝑔</m:t>
                        </m:r>
                      </m:e>
                      <m:sub>
                        <m:r>
                          <a:rPr lang="en-US" b="0" i="1" smtClean="0">
                            <a:latin typeface="Cambria Math" panose="02040503050406030204" pitchFamily="18" charset="0"/>
                          </a:rPr>
                          <m:t>1</m:t>
                        </m:r>
                      </m:sub>
                      <m:sup>
                        <m:r>
                          <a:rPr lang="en-US" b="0" i="1" smtClean="0">
                            <a:latin typeface="Cambria Math" panose="02040503050406030204" pitchFamily="18" charset="0"/>
                          </a:rPr>
                          <m:t>𝜏</m:t>
                        </m:r>
                        <m:r>
                          <a:rPr lang="en-US" b="0" i="1" smtClean="0">
                            <a:latin typeface="Cambria Math" panose="02040503050406030204" pitchFamily="18" charset="0"/>
                          </a:rPr>
                          <m:t>−</m:t>
                        </m:r>
                        <m:r>
                          <a:rPr lang="en-US" b="0" i="1" smtClean="0">
                            <a:latin typeface="Cambria Math" panose="02040503050406030204" pitchFamily="18" charset="0"/>
                          </a:rPr>
                          <m:t>𝛼</m:t>
                        </m:r>
                      </m:sup>
                    </m:sSubSup>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𝛼</m:t>
                        </m:r>
                      </m:sub>
                    </m:sSub>
                    <m:r>
                      <a:rPr lang="en-US" b="0" i="1" smtClean="0">
                        <a:latin typeface="Cambria Math" panose="02040503050406030204" pitchFamily="18" charset="0"/>
                      </a:rPr>
                      <m:t>,</m:t>
                    </m:r>
                    <m:r>
                      <a:rPr lang="en-US" b="0" i="1" smtClean="0">
                        <a:latin typeface="Cambria Math" panose="02040503050406030204" pitchFamily="18" charset="0"/>
                      </a:rPr>
                      <m:t>𝑣𝑘</m:t>
                    </m:r>
                  </m:oMath>
                </a14:m>
                <a:r>
                  <a:rPr lang="en-US" dirty="0"/>
                  <a:t>.</a:t>
                </a:r>
              </a:p>
              <a:p>
                <a:pPr marL="342900" indent="-342900">
                  <a:lnSpc>
                    <a:spcPct val="150000"/>
                  </a:lnSpc>
                  <a:buFont typeface="+mj-lt"/>
                  <a:buAutoNum type="arabicPeriod"/>
                </a:pPr>
                <a:r>
                  <a:rPr lang="en-US" dirty="0"/>
                  <a:t>Verify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𝛼</m:t>
                        </m:r>
                      </m:sub>
                    </m:sSub>
                  </m:oMath>
                </a14:m>
                <a:r>
                  <a:rPr lang="en-US" dirty="0"/>
                  <a:t> : </a:t>
                </a:r>
                <a14:m>
                  <m:oMath xmlns:m="http://schemas.openxmlformats.org/officeDocument/2006/math">
                    <m:r>
                      <a:rPr lang="en-US" i="1" dirty="0" smtClean="0">
                        <a:latin typeface="Cambria Math" panose="02040503050406030204" pitchFamily="18" charset="0"/>
                      </a:rPr>
                      <m:t>𝑒</m:t>
                    </m:r>
                    <m:r>
                      <a:rPr lang="en-US" i="1" dirty="0" smtClean="0">
                        <a:latin typeface="Cambria Math" panose="02040503050406030204" pitchFamily="18" charset="0"/>
                      </a:rPr>
                      <m:t>(</m:t>
                    </m:r>
                    <m:r>
                      <a:rPr lang="en-US" i="1" dirty="0" smtClean="0">
                        <a:latin typeface="Cambria Math" panose="02040503050406030204" pitchFamily="18" charset="0"/>
                      </a:rPr>
                      <m:t>𝐶</m:t>
                    </m:r>
                    <m:r>
                      <a:rPr lang="en-US" i="1" dirty="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𝛼</m:t>
                        </m:r>
                      </m:sub>
                    </m:sSub>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𝑔</m:t>
                        </m:r>
                      </m:e>
                      <m:sub>
                        <m:r>
                          <a:rPr lang="en-US" i="1" dirty="0" smtClean="0">
                            <a:latin typeface="Cambria Math" panose="02040503050406030204" pitchFamily="18" charset="0"/>
                          </a:rPr>
                          <m:t>2</m:t>
                        </m:r>
                      </m:sub>
                    </m:sSub>
                    <m:r>
                      <a:rPr lang="en-US" i="1" dirty="0" smtClean="0">
                        <a:latin typeface="Cambria Math" panose="02040503050406030204" pitchFamily="18" charset="0"/>
                      </a:rPr>
                      <m:t>) </m:t>
                    </m:r>
                    <m:r>
                      <a:rPr lang="en-US" i="1" dirty="0">
                        <a:latin typeface="Cambria Math" panose="02040503050406030204" pitchFamily="18" charset="0"/>
                      </a:rPr>
                      <m:t>= </m:t>
                    </m:r>
                    <m:r>
                      <a:rPr lang="en-US" i="1" dirty="0" smtClean="0">
                        <a:latin typeface="Cambria Math" panose="02040503050406030204" pitchFamily="18" charset="0"/>
                      </a:rPr>
                      <m:t>𝑒</m:t>
                    </m:r>
                    <m:r>
                      <a:rPr lang="en-US" i="1" dirty="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𝛼</m:t>
                        </m:r>
                      </m:sub>
                    </m:sSub>
                    <m:r>
                      <a:rPr lang="en-US" i="1" dirty="0" smtClean="0">
                        <a:latin typeface="Cambria Math" panose="02040503050406030204" pitchFamily="18" charset="0"/>
                      </a:rPr>
                      <m:t> , </m:t>
                    </m:r>
                    <m:sSubSup>
                      <m:sSubSupPr>
                        <m:ctrlPr>
                          <a:rPr lang="en-US" i="1">
                            <a:latin typeface="Cambria Math" panose="02040503050406030204" pitchFamily="18" charset="0"/>
                          </a:rPr>
                        </m:ctrlPr>
                      </m:sSubSupPr>
                      <m:e>
                        <m:r>
                          <a:rPr lang="en-US" i="1">
                            <a:latin typeface="Cambria Math" panose="02040503050406030204" pitchFamily="18" charset="0"/>
                          </a:rPr>
                          <m:t>𝑔</m:t>
                        </m:r>
                      </m:e>
                      <m:sub>
                        <m:r>
                          <a:rPr lang="en-US" b="0" i="1" smtClean="0">
                            <a:latin typeface="Cambria Math" panose="02040503050406030204" pitchFamily="18" charset="0"/>
                          </a:rPr>
                          <m:t>2</m:t>
                        </m:r>
                      </m:sub>
                      <m:sup>
                        <m:r>
                          <a:rPr lang="en-US" i="1">
                            <a:latin typeface="Cambria Math" panose="02040503050406030204" pitchFamily="18" charset="0"/>
                          </a:rPr>
                          <m:t>𝜏</m:t>
                        </m:r>
                        <m:r>
                          <a:rPr lang="en-US" i="1">
                            <a:latin typeface="Cambria Math" panose="02040503050406030204" pitchFamily="18" charset="0"/>
                          </a:rPr>
                          <m:t>−</m:t>
                        </m:r>
                        <m:r>
                          <a:rPr lang="en-US" i="1">
                            <a:latin typeface="Cambria Math" panose="02040503050406030204" pitchFamily="18" charset="0"/>
                          </a:rPr>
                          <m:t>𝛼</m:t>
                        </m:r>
                      </m:sup>
                    </m:sSubSup>
                    <m:r>
                      <a:rPr lang="en-US" i="1" dirty="0" smtClean="0">
                        <a:latin typeface="Cambria Math" panose="02040503050406030204" pitchFamily="18" charset="0"/>
                      </a:rPr>
                      <m:t>) </m:t>
                    </m:r>
                  </m:oMath>
                </a14:m>
                <a:endParaRPr lang="en-US" dirty="0"/>
              </a:p>
              <a:p>
                <a:pPr marL="342900" indent="-342900">
                  <a:lnSpc>
                    <a:spcPct val="150000"/>
                  </a:lnSpc>
                  <a:buFont typeface="+mj-lt"/>
                  <a:buAutoNum type="arabicPeriod"/>
                </a:pPr>
                <a:r>
                  <a:rPr lang="en-US" dirty="0"/>
                  <a:t>Compute </a:t>
                </a:r>
                <a14:m>
                  <m:oMath xmlns:m="http://schemas.openxmlformats.org/officeDocument/2006/math">
                    <m:r>
                      <m:rPr>
                        <m:sty m:val="p"/>
                      </m:rPr>
                      <a:rPr lang="en-US">
                        <a:latin typeface="Cambria Math" panose="02040503050406030204" pitchFamily="18" charset="0"/>
                      </a:rPr>
                      <m:t>Q</m:t>
                    </m:r>
                  </m:oMath>
                </a14:m>
                <a:r>
                  <a:rPr lang="en-US" dirty="0"/>
                  <a:t>, </a:t>
                </a:r>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Q</m:t>
                        </m:r>
                      </m:e>
                      <m:sup>
                        <m:r>
                          <a:rPr lang="en-US" b="0" i="0" smtClean="0">
                            <a:latin typeface="Cambria Math" panose="02040503050406030204" pitchFamily="18" charset="0"/>
                          </a:rPr>
                          <m:t>∗</m:t>
                        </m:r>
                      </m:sup>
                    </m:sSup>
                    <m:box>
                      <m:boxPr>
                        <m:ctrlPr>
                          <a:rPr lang="en-US" b="0" i="1" smtClean="0">
                            <a:latin typeface="Cambria Math" panose="02040503050406030204" pitchFamily="18" charset="0"/>
                          </a:rPr>
                        </m:ctrlPr>
                      </m:boxPr>
                      <m:e>
                        <m:r>
                          <a:rPr lang="en-US" b="0" i="1" smtClean="0">
                            <a:latin typeface="Cambria Math" panose="02040503050406030204" pitchFamily="18" charset="0"/>
                          </a:rPr>
                          <m:t>≔</m:t>
                        </m:r>
                      </m:e>
                    </m:box>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𝐶</m:t>
                        </m:r>
                      </m:e>
                      <m:sub>
                        <m:r>
                          <a:rPr lang="en-US" b="0" i="1" smtClean="0">
                            <a:latin typeface="Cambria Math" panose="02040503050406030204" pitchFamily="18" charset="0"/>
                          </a:rPr>
                          <m:t>𝛼</m:t>
                        </m:r>
                      </m:sub>
                      <m:sup>
                        <m:r>
                          <a:rPr lang="en-US" b="0" i="1" smtClean="0">
                            <a:latin typeface="Cambria Math" panose="02040503050406030204" pitchFamily="18" charset="0"/>
                          </a:rPr>
                          <m:t>−1</m:t>
                        </m:r>
                      </m:sup>
                    </m:sSubSup>
                    <m:nary>
                      <m:naryPr>
                        <m:chr m:val="∏"/>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𝑙</m:t>
                        </m:r>
                      </m:sup>
                      <m:e>
                        <m:sSubSup>
                          <m:sSubSupPr>
                            <m:ctrlPr>
                              <a:rPr lang="en-US" i="1">
                                <a:latin typeface="Cambria Math" panose="02040503050406030204" pitchFamily="18" charset="0"/>
                              </a:rPr>
                            </m:ctrlPr>
                          </m:sSubSupPr>
                          <m:e>
                            <m:r>
                              <a:rPr lang="en-US" b="1" i="1" smtClean="0">
                                <a:latin typeface="Cambria Math" panose="02040503050406030204" pitchFamily="18" charset="0"/>
                              </a:rPr>
                              <m:t>𝒄𝒕</m:t>
                            </m:r>
                          </m:e>
                          <m:sub>
                            <m:r>
                              <a:rPr lang="en-US" i="1">
                                <a:latin typeface="Cambria Math" panose="02040503050406030204" pitchFamily="18" charset="0"/>
                              </a:rPr>
                              <m:t>𝑖</m:t>
                            </m:r>
                          </m:sub>
                          <m:sup>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𝑙</m:t>
                                </m:r>
                              </m:sub>
                            </m:sSub>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up>
                        </m:sSubSup>
                        <m:r>
                          <a:rPr lang="en-US" i="1">
                            <a:latin typeface="Cambria Math" panose="02040503050406030204" pitchFamily="18" charset="0"/>
                          </a:rPr>
                          <m:t> </m:t>
                        </m:r>
                      </m:e>
                    </m:nary>
                  </m:oMath>
                </a14:m>
                <a:endParaRPr lang="en-US" dirty="0"/>
              </a:p>
              <a:p>
                <a:pPr marL="342900" indent="-342900">
                  <a:lnSpc>
                    <a:spcPct val="150000"/>
                  </a:lnSpc>
                  <a:buFont typeface="+mj-lt"/>
                  <a:buAutoNum type="arabicPeriod"/>
                </a:pPr>
                <a:r>
                  <a:rPr lang="en-US" dirty="0"/>
                  <a:t>Verify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𝐷𝐿𝑒𝑞</m:t>
                        </m:r>
                      </m:sub>
                    </m:sSub>
                  </m:oMath>
                </a14:m>
                <a:r>
                  <a:rPr lang="en-US" dirty="0"/>
                  <a:t> against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𝑄</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𝑄</m:t>
                        </m:r>
                      </m:e>
                      <m:sup>
                        <m:r>
                          <a:rPr lang="en-US" b="0" i="1" smtClean="0">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𝑣𝑘</m:t>
                    </m:r>
                    <m:r>
                      <a:rPr lang="en-US" i="1">
                        <a:latin typeface="Cambria Math" panose="02040503050406030204" pitchFamily="18" charset="0"/>
                      </a:rPr>
                      <m:t>)</m:t>
                    </m:r>
                  </m:oMath>
                </a14:m>
                <a:r>
                  <a:rPr lang="en-US" dirty="0"/>
                  <a:t>.</a:t>
                </a:r>
              </a:p>
              <a:p>
                <a:pPr marL="342900" indent="-342900">
                  <a:lnSpc>
                    <a:spcPct val="150000"/>
                  </a:lnSpc>
                  <a:buFont typeface="+mj-lt"/>
                  <a:buAutoNum type="arabicPeriod"/>
                </a:pPr>
                <a:r>
                  <a:rPr lang="en-US" dirty="0"/>
                  <a:t>Output 1 </a:t>
                </a:r>
                <a:r>
                  <a:rPr lang="en-US" dirty="0" err="1"/>
                  <a:t>iff</a:t>
                </a:r>
                <a:r>
                  <a:rPr lang="en-US" dirty="0"/>
                  <a:t> all checks succeed.</a:t>
                </a:r>
              </a:p>
            </p:txBody>
          </p:sp>
        </mc:Choice>
        <mc:Fallback xmlns="">
          <p:sp>
            <p:nvSpPr>
              <p:cNvPr id="8" name="TextBox 7">
                <a:extLst>
                  <a:ext uri="{FF2B5EF4-FFF2-40B4-BE49-F238E27FC236}">
                    <a16:creationId xmlns:a16="http://schemas.microsoft.com/office/drawing/2014/main" id="{8073F175-E303-A7F8-01A0-07E51C6A0BDB}"/>
                  </a:ext>
                </a:extLst>
              </p:cNvPr>
              <p:cNvSpPr txBox="1">
                <a:spLocks noRot="1" noChangeAspect="1" noMove="1" noResize="1" noEditPoints="1" noAdjustHandles="1" noChangeArrowheads="1" noChangeShapeType="1" noTextEdit="1"/>
              </p:cNvSpPr>
              <p:nvPr/>
            </p:nvSpPr>
            <p:spPr>
              <a:xfrm>
                <a:off x="7075273" y="4348774"/>
                <a:ext cx="5036819" cy="2315442"/>
              </a:xfrm>
              <a:prstGeom prst="rect">
                <a:avLst/>
              </a:prstGeom>
              <a:blipFill>
                <a:blip r:embed="rId4"/>
                <a:stretch>
                  <a:fillRect l="-1090" b="-36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5BD3CA-7711-6B37-92EE-104EB8A0BC0D}"/>
                  </a:ext>
                </a:extLst>
              </p:cNvPr>
              <p:cNvSpPr txBox="1"/>
              <p:nvPr/>
            </p:nvSpPr>
            <p:spPr>
              <a:xfrm>
                <a:off x="6588251" y="1714216"/>
                <a:ext cx="5248656" cy="646331"/>
              </a:xfrm>
              <a:prstGeom prst="rect">
                <a:avLst/>
              </a:prstGeom>
              <a:noFill/>
            </p:spPr>
            <p:txBody>
              <a:bodyPr wrap="square" rtlCol="0">
                <a:spAutoFit/>
              </a:bodyPr>
              <a:lstStyle/>
              <a:p>
                <a:pPr algn="ctr"/>
                <a:r>
                  <a:rPr lang="en-US" b="1" dirty="0">
                    <a:solidFill>
                      <a:srgbClr val="7030A0"/>
                    </a:solidFill>
                  </a:rPr>
                  <a:t>Verifier (Client): </a:t>
                </a:r>
              </a:p>
              <a:p>
                <a:pPr algn="ctr"/>
                <a14:m>
                  <m:oMathPara xmlns:m="http://schemas.openxmlformats.org/officeDocument/2006/math">
                    <m:oMathParaPr>
                      <m:jc m:val="centerGroup"/>
                    </m:oMathParaPr>
                    <m:oMath xmlns:m="http://schemas.openxmlformats.org/officeDocument/2006/math">
                      <m:sSub>
                        <m:sSubPr>
                          <m:ctrlPr>
                            <a:rPr lang="en-US" b="1" i="1" dirty="0" smtClean="0">
                              <a:solidFill>
                                <a:srgbClr val="7030A0"/>
                              </a:solidFill>
                              <a:latin typeface="Cambria Math" panose="02040503050406030204" pitchFamily="18" charset="0"/>
                            </a:rPr>
                          </m:ctrlPr>
                        </m:sSubPr>
                        <m:e>
                          <m:r>
                            <a:rPr lang="en-US" b="1" i="0" dirty="0" smtClean="0">
                              <a:solidFill>
                                <a:srgbClr val="7030A0"/>
                              </a:solidFill>
                              <a:latin typeface="Cambria Math" panose="02040503050406030204" pitchFamily="18" charset="0"/>
                            </a:rPr>
                            <m:t>𝐕𝐞𝐫𝐢𝐟𝐲</m:t>
                          </m:r>
                        </m:e>
                        <m:sub>
                          <m:r>
                            <a:rPr lang="en-US" b="1" i="0" dirty="0" smtClean="0">
                              <a:solidFill>
                                <a:srgbClr val="7030A0"/>
                              </a:solidFill>
                              <a:latin typeface="Cambria Math" panose="02040503050406030204" pitchFamily="18" charset="0"/>
                            </a:rPr>
                            <m:t>𝐜𝐭</m:t>
                          </m:r>
                        </m:sub>
                      </m:sSub>
                      <m:r>
                        <a:rPr lang="en-US" b="1" i="1" dirty="0" smtClean="0">
                          <a:solidFill>
                            <a:srgbClr val="7030A0"/>
                          </a:solidFill>
                          <a:latin typeface="Cambria Math" panose="02040503050406030204" pitchFamily="18" charset="0"/>
                        </a:rPr>
                        <m:t>(</m:t>
                      </m:r>
                      <m:r>
                        <a:rPr lang="en-US" b="1" i="1" smtClean="0">
                          <a:solidFill>
                            <a:srgbClr val="7030A0"/>
                          </a:solidFill>
                          <a:latin typeface="Cambria Math" panose="02040503050406030204" pitchFamily="18" charset="0"/>
                        </a:rPr>
                        <m:t>𝑪</m:t>
                      </m:r>
                      <m:r>
                        <a:rPr lang="en-US" b="1" i="1" dirty="0" smtClean="0">
                          <a:solidFill>
                            <a:srgbClr val="7030A0"/>
                          </a:solidFill>
                          <a:latin typeface="Cambria Math" panose="02040503050406030204" pitchFamily="18" charset="0"/>
                        </a:rPr>
                        <m:t>,</m:t>
                      </m:r>
                      <m:r>
                        <a:rPr lang="en-US" b="1" i="0" smtClean="0">
                          <a:solidFill>
                            <a:srgbClr val="7030A0"/>
                          </a:solidFill>
                          <a:latin typeface="Cambria Math" panose="02040503050406030204" pitchFamily="18" charset="0"/>
                          <a:ea typeface="Cambria Math" panose="02040503050406030204" pitchFamily="18" charset="0"/>
                        </a:rPr>
                        <m:t> </m:t>
                      </m:r>
                      <m:r>
                        <a:rPr lang="en-US" b="1" i="1" smtClean="0">
                          <a:solidFill>
                            <a:srgbClr val="7030A0"/>
                          </a:solidFill>
                          <a:latin typeface="Cambria Math" panose="02040503050406030204" pitchFamily="18" charset="0"/>
                          <a:ea typeface="Cambria Math" panose="02040503050406030204" pitchFamily="18" charset="0"/>
                        </a:rPr>
                        <m:t>𝒗𝒌</m:t>
                      </m:r>
                      <m:r>
                        <a:rPr lang="en-US" b="1" i="1" smtClean="0">
                          <a:solidFill>
                            <a:srgbClr val="7030A0"/>
                          </a:solidFill>
                          <a:latin typeface="Cambria Math" panose="02040503050406030204" pitchFamily="18" charset="0"/>
                          <a:ea typeface="Cambria Math" panose="02040503050406030204" pitchFamily="18" charset="0"/>
                        </a:rPr>
                        <m:t>,</m:t>
                      </m:r>
                      <m:r>
                        <a:rPr lang="en-US" b="1" i="1" smtClean="0">
                          <a:solidFill>
                            <a:srgbClr val="7030A0"/>
                          </a:solidFill>
                          <a:latin typeface="Cambria Math" panose="02040503050406030204" pitchFamily="18" charset="0"/>
                          <a:ea typeface="Cambria Math" panose="02040503050406030204" pitchFamily="18" charset="0"/>
                        </a:rPr>
                        <m:t>𝒄𝒕</m:t>
                      </m:r>
                      <m:r>
                        <a:rPr lang="en-US" b="1" i="1" smtClean="0">
                          <a:solidFill>
                            <a:srgbClr val="7030A0"/>
                          </a:solidFill>
                          <a:latin typeface="Cambria Math" panose="02040503050406030204" pitchFamily="18" charset="0"/>
                          <a:ea typeface="Cambria Math" panose="02040503050406030204" pitchFamily="18" charset="0"/>
                        </a:rPr>
                        <m:t>,</m:t>
                      </m:r>
                      <m:r>
                        <a:rPr lang="en-US" b="1" i="1" smtClean="0">
                          <a:solidFill>
                            <a:srgbClr val="7030A0"/>
                          </a:solidFill>
                          <a:latin typeface="Cambria Math" panose="02040503050406030204" pitchFamily="18" charset="0"/>
                          <a:ea typeface="Cambria Math" panose="02040503050406030204" pitchFamily="18" charset="0"/>
                        </a:rPr>
                        <m:t>𝝅</m:t>
                      </m:r>
                      <m:r>
                        <a:rPr lang="en-US" b="1" i="1" dirty="0" smtClean="0">
                          <a:solidFill>
                            <a:srgbClr val="7030A0"/>
                          </a:solidFill>
                          <a:latin typeface="Cambria Math" panose="02040503050406030204" pitchFamily="18" charset="0"/>
                        </a:rPr>
                        <m:t>)</m:t>
                      </m:r>
                      <m:r>
                        <a:rPr lang="en-US" b="1" i="1" dirty="0" smtClean="0">
                          <a:solidFill>
                            <a:srgbClr val="7030A0"/>
                          </a:solidFill>
                          <a:latin typeface="Cambria Math" panose="02040503050406030204" pitchFamily="18" charset="0"/>
                          <a:ea typeface="Cambria Math" panose="02040503050406030204" pitchFamily="18" charset="0"/>
                        </a:rPr>
                        <m:t>→</m:t>
                      </m:r>
                      <m:r>
                        <a:rPr lang="en-US" b="1" i="1" dirty="0" smtClean="0">
                          <a:solidFill>
                            <a:srgbClr val="7030A0"/>
                          </a:solidFill>
                          <a:latin typeface="Cambria Math" panose="02040503050406030204" pitchFamily="18" charset="0"/>
                          <a:ea typeface="Cambria Math" panose="02040503050406030204" pitchFamily="18" charset="0"/>
                        </a:rPr>
                        <m:t>𝟎</m:t>
                      </m:r>
                      <m:r>
                        <a:rPr lang="en-US" b="1" i="1" dirty="0" smtClean="0">
                          <a:solidFill>
                            <a:srgbClr val="7030A0"/>
                          </a:solidFill>
                          <a:latin typeface="Cambria Math" panose="02040503050406030204" pitchFamily="18" charset="0"/>
                          <a:ea typeface="Cambria Math" panose="02040503050406030204" pitchFamily="18" charset="0"/>
                        </a:rPr>
                        <m:t>/</m:t>
                      </m:r>
                      <m:r>
                        <a:rPr lang="en-US" b="1" i="1" dirty="0" smtClean="0">
                          <a:solidFill>
                            <a:srgbClr val="7030A0"/>
                          </a:solidFill>
                          <a:latin typeface="Cambria Math" panose="02040503050406030204" pitchFamily="18" charset="0"/>
                          <a:ea typeface="Cambria Math" panose="02040503050406030204" pitchFamily="18" charset="0"/>
                        </a:rPr>
                        <m:t>𝟏</m:t>
                      </m:r>
                    </m:oMath>
                  </m:oMathPara>
                </a14:m>
                <a:endParaRPr lang="en-US" b="1" dirty="0">
                  <a:solidFill>
                    <a:srgbClr val="7030A0"/>
                  </a:solidFill>
                </a:endParaRPr>
              </a:p>
            </p:txBody>
          </p:sp>
        </mc:Choice>
        <mc:Fallback xmlns="">
          <p:sp>
            <p:nvSpPr>
              <p:cNvPr id="9" name="TextBox 8">
                <a:extLst>
                  <a:ext uri="{FF2B5EF4-FFF2-40B4-BE49-F238E27FC236}">
                    <a16:creationId xmlns:a16="http://schemas.microsoft.com/office/drawing/2014/main" id="{C75BD3CA-7711-6B37-92EE-104EB8A0BC0D}"/>
                  </a:ext>
                </a:extLst>
              </p:cNvPr>
              <p:cNvSpPr txBox="1">
                <a:spLocks noRot="1" noChangeAspect="1" noMove="1" noResize="1" noEditPoints="1" noAdjustHandles="1" noChangeArrowheads="1" noChangeShapeType="1" noTextEdit="1"/>
              </p:cNvSpPr>
              <p:nvPr/>
            </p:nvSpPr>
            <p:spPr>
              <a:xfrm>
                <a:off x="6588251" y="1714216"/>
                <a:ext cx="5248656" cy="646331"/>
              </a:xfrm>
              <a:prstGeom prst="rect">
                <a:avLst/>
              </a:prstGeom>
              <a:blipFill>
                <a:blip r:embed="rId5"/>
                <a:stretch>
                  <a:fillRect t="-3774" b="-7547"/>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CB4623F0-486E-3466-CE40-A1D453B64E93}"/>
              </a:ext>
            </a:extLst>
          </p:cNvPr>
          <p:cNvCxnSpPr>
            <a:cxnSpLocks/>
          </p:cNvCxnSpPr>
          <p:nvPr/>
        </p:nvCxnSpPr>
        <p:spPr>
          <a:xfrm>
            <a:off x="6588251" y="2684226"/>
            <a:ext cx="1549909" cy="374307"/>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711C5BA-331D-161D-C326-A804BDB8CBAF}"/>
                  </a:ext>
                </a:extLst>
              </p:cNvPr>
              <p:cNvSpPr txBox="1"/>
              <p:nvPr/>
            </p:nvSpPr>
            <p:spPr>
              <a:xfrm>
                <a:off x="6983057" y="2474576"/>
                <a:ext cx="1408176" cy="3693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𝑣𝑘</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𝒄𝒕</m:t>
                      </m:r>
                    </m:oMath>
                  </m:oMathPara>
                </a14:m>
                <a:endParaRPr lang="en-US" dirty="0"/>
              </a:p>
            </p:txBody>
          </p:sp>
        </mc:Choice>
        <mc:Fallback xmlns="">
          <p:sp>
            <p:nvSpPr>
              <p:cNvPr id="10" name="TextBox 9">
                <a:extLst>
                  <a:ext uri="{FF2B5EF4-FFF2-40B4-BE49-F238E27FC236}">
                    <a16:creationId xmlns:a16="http://schemas.microsoft.com/office/drawing/2014/main" id="{9711C5BA-331D-161D-C326-A804BDB8CBAF}"/>
                  </a:ext>
                </a:extLst>
              </p:cNvPr>
              <p:cNvSpPr txBox="1">
                <a:spLocks noRot="1" noChangeAspect="1" noMove="1" noResize="1" noEditPoints="1" noAdjustHandles="1" noChangeArrowheads="1" noChangeShapeType="1" noTextEdit="1"/>
              </p:cNvSpPr>
              <p:nvPr/>
            </p:nvSpPr>
            <p:spPr>
              <a:xfrm>
                <a:off x="6983057" y="2474576"/>
                <a:ext cx="1408176" cy="369327"/>
              </a:xfrm>
              <a:prstGeom prst="rect">
                <a:avLst/>
              </a:prstGeom>
              <a:blipFill>
                <a:blip r:embed="rId6"/>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E636A3F4-B24B-CCBF-C597-D37E382BF94B}"/>
              </a:ext>
            </a:extLst>
          </p:cNvPr>
          <p:cNvCxnSpPr>
            <a:cxnSpLocks/>
          </p:cNvCxnSpPr>
          <p:nvPr/>
        </p:nvCxnSpPr>
        <p:spPr>
          <a:xfrm flipH="1">
            <a:off x="6588251" y="3240707"/>
            <a:ext cx="1527429" cy="454268"/>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939B679-B6C9-D961-A27E-1058FEA44CC0}"/>
                  </a:ext>
                </a:extLst>
              </p:cNvPr>
              <p:cNvSpPr txBox="1"/>
              <p:nvPr/>
            </p:nvSpPr>
            <p:spPr>
              <a:xfrm>
                <a:off x="4099738" y="3063063"/>
                <a:ext cx="6094476"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𝑅</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𝔽</m:t>
                          </m:r>
                        </m:e>
                        <m:sub>
                          <m:r>
                            <a:rPr lang="en-US" b="0" i="1" smtClean="0">
                              <a:latin typeface="Cambria Math" panose="02040503050406030204" pitchFamily="18" charset="0"/>
                              <a:ea typeface="Cambria Math" panose="02040503050406030204" pitchFamily="18" charset="0"/>
                            </a:rPr>
                            <m:t>𝑝</m:t>
                          </m:r>
                        </m:sub>
                      </m:sSub>
                    </m:oMath>
                  </m:oMathPara>
                </a14:m>
                <a:endParaRPr lang="en-US" dirty="0"/>
              </a:p>
            </p:txBody>
          </p:sp>
        </mc:Choice>
        <mc:Fallback xmlns="">
          <p:sp>
            <p:nvSpPr>
              <p:cNvPr id="16" name="TextBox 15">
                <a:extLst>
                  <a:ext uri="{FF2B5EF4-FFF2-40B4-BE49-F238E27FC236}">
                    <a16:creationId xmlns:a16="http://schemas.microsoft.com/office/drawing/2014/main" id="{E939B679-B6C9-D961-A27E-1058FEA44CC0}"/>
                  </a:ext>
                </a:extLst>
              </p:cNvPr>
              <p:cNvSpPr txBox="1">
                <a:spLocks noRot="1" noChangeAspect="1" noMove="1" noResize="1" noEditPoints="1" noAdjustHandles="1" noChangeArrowheads="1" noChangeShapeType="1" noTextEdit="1"/>
              </p:cNvSpPr>
              <p:nvPr/>
            </p:nvSpPr>
            <p:spPr>
              <a:xfrm>
                <a:off x="4099738" y="3063063"/>
                <a:ext cx="6094476" cy="390748"/>
              </a:xfrm>
              <a:prstGeom prst="rect">
                <a:avLst/>
              </a:prstGeom>
              <a:blipFill>
                <a:blip r:embed="rId7"/>
                <a:stretch>
                  <a:fillRect b="-3077"/>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712DFB37-386B-378F-859B-CCA5ABE1DD43}"/>
              </a:ext>
            </a:extLst>
          </p:cNvPr>
          <p:cNvCxnSpPr>
            <a:cxnSpLocks/>
          </p:cNvCxnSpPr>
          <p:nvPr/>
        </p:nvCxnSpPr>
        <p:spPr>
          <a:xfrm>
            <a:off x="6575871" y="3912254"/>
            <a:ext cx="1505140" cy="39369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1F61928-CBE4-9D58-6D39-45DD8A90F9F6}"/>
                  </a:ext>
                </a:extLst>
              </p:cNvPr>
              <p:cNvSpPr txBox="1"/>
              <p:nvPr/>
            </p:nvSpPr>
            <p:spPr>
              <a:xfrm>
                <a:off x="4878794" y="3712332"/>
                <a:ext cx="7095744"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𝛼</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𝛼</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𝐿𝐼𝑁</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𝐷𝐿𝑒𝑞</m:t>
                          </m:r>
                        </m:sub>
                      </m:sSub>
                      <m:r>
                        <a:rPr lang="en-US" b="0" i="1" smtClean="0">
                          <a:latin typeface="Cambria Math" panose="02040503050406030204" pitchFamily="18" charset="0"/>
                        </a:rPr>
                        <m:t>)</m:t>
                      </m:r>
                    </m:oMath>
                  </m:oMathPara>
                </a14:m>
                <a:endParaRPr lang="en-US" dirty="0"/>
              </a:p>
            </p:txBody>
          </p:sp>
        </mc:Choice>
        <mc:Fallback xmlns="">
          <p:sp>
            <p:nvSpPr>
              <p:cNvPr id="23" name="TextBox 22">
                <a:extLst>
                  <a:ext uri="{FF2B5EF4-FFF2-40B4-BE49-F238E27FC236}">
                    <a16:creationId xmlns:a16="http://schemas.microsoft.com/office/drawing/2014/main" id="{41F61928-CBE4-9D58-6D39-45DD8A90F9F6}"/>
                  </a:ext>
                </a:extLst>
              </p:cNvPr>
              <p:cNvSpPr txBox="1">
                <a:spLocks noRot="1" noChangeAspect="1" noMove="1" noResize="1" noEditPoints="1" noAdjustHandles="1" noChangeArrowheads="1" noChangeShapeType="1" noTextEdit="1"/>
              </p:cNvSpPr>
              <p:nvPr/>
            </p:nvSpPr>
            <p:spPr>
              <a:xfrm>
                <a:off x="4878794" y="3712332"/>
                <a:ext cx="7095744" cy="390748"/>
              </a:xfrm>
              <a:prstGeom prst="rect">
                <a:avLst/>
              </a:prstGeom>
              <a:blipFill>
                <a:blip r:embed="rId8"/>
                <a:stretch>
                  <a:fillRect b="-7813"/>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EDB2A213-DD93-02E8-C348-816B4D1FA6A7}"/>
              </a:ext>
            </a:extLst>
          </p:cNvPr>
          <p:cNvSpPr txBox="1"/>
          <p:nvPr/>
        </p:nvSpPr>
        <p:spPr>
          <a:xfrm>
            <a:off x="8478482" y="2846197"/>
            <a:ext cx="3163824" cy="646331"/>
          </a:xfrm>
          <a:prstGeom prst="rect">
            <a:avLst/>
          </a:prstGeom>
          <a:noFill/>
        </p:spPr>
        <p:txBody>
          <a:bodyPr wrap="square" rtlCol="0">
            <a:spAutoFit/>
          </a:bodyPr>
          <a:lstStyle/>
          <a:p>
            <a:pPr algn="ctr"/>
            <a:r>
              <a:rPr lang="en-US" dirty="0">
                <a:solidFill>
                  <a:srgbClr val="FF0000"/>
                </a:solidFill>
              </a:rPr>
              <a:t>Can be made non-interactive with Fiat-Shamir</a:t>
            </a:r>
          </a:p>
        </p:txBody>
      </p:sp>
      <p:sp>
        <p:nvSpPr>
          <p:cNvPr id="25" name="Oval 24">
            <a:extLst>
              <a:ext uri="{FF2B5EF4-FFF2-40B4-BE49-F238E27FC236}">
                <a16:creationId xmlns:a16="http://schemas.microsoft.com/office/drawing/2014/main" id="{1CD9BC77-4634-BF87-2FDA-AEEB90184F84}"/>
              </a:ext>
            </a:extLst>
          </p:cNvPr>
          <p:cNvSpPr/>
          <p:nvPr/>
        </p:nvSpPr>
        <p:spPr>
          <a:xfrm>
            <a:off x="3059430" y="3690891"/>
            <a:ext cx="676656" cy="54420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BDCBB48C-A1E0-5B76-FE6F-DCC60F913F96}"/>
              </a:ext>
            </a:extLst>
          </p:cNvPr>
          <p:cNvSpPr txBox="1"/>
          <p:nvPr/>
        </p:nvSpPr>
        <p:spPr>
          <a:xfrm>
            <a:off x="1925194" y="3338656"/>
            <a:ext cx="3163824" cy="369332"/>
          </a:xfrm>
          <a:prstGeom prst="rect">
            <a:avLst/>
          </a:prstGeom>
          <a:noFill/>
        </p:spPr>
        <p:txBody>
          <a:bodyPr wrap="square" rtlCol="0">
            <a:spAutoFit/>
          </a:bodyPr>
          <a:lstStyle/>
          <a:p>
            <a:pPr algn="ctr"/>
            <a:r>
              <a:rPr lang="en-US" dirty="0">
                <a:solidFill>
                  <a:srgbClr val="FF0000"/>
                </a:solidFill>
              </a:rPr>
              <a:t>To ensure zero-knowledge</a:t>
            </a:r>
          </a:p>
        </p:txBody>
      </p:sp>
      <p:sp>
        <p:nvSpPr>
          <p:cNvPr id="14" name="Oval 13">
            <a:extLst>
              <a:ext uri="{FF2B5EF4-FFF2-40B4-BE49-F238E27FC236}">
                <a16:creationId xmlns:a16="http://schemas.microsoft.com/office/drawing/2014/main" id="{54623E79-63E3-B1C7-2730-2584D76BA5E1}"/>
              </a:ext>
            </a:extLst>
          </p:cNvPr>
          <p:cNvSpPr/>
          <p:nvPr/>
        </p:nvSpPr>
        <p:spPr>
          <a:xfrm>
            <a:off x="2487628" y="4754825"/>
            <a:ext cx="544685" cy="41744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2697EBF-35CC-D19C-8584-F2CCC247D144}"/>
                  </a:ext>
                </a:extLst>
              </p:cNvPr>
              <p:cNvSpPr txBox="1"/>
              <p:nvPr/>
            </p:nvSpPr>
            <p:spPr>
              <a:xfrm>
                <a:off x="5468501" y="6003949"/>
                <a:ext cx="1648556" cy="646331"/>
              </a:xfrm>
              <a:prstGeom prst="rect">
                <a:avLst/>
              </a:prstGeom>
              <a:noFill/>
            </p:spPr>
            <p:txBody>
              <a:bodyPr wrap="square" rtlCol="0">
                <a:spAutoFit/>
              </a:bodyPr>
              <a:lstStyle/>
              <a:p>
                <a:pPr algn="ctr"/>
                <a:r>
                  <a:rPr lang="en-US" dirty="0">
                    <a:solidFill>
                      <a:srgbClr val="FF0000"/>
                    </a:solidFill>
                  </a:rPr>
                  <a:t>Consistency of </a:t>
                </a:r>
                <a14:m>
                  <m:oMath xmlns:m="http://schemas.openxmlformats.org/officeDocument/2006/math">
                    <m:r>
                      <a:rPr lang="en-US" b="1" i="1" smtClean="0">
                        <a:solidFill>
                          <a:srgbClr val="FF0000"/>
                        </a:solidFill>
                        <a:latin typeface="Cambria Math" panose="02040503050406030204" pitchFamily="18" charset="0"/>
                      </a:rPr>
                      <m:t>𝒄𝒕</m:t>
                    </m:r>
                    <m:r>
                      <a:rPr lang="en-US" b="1" i="1" smtClean="0">
                        <a:solidFill>
                          <a:srgbClr val="FF0000"/>
                        </a:solidFill>
                        <a:latin typeface="Cambria Math" panose="02040503050406030204" pitchFamily="18" charset="0"/>
                      </a:rPr>
                      <m:t> </m:t>
                    </m:r>
                  </m:oMath>
                </a14:m>
                <a:r>
                  <a:rPr lang="en-US" dirty="0">
                    <a:solidFill>
                      <a:srgbClr val="FF0000"/>
                    </a:solidFill>
                  </a:rPr>
                  <a:t>and </a:t>
                </a:r>
                <a14:m>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𝐶</m:t>
                        </m:r>
                      </m:e>
                      <m:sub>
                        <m:r>
                          <a:rPr lang="en-US" b="0" i="1" smtClean="0">
                            <a:solidFill>
                              <a:srgbClr val="FF0000"/>
                            </a:solidFill>
                            <a:latin typeface="Cambria Math" panose="02040503050406030204" pitchFamily="18" charset="0"/>
                          </a:rPr>
                          <m:t>𝛼</m:t>
                        </m:r>
                      </m:sub>
                    </m:sSub>
                  </m:oMath>
                </a14:m>
                <a:endParaRPr lang="en-US" dirty="0">
                  <a:solidFill>
                    <a:srgbClr val="FF0000"/>
                  </a:solidFill>
                </a:endParaRPr>
              </a:p>
            </p:txBody>
          </p:sp>
        </mc:Choice>
        <mc:Fallback xmlns="">
          <p:sp>
            <p:nvSpPr>
              <p:cNvPr id="19" name="TextBox 18">
                <a:extLst>
                  <a:ext uri="{FF2B5EF4-FFF2-40B4-BE49-F238E27FC236}">
                    <a16:creationId xmlns:a16="http://schemas.microsoft.com/office/drawing/2014/main" id="{22697EBF-35CC-D19C-8584-F2CCC247D144}"/>
                  </a:ext>
                </a:extLst>
              </p:cNvPr>
              <p:cNvSpPr txBox="1">
                <a:spLocks noRot="1" noChangeAspect="1" noMove="1" noResize="1" noEditPoints="1" noAdjustHandles="1" noChangeArrowheads="1" noChangeShapeType="1" noTextEdit="1"/>
              </p:cNvSpPr>
              <p:nvPr/>
            </p:nvSpPr>
            <p:spPr>
              <a:xfrm>
                <a:off x="5468501" y="6003949"/>
                <a:ext cx="1648556" cy="646331"/>
              </a:xfrm>
              <a:prstGeom prst="rect">
                <a:avLst/>
              </a:prstGeom>
              <a:blipFill>
                <a:blip r:embed="rId9"/>
                <a:stretch>
                  <a:fillRect t="-4717" b="-15094"/>
                </a:stretch>
              </a:blipFill>
            </p:spPr>
            <p:txBody>
              <a:bodyPr/>
              <a:lstStyle/>
              <a:p>
                <a:r>
                  <a:rPr lang="en-US">
                    <a:noFill/>
                  </a:rPr>
                  <a:t> </a:t>
                </a:r>
              </a:p>
            </p:txBody>
          </p:sp>
        </mc:Fallback>
      </mc:AlternateContent>
      <p:sp>
        <p:nvSpPr>
          <p:cNvPr id="20" name="Oval 19">
            <a:extLst>
              <a:ext uri="{FF2B5EF4-FFF2-40B4-BE49-F238E27FC236}">
                <a16:creationId xmlns:a16="http://schemas.microsoft.com/office/drawing/2014/main" id="{1A56E030-33BE-1E1F-99F3-E3D8C16C6B8A}"/>
              </a:ext>
            </a:extLst>
          </p:cNvPr>
          <p:cNvSpPr/>
          <p:nvPr/>
        </p:nvSpPr>
        <p:spPr>
          <a:xfrm>
            <a:off x="2759970" y="4327828"/>
            <a:ext cx="416155" cy="40605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76FCD82-D5FB-C249-77DC-7B6ED4B59F8A}"/>
              </a:ext>
            </a:extLst>
          </p:cNvPr>
          <p:cNvSpPr/>
          <p:nvPr/>
        </p:nvSpPr>
        <p:spPr>
          <a:xfrm>
            <a:off x="3334461" y="6174179"/>
            <a:ext cx="676656" cy="40605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7A1BF91-CD1A-6C6B-C913-882F0A9AFF4A}"/>
                  </a:ext>
                </a:extLst>
              </p:cNvPr>
              <p:cNvSpPr txBox="1"/>
              <p:nvPr/>
            </p:nvSpPr>
            <p:spPr>
              <a:xfrm>
                <a:off x="5510284" y="4898199"/>
                <a:ext cx="1505140" cy="646331"/>
              </a:xfrm>
              <a:prstGeom prst="rect">
                <a:avLst/>
              </a:prstGeom>
              <a:noFill/>
            </p:spPr>
            <p:txBody>
              <a:bodyPr wrap="square" rtlCol="0">
                <a:spAutoFit/>
              </a:bodyPr>
              <a:lstStyle/>
              <a:p>
                <a:pPr algn="ctr"/>
                <a:r>
                  <a:rPr lang="en-US" dirty="0">
                    <a:solidFill>
                      <a:srgbClr val="FF0000"/>
                    </a:solidFill>
                  </a:rPr>
                  <a:t>Consistency of </a:t>
                </a:r>
                <a14:m>
                  <m:oMath xmlns:m="http://schemas.openxmlformats.org/officeDocument/2006/math">
                    <m:r>
                      <a:rPr lang="en-US" b="0" i="1" smtClean="0">
                        <a:solidFill>
                          <a:srgbClr val="FF0000"/>
                        </a:solidFill>
                        <a:latin typeface="Cambria Math" panose="02040503050406030204" pitchFamily="18" charset="0"/>
                      </a:rPr>
                      <m:t>𝑣𝑘</m:t>
                    </m:r>
                  </m:oMath>
                </a14:m>
                <a:r>
                  <a:rPr lang="en-US" dirty="0">
                    <a:solidFill>
                      <a:srgbClr val="FF0000"/>
                    </a:solidFill>
                  </a:rPr>
                  <a:t> and </a:t>
                </a:r>
                <a14:m>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𝐶</m:t>
                        </m:r>
                      </m:e>
                      <m:sub>
                        <m:r>
                          <a:rPr lang="en-US" b="0" i="1" smtClean="0">
                            <a:solidFill>
                              <a:srgbClr val="FF0000"/>
                            </a:solidFill>
                            <a:latin typeface="Cambria Math" panose="02040503050406030204" pitchFamily="18" charset="0"/>
                          </a:rPr>
                          <m:t>𝛼</m:t>
                        </m:r>
                      </m:sub>
                    </m:sSub>
                  </m:oMath>
                </a14:m>
                <a:endParaRPr lang="en-US" dirty="0">
                  <a:solidFill>
                    <a:srgbClr val="FF0000"/>
                  </a:solidFill>
                </a:endParaRPr>
              </a:p>
            </p:txBody>
          </p:sp>
        </mc:Choice>
        <mc:Fallback xmlns="">
          <p:sp>
            <p:nvSpPr>
              <p:cNvPr id="22" name="TextBox 21">
                <a:extLst>
                  <a:ext uri="{FF2B5EF4-FFF2-40B4-BE49-F238E27FC236}">
                    <a16:creationId xmlns:a16="http://schemas.microsoft.com/office/drawing/2014/main" id="{37A1BF91-CD1A-6C6B-C913-882F0A9AFF4A}"/>
                  </a:ext>
                </a:extLst>
              </p:cNvPr>
              <p:cNvSpPr txBox="1">
                <a:spLocks noRot="1" noChangeAspect="1" noMove="1" noResize="1" noEditPoints="1" noAdjustHandles="1" noChangeArrowheads="1" noChangeShapeType="1" noTextEdit="1"/>
              </p:cNvSpPr>
              <p:nvPr/>
            </p:nvSpPr>
            <p:spPr>
              <a:xfrm>
                <a:off x="5510284" y="4898199"/>
                <a:ext cx="1505140" cy="646331"/>
              </a:xfrm>
              <a:prstGeom prst="rect">
                <a:avLst/>
              </a:prstGeom>
              <a:blipFill>
                <a:blip r:embed="rId10"/>
                <a:stretch>
                  <a:fillRect l="-405" t="-4717" r="-3239"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501C3DE-68ED-071A-0025-9360A806E4D7}"/>
                  </a:ext>
                </a:extLst>
              </p:cNvPr>
              <p:cNvSpPr txBox="1"/>
              <p:nvPr/>
            </p:nvSpPr>
            <p:spPr>
              <a:xfrm>
                <a:off x="5540209" y="4108494"/>
                <a:ext cx="1505140" cy="646331"/>
              </a:xfrm>
              <a:prstGeom prst="rect">
                <a:avLst/>
              </a:prstGeom>
              <a:noFill/>
            </p:spPr>
            <p:txBody>
              <a:bodyPr wrap="square" rtlCol="0">
                <a:spAutoFit/>
              </a:bodyPr>
              <a:lstStyle/>
              <a:p>
                <a:pPr algn="ctr"/>
                <a:r>
                  <a:rPr lang="en-US" dirty="0">
                    <a:solidFill>
                      <a:srgbClr val="FF0000"/>
                    </a:solidFill>
                  </a:rPr>
                  <a:t>Consistency of </a:t>
                </a:r>
                <a14:m>
                  <m:oMath xmlns:m="http://schemas.openxmlformats.org/officeDocument/2006/math">
                    <m:r>
                      <a:rPr lang="en-US" b="0" i="1" smtClean="0">
                        <a:solidFill>
                          <a:srgbClr val="FF0000"/>
                        </a:solidFill>
                        <a:latin typeface="Cambria Math" panose="02040503050406030204" pitchFamily="18" charset="0"/>
                      </a:rPr>
                      <m:t>𝐶</m:t>
                    </m:r>
                  </m:oMath>
                </a14:m>
                <a:r>
                  <a:rPr lang="en-US" dirty="0">
                    <a:solidFill>
                      <a:srgbClr val="FF0000"/>
                    </a:solidFill>
                  </a:rPr>
                  <a:t> and </a:t>
                </a:r>
                <a14:m>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𝐶</m:t>
                        </m:r>
                      </m:e>
                      <m:sub>
                        <m:r>
                          <a:rPr lang="en-US" b="0" i="1" smtClean="0">
                            <a:solidFill>
                              <a:srgbClr val="FF0000"/>
                            </a:solidFill>
                            <a:latin typeface="Cambria Math" panose="02040503050406030204" pitchFamily="18" charset="0"/>
                          </a:rPr>
                          <m:t>𝛼</m:t>
                        </m:r>
                      </m:sub>
                    </m:sSub>
                  </m:oMath>
                </a14:m>
                <a:endParaRPr lang="en-US" dirty="0">
                  <a:solidFill>
                    <a:srgbClr val="FF0000"/>
                  </a:solidFill>
                </a:endParaRPr>
              </a:p>
            </p:txBody>
          </p:sp>
        </mc:Choice>
        <mc:Fallback xmlns="">
          <p:sp>
            <p:nvSpPr>
              <p:cNvPr id="26" name="TextBox 25">
                <a:extLst>
                  <a:ext uri="{FF2B5EF4-FFF2-40B4-BE49-F238E27FC236}">
                    <a16:creationId xmlns:a16="http://schemas.microsoft.com/office/drawing/2014/main" id="{C501C3DE-68ED-071A-0025-9360A806E4D7}"/>
                  </a:ext>
                </a:extLst>
              </p:cNvPr>
              <p:cNvSpPr txBox="1">
                <a:spLocks noRot="1" noChangeAspect="1" noMove="1" noResize="1" noEditPoints="1" noAdjustHandles="1" noChangeArrowheads="1" noChangeShapeType="1" noTextEdit="1"/>
              </p:cNvSpPr>
              <p:nvPr/>
            </p:nvSpPr>
            <p:spPr>
              <a:xfrm>
                <a:off x="5540209" y="4108494"/>
                <a:ext cx="1505140" cy="646331"/>
              </a:xfrm>
              <a:prstGeom prst="rect">
                <a:avLst/>
              </a:prstGeom>
              <a:blipFill>
                <a:blip r:embed="rId11"/>
                <a:stretch>
                  <a:fillRect l="-810" t="-4717" r="-2834" b="-15094"/>
                </a:stretch>
              </a:blipFill>
            </p:spPr>
            <p:txBody>
              <a:bodyPr/>
              <a:lstStyle/>
              <a:p>
                <a:r>
                  <a:rPr lang="en-US">
                    <a:noFill/>
                  </a:rPr>
                  <a:t> </a:t>
                </a:r>
              </a:p>
            </p:txBody>
          </p:sp>
        </mc:Fallback>
      </mc:AlternateContent>
    </p:spTree>
    <p:extLst>
      <p:ext uri="{BB962C8B-B14F-4D97-AF65-F5344CB8AC3E}">
        <p14:creationId xmlns:p14="http://schemas.microsoft.com/office/powerpoint/2010/main" val="2556410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xEl>
                                              <p:pRg st="3" end="3"/>
                                            </p:txEl>
                                          </p:spTgt>
                                        </p:tgtEl>
                                        <p:attrNameLst>
                                          <p:attrName>style.visibility</p:attrName>
                                        </p:attrNameLst>
                                      </p:cBhvr>
                                      <p:to>
                                        <p:strVal val="visible"/>
                                      </p:to>
                                    </p:set>
                                    <p:animEffect transition="in" filter="fade">
                                      <p:cBhvr>
                                        <p:cTn id="33" dur="500"/>
                                        <p:tgtEl>
                                          <p:spTgt spid="6">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6">
                                            <p:txEl>
                                              <p:pRg st="4" end="4"/>
                                            </p:txEl>
                                          </p:spTgt>
                                        </p:tgtEl>
                                        <p:attrNameLst>
                                          <p:attrName>style.visibility</p:attrName>
                                        </p:attrNameLst>
                                      </p:cBhvr>
                                      <p:to>
                                        <p:strVal val="visible"/>
                                      </p:to>
                                    </p:set>
                                    <p:animEffect transition="in" filter="fade">
                                      <p:cBhvr>
                                        <p:cTn id="46" dur="500"/>
                                        <p:tgtEl>
                                          <p:spTgt spid="6">
                                            <p:txEl>
                                              <p:pRg st="4" end="4"/>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
                                            <p:txEl>
                                              <p:pRg st="5" end="5"/>
                                            </p:txEl>
                                          </p:spTgt>
                                        </p:tgtEl>
                                        <p:attrNameLst>
                                          <p:attrName>style.visibility</p:attrName>
                                        </p:attrNameLst>
                                      </p:cBhvr>
                                      <p:to>
                                        <p:strVal val="visible"/>
                                      </p:to>
                                    </p:set>
                                    <p:animEffect transition="in" filter="fade">
                                      <p:cBhvr>
                                        <p:cTn id="59" dur="500"/>
                                        <p:tgtEl>
                                          <p:spTgt spid="6">
                                            <p:txEl>
                                              <p:pRg st="5" end="5"/>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500"/>
                                        <p:tgtEl>
                                          <p:spTgt spid="1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6">
                                            <p:txEl>
                                              <p:pRg st="6" end="6"/>
                                            </p:txEl>
                                          </p:spTgt>
                                        </p:tgtEl>
                                        <p:attrNameLst>
                                          <p:attrName>style.visibility</p:attrName>
                                        </p:attrNameLst>
                                      </p:cBhvr>
                                      <p:to>
                                        <p:strVal val="visible"/>
                                      </p:to>
                                    </p:set>
                                    <p:animEffect transition="in" filter="fade">
                                      <p:cBhvr>
                                        <p:cTn id="72" dur="500"/>
                                        <p:tgtEl>
                                          <p:spTgt spid="6">
                                            <p:txEl>
                                              <p:pRg st="6" end="6"/>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6">
                                            <p:txEl>
                                              <p:pRg st="7" end="7"/>
                                            </p:txEl>
                                          </p:spTgt>
                                        </p:tgtEl>
                                        <p:attrNameLst>
                                          <p:attrName>style.visibility</p:attrName>
                                        </p:attrNameLst>
                                      </p:cBhvr>
                                      <p:to>
                                        <p:strVal val="visible"/>
                                      </p:to>
                                    </p:set>
                                    <p:animEffect transition="in" filter="fade">
                                      <p:cBhvr>
                                        <p:cTn id="77" dur="500"/>
                                        <p:tgtEl>
                                          <p:spTgt spid="6">
                                            <p:txEl>
                                              <p:pRg st="7" end="7"/>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9"/>
                                        </p:tgtEl>
                                        <p:attrNameLst>
                                          <p:attrName>style.visibility</p:attrName>
                                        </p:attrNameLst>
                                      </p:cBhvr>
                                      <p:to>
                                        <p:strVal val="visible"/>
                                      </p:to>
                                    </p:set>
                                    <p:animEffect transition="in" filter="fade">
                                      <p:cBhvr>
                                        <p:cTn id="82" dur="500"/>
                                        <p:tgtEl>
                                          <p:spTgt spid="19"/>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1"/>
                                        </p:tgtEl>
                                        <p:attrNameLst>
                                          <p:attrName>style.visibility</p:attrName>
                                        </p:attrNameLst>
                                      </p:cBhvr>
                                      <p:to>
                                        <p:strVal val="visible"/>
                                      </p:to>
                                    </p:set>
                                    <p:animEffect transition="in" filter="fade">
                                      <p:cBhvr>
                                        <p:cTn id="85" dur="500"/>
                                        <p:tgtEl>
                                          <p:spTgt spid="21"/>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8"/>
                                        </p:tgtEl>
                                        <p:attrNameLst>
                                          <p:attrName>style.visibility</p:attrName>
                                        </p:attrNameLst>
                                      </p:cBhvr>
                                      <p:to>
                                        <p:strVal val="visible"/>
                                      </p:to>
                                    </p:set>
                                    <p:animEffect transition="in" filter="fade">
                                      <p:cBhvr>
                                        <p:cTn id="90" dur="500"/>
                                        <p:tgtEl>
                                          <p:spTgt spid="18"/>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fade">
                                      <p:cBhvr>
                                        <p:cTn id="93" dur="500"/>
                                        <p:tgtEl>
                                          <p:spTgt spid="23"/>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8">
                                            <p:txEl>
                                              <p:pRg st="0" end="0"/>
                                            </p:txEl>
                                          </p:spTgt>
                                        </p:tgtEl>
                                        <p:attrNameLst>
                                          <p:attrName>style.visibility</p:attrName>
                                        </p:attrNameLst>
                                      </p:cBhvr>
                                      <p:to>
                                        <p:strVal val="visible"/>
                                      </p:to>
                                    </p:set>
                                    <p:animEffect transition="in" filter="fade">
                                      <p:cBhvr>
                                        <p:cTn id="98" dur="500"/>
                                        <p:tgtEl>
                                          <p:spTgt spid="8">
                                            <p:txEl>
                                              <p:pRg st="0" end="0"/>
                                            </p:txEl>
                                          </p:spTgt>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8">
                                            <p:txEl>
                                              <p:pRg st="1" end="1"/>
                                            </p:txEl>
                                          </p:spTgt>
                                        </p:tgtEl>
                                        <p:attrNameLst>
                                          <p:attrName>style.visibility</p:attrName>
                                        </p:attrNameLst>
                                      </p:cBhvr>
                                      <p:to>
                                        <p:strVal val="visible"/>
                                      </p:to>
                                    </p:set>
                                    <p:animEffect transition="in" filter="fade">
                                      <p:cBhvr>
                                        <p:cTn id="103" dur="500"/>
                                        <p:tgtEl>
                                          <p:spTgt spid="8">
                                            <p:txEl>
                                              <p:pRg st="1" end="1"/>
                                            </p:txEl>
                                          </p:spTgt>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8">
                                            <p:txEl>
                                              <p:pRg st="2" end="2"/>
                                            </p:txEl>
                                          </p:spTgt>
                                        </p:tgtEl>
                                        <p:attrNameLst>
                                          <p:attrName>style.visibility</p:attrName>
                                        </p:attrNameLst>
                                      </p:cBhvr>
                                      <p:to>
                                        <p:strVal val="visible"/>
                                      </p:to>
                                    </p:set>
                                    <p:animEffect transition="in" filter="fade">
                                      <p:cBhvr>
                                        <p:cTn id="108" dur="500"/>
                                        <p:tgtEl>
                                          <p:spTgt spid="8">
                                            <p:txEl>
                                              <p:pRg st="2" end="2"/>
                                            </p:txEl>
                                          </p:spTgt>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nodeType="clickEffect">
                                  <p:stCondLst>
                                    <p:cond delay="0"/>
                                  </p:stCondLst>
                                  <p:childTnLst>
                                    <p:set>
                                      <p:cBhvr>
                                        <p:cTn id="112" dur="1" fill="hold">
                                          <p:stCondLst>
                                            <p:cond delay="0"/>
                                          </p:stCondLst>
                                        </p:cTn>
                                        <p:tgtEl>
                                          <p:spTgt spid="8">
                                            <p:txEl>
                                              <p:pRg st="3" end="3"/>
                                            </p:txEl>
                                          </p:spTgt>
                                        </p:tgtEl>
                                        <p:attrNameLst>
                                          <p:attrName>style.visibility</p:attrName>
                                        </p:attrNameLst>
                                      </p:cBhvr>
                                      <p:to>
                                        <p:strVal val="visible"/>
                                      </p:to>
                                    </p:set>
                                    <p:animEffect transition="in" filter="fade">
                                      <p:cBhvr>
                                        <p:cTn id="113" dur="500"/>
                                        <p:tgtEl>
                                          <p:spTgt spid="8">
                                            <p:txEl>
                                              <p:pRg st="3" end="3"/>
                                            </p:txEl>
                                          </p:spTgt>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8">
                                            <p:txEl>
                                              <p:pRg st="4" end="4"/>
                                            </p:txEl>
                                          </p:spTgt>
                                        </p:tgtEl>
                                        <p:attrNameLst>
                                          <p:attrName>style.visibility</p:attrName>
                                        </p:attrNameLst>
                                      </p:cBhvr>
                                      <p:to>
                                        <p:strVal val="visible"/>
                                      </p:to>
                                    </p:set>
                                    <p:animEffect transition="in" filter="fade">
                                      <p:cBhvr>
                                        <p:cTn id="118"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P spid="23" grpId="0"/>
      <p:bldP spid="24" grpId="0"/>
      <p:bldP spid="25" grpId="0" animBg="1"/>
      <p:bldP spid="28" grpId="0"/>
      <p:bldP spid="14" grpId="0" animBg="1"/>
      <p:bldP spid="19" grpId="0"/>
      <p:bldP spid="20" grpId="0" animBg="1"/>
      <p:bldP spid="21" grpId="0" animBg="1"/>
      <p:bldP spid="22" grpId="0"/>
      <p:bldP spid="2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AC0DD-A5BA-8C6A-71EE-2459EFF008FB}"/>
              </a:ext>
            </a:extLst>
          </p:cNvPr>
          <p:cNvSpPr>
            <a:spLocks noGrp="1"/>
          </p:cNvSpPr>
          <p:nvPr>
            <p:ph type="title"/>
          </p:nvPr>
        </p:nvSpPr>
        <p:spPr/>
        <p:txBody>
          <a:bodyPr/>
          <a:lstStyle/>
          <a:p>
            <a:r>
              <a:rPr lang="en-US" dirty="0"/>
              <a:t>Appendix: </a:t>
            </a:r>
            <a:r>
              <a:rPr lang="en-US" dirty="0" err="1"/>
              <a:t>ElGamal</a:t>
            </a:r>
            <a:r>
              <a:rPr lang="en-US" dirty="0"/>
              <a:t>-based VECK for KZG Commitments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9F46CFD-5973-1764-A9DF-D76276BEC704}"/>
                  </a:ext>
                </a:extLst>
              </p:cNvPr>
              <p:cNvSpPr txBox="1"/>
              <p:nvPr/>
            </p:nvSpPr>
            <p:spPr>
              <a:xfrm>
                <a:off x="425960" y="2192164"/>
                <a:ext cx="4472611" cy="3618170"/>
              </a:xfrm>
              <a:prstGeom prst="rect">
                <a:avLst/>
              </a:prstGeom>
              <a:noFill/>
            </p:spPr>
            <p:txBody>
              <a:bodyPr wrap="square" rtlCol="0">
                <a:spAutoFit/>
              </a:bodyPr>
              <a:lstStyle/>
              <a:p>
                <a:pPr marL="285750" indent="-285750">
                  <a:lnSpc>
                    <a:spcPct val="150000"/>
                  </a:lnSpc>
                  <a:buFont typeface="Arial" panose="020B0604020202020204" pitchFamily="34" charset="0"/>
                  <a:buChar char="•"/>
                </a:pPr>
                <a14:m>
                  <m:oMath xmlns:m="http://schemas.openxmlformats.org/officeDocument/2006/math">
                    <m:r>
                      <a:rPr lang="en-US" b="1" i="1" smtClean="0">
                        <a:latin typeface="Cambria Math" panose="02040503050406030204" pitchFamily="18" charset="0"/>
                      </a:rPr>
                      <m:t>𝒔𝒌</m:t>
                    </m:r>
                    <m:box>
                      <m:boxPr>
                        <m:ctrlPr>
                          <a:rPr lang="en-US" b="0" i="1" smtClean="0">
                            <a:latin typeface="Cambria Math" panose="02040503050406030204" pitchFamily="18" charset="0"/>
                          </a:rPr>
                        </m:ctrlPr>
                      </m:boxPr>
                      <m:e>
                        <m:r>
                          <a:rPr lang="en-US" b="0" i="1" smtClean="0">
                            <a:latin typeface="Cambria Math" panose="02040503050406030204" pitchFamily="18" charset="0"/>
                          </a:rPr>
                          <m:t>≔</m:t>
                        </m:r>
                      </m:e>
                    </m:box>
                    <m:r>
                      <a:rPr lang="en-US" b="0" i="1" smtClean="0">
                        <a:latin typeface="Cambria Math" panose="02040503050406030204" pitchFamily="18" charset="0"/>
                      </a:rPr>
                      <m:t>𝑠</m:t>
                    </m:r>
                    <m:r>
                      <a:rPr lang="en-US" b="0" i="1" smtClean="0">
                        <a:latin typeface="Cambria Math" panose="02040503050406030204" pitchFamily="18" charset="0"/>
                      </a:rPr>
                      <m:t>,</m:t>
                    </m:r>
                    <m:r>
                      <a:rPr lang="en-US" b="1" i="1" smtClean="0">
                        <a:latin typeface="Cambria Math" panose="02040503050406030204" pitchFamily="18" charset="0"/>
                      </a:rPr>
                      <m:t> </m:t>
                    </m:r>
                    <m:r>
                      <a:rPr lang="en-US" b="1" i="1" smtClean="0">
                        <a:latin typeface="Cambria Math" panose="02040503050406030204" pitchFamily="18" charset="0"/>
                      </a:rPr>
                      <m:t>𝒗𝒌</m:t>
                    </m:r>
                    <m:r>
                      <a:rPr lang="en-US" b="1" i="1" smtClean="0">
                        <a:latin typeface="Cambria Math" panose="02040503050406030204" pitchFamily="18" charset="0"/>
                      </a:rPr>
                      <m:t> </m:t>
                    </m:r>
                    <m:box>
                      <m:boxPr>
                        <m:ctrlPr>
                          <a:rPr lang="en-US" b="0" i="1" smtClean="0">
                            <a:latin typeface="Cambria Math" panose="02040503050406030204" pitchFamily="18" charset="0"/>
                          </a:rPr>
                        </m:ctrlPr>
                      </m:boxPr>
                      <m:e>
                        <m:r>
                          <a:rPr lang="en-US" b="0" i="1" smtClean="0">
                            <a:latin typeface="Cambria Math" panose="02040503050406030204" pitchFamily="18" charset="0"/>
                          </a:rPr>
                          <m:t>≔</m:t>
                        </m:r>
                      </m:e>
                    </m:box>
                    <m:sSup>
                      <m:sSupPr>
                        <m:ctrlPr>
                          <a:rPr lang="en-US" b="0" i="1" smtClean="0">
                            <a:latin typeface="Cambria Math" panose="02040503050406030204" pitchFamily="18" charset="0"/>
                          </a:rPr>
                        </m:ctrlPr>
                      </m:sSupPr>
                      <m:e>
                        <m:r>
                          <a:rPr lang="en-US" b="0" i="1" smtClean="0">
                            <a:latin typeface="Cambria Math" panose="02040503050406030204" pitchFamily="18" charset="0"/>
                          </a:rPr>
                          <m:t>h</m:t>
                        </m:r>
                      </m:e>
                      <m:sup>
                        <m:r>
                          <a:rPr lang="en-US" b="0" i="1" smtClean="0">
                            <a:latin typeface="Cambria Math" panose="02040503050406030204" pitchFamily="18" charset="0"/>
                          </a:rPr>
                          <m:t>𝑠</m:t>
                        </m:r>
                      </m:sup>
                    </m:sSup>
                  </m:oMath>
                </a14:m>
                <a:r>
                  <a:rPr lang="en-US" dirty="0"/>
                  <a:t>, </a:t>
                </a:r>
                <a14:m>
                  <m:oMath xmlns:m="http://schemas.openxmlformats.org/officeDocument/2006/math">
                    <m:sSubSup>
                      <m:sSubSupPr>
                        <m:ctrlPr>
                          <a:rPr lang="en-US" b="0" i="1" smtClean="0">
                            <a:latin typeface="Cambria Math" panose="02040503050406030204" pitchFamily="18" charset="0"/>
                          </a:rPr>
                        </m:ctrlPr>
                      </m:sSubSupPr>
                      <m:e>
                        <m:r>
                          <a:rPr lang="en-US" b="1" i="1" smtClean="0">
                            <a:latin typeface="Cambria Math" panose="02040503050406030204" pitchFamily="18" charset="0"/>
                          </a:rPr>
                          <m:t>𝒄𝒕</m:t>
                        </m:r>
                        <m:box>
                          <m:boxPr>
                            <m:ctrlPr>
                              <a:rPr lang="en-US" b="0" i="1" smtClean="0">
                                <a:latin typeface="Cambria Math" panose="02040503050406030204" pitchFamily="18" charset="0"/>
                              </a:rPr>
                            </m:ctrlPr>
                          </m:boxPr>
                          <m:e>
                            <m:r>
                              <a:rPr lang="en-US" b="0" i="1" smtClean="0">
                                <a:latin typeface="Cambria Math" panose="02040503050406030204" pitchFamily="18" charset="0"/>
                              </a:rPr>
                              <m:t>≔</m:t>
                            </m:r>
                          </m:e>
                        </m:box>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𝑖</m:t>
                                </m:r>
                              </m:sub>
                              <m:sup>
                                <m:r>
                                  <a:rPr lang="en-US" b="0" i="1" smtClean="0">
                                    <a:latin typeface="Cambria Math" panose="02040503050406030204" pitchFamily="18" charset="0"/>
                                  </a:rPr>
                                  <m:t>𝑠</m:t>
                                </m:r>
                              </m:sup>
                            </m:sSubSup>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𝑔</m:t>
                                </m:r>
                              </m:e>
                              <m:sub>
                                <m:r>
                                  <a:rPr lang="en-US" b="0" i="1" smtClean="0">
                                    <a:latin typeface="Cambria Math" panose="02040503050406030204" pitchFamily="18" charset="0"/>
                                  </a:rPr>
                                  <m:t>1</m:t>
                                </m:r>
                              </m:sub>
                              <m:sup>
                                <m:r>
                                  <a:rPr lang="en-US" i="1">
                                    <a:latin typeface="Cambria Math" panose="02040503050406030204" pitchFamily="18" charset="0"/>
                                    <a:ea typeface="Cambria Math" panose="02040503050406030204" pitchFamily="18" charset="0"/>
                                  </a:rPr>
                                  <m:t>𝜙</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𝑖</m:t>
                                    </m:r>
                                  </m:e>
                                </m:d>
                              </m:sup>
                            </m:sSubSup>
                          </m:e>
                        </m:d>
                      </m:e>
                      <m:sub>
                        <m:r>
                          <a:rPr lang="en-US" b="0" i="1" smtClean="0">
                            <a:latin typeface="Cambria Math" panose="02040503050406030204" pitchFamily="18" charset="0"/>
                          </a:rPr>
                          <m:t>𝑖</m:t>
                        </m:r>
                        <m:r>
                          <a:rPr lang="en-US" b="0" i="1" smtClean="0">
                            <a:latin typeface="Cambria Math" panose="02040503050406030204" pitchFamily="18" charset="0"/>
                          </a:rPr>
                          <m:t>=0</m:t>
                        </m:r>
                      </m:sub>
                      <m:sup>
                        <m:r>
                          <a:rPr lang="en-US" b="0" i="1" smtClean="0">
                            <a:latin typeface="Cambria Math" panose="02040503050406030204" pitchFamily="18" charset="0"/>
                          </a:rPr>
                          <m:t>𝑙</m:t>
                        </m:r>
                      </m:sup>
                    </m:sSubSup>
                  </m:oMath>
                </a14:m>
                <a:endParaRPr lang="en-US" dirty="0"/>
              </a:p>
              <a:p>
                <a:pPr marL="285750" indent="-285750">
                  <a:lnSpc>
                    <a:spcPct val="150000"/>
                  </a:lnSpc>
                  <a:buFont typeface="Arial" panose="020B0604020202020204" pitchFamily="34" charset="0"/>
                  <a:buChar char="•"/>
                </a:pPr>
                <a:r>
                  <a:rPr lang="en-US" dirty="0"/>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𝑪</m:t>
                        </m:r>
                      </m:e>
                      <m:sub>
                        <m:r>
                          <a:rPr lang="en-US" b="1" i="1" smtClean="0">
                            <a:latin typeface="Cambria Math" panose="02040503050406030204" pitchFamily="18" charset="0"/>
                          </a:rPr>
                          <m:t>𝜶</m:t>
                        </m:r>
                      </m:sub>
                    </m:sSub>
                    <m:box>
                      <m:boxPr>
                        <m:ctrlPr>
                          <a:rPr lang="en-US" b="0" i="1" smtClean="0">
                            <a:latin typeface="Cambria Math" panose="02040503050406030204" pitchFamily="18" charset="0"/>
                          </a:rPr>
                        </m:ctrlPr>
                      </m:boxPr>
                      <m:e>
                        <m:r>
                          <a:rPr lang="en-US" b="0" i="1" smtClean="0">
                            <a:latin typeface="Cambria Math" panose="02040503050406030204" pitchFamily="18" charset="0"/>
                          </a:rPr>
                          <m:t>≔</m:t>
                        </m:r>
                      </m:e>
                    </m:box>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𝑔</m:t>
                        </m:r>
                      </m:e>
                      <m:sub>
                        <m:r>
                          <a:rPr lang="en-US" b="0" i="1" smtClean="0">
                            <a:latin typeface="Cambria Math" panose="02040503050406030204" pitchFamily="18" charset="0"/>
                          </a:rPr>
                          <m:t>1</m:t>
                        </m:r>
                      </m:sub>
                      <m:sup>
                        <m:r>
                          <a:rPr lang="en-US" i="1">
                            <a:latin typeface="Cambria Math" panose="02040503050406030204" pitchFamily="18" charset="0"/>
                            <a:ea typeface="Cambria Math" panose="02040503050406030204" pitchFamily="18" charset="0"/>
                          </a:rPr>
                          <m:t>𝜙</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𝛼</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𝜏</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sup>
                    </m:sSubSup>
                  </m:oMath>
                </a14:m>
                <a:endParaRPr lang="en-US" dirty="0"/>
              </a:p>
              <a:p>
                <a:pPr marL="285750" indent="-285750">
                  <a:lnSpc>
                    <a:spcPct val="150000"/>
                  </a:lnSpc>
                  <a:buFont typeface="Arial" panose="020B0604020202020204" pitchFamily="34" charset="0"/>
                  <a:buChar char="•"/>
                </a:pPr>
                <a:r>
                  <a:rPr lang="en-US" dirty="0"/>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𝝅</m:t>
                        </m:r>
                      </m:e>
                      <m:sub>
                        <m:r>
                          <a:rPr lang="en-US" b="1" i="1" smtClean="0">
                            <a:latin typeface="Cambria Math" panose="02040503050406030204" pitchFamily="18" charset="0"/>
                          </a:rPr>
                          <m:t>𝜶</m:t>
                        </m:r>
                      </m:sub>
                    </m:sSub>
                  </m:oMath>
                </a14:m>
                <a:r>
                  <a:rPr lang="en-US" dirty="0"/>
                  <a:t>: KZG proof for </a:t>
                </a:r>
                <a14:m>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𝑠</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𝛼</m:t>
                        </m:r>
                      </m:e>
                    </m:d>
                  </m:oMath>
                </a14:m>
                <a:r>
                  <a:rPr lang="en-US" dirty="0"/>
                  <a:t> at </a:t>
                </a:r>
                <a14:m>
                  <m:oMath xmlns:m="http://schemas.openxmlformats.org/officeDocument/2006/math">
                    <m:r>
                      <a:rPr lang="en-US" b="0" i="1" smtClean="0">
                        <a:latin typeface="Cambria Math" panose="02040503050406030204" pitchFamily="18" charset="0"/>
                      </a:rPr>
                      <m:t>𝛼</m:t>
                    </m:r>
                  </m:oMath>
                </a14:m>
                <a:r>
                  <a:rPr lang="en-US" dirty="0"/>
                  <a:t>.</a:t>
                </a:r>
              </a:p>
              <a:p>
                <a:pPr marL="285750" indent="-285750">
                  <a:lnSpc>
                    <a:spcPct val="150000"/>
                  </a:lnSpc>
                  <a:buFont typeface="Arial" panose="020B0604020202020204" pitchFamily="34" charset="0"/>
                  <a:buChar char="•"/>
                </a:pP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𝝅</m:t>
                        </m:r>
                      </m:e>
                      <m:sub>
                        <m:r>
                          <a:rPr lang="en-US" b="1" i="1" smtClean="0">
                            <a:latin typeface="Cambria Math" panose="02040503050406030204" pitchFamily="18" charset="0"/>
                          </a:rPr>
                          <m:t>𝑳𝑰𝑵</m:t>
                        </m:r>
                      </m:sub>
                    </m:sSub>
                  </m:oMath>
                </a14:m>
                <a:r>
                  <a:rPr lang="en-US" dirty="0"/>
                  <a:t>: proof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𝛼</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𝑔</m:t>
                        </m:r>
                      </m:e>
                      <m:sub>
                        <m:r>
                          <a:rPr lang="en-US" b="0" i="1" smtClean="0">
                            <a:latin typeface="Cambria Math" panose="02040503050406030204" pitchFamily="18" charset="0"/>
                          </a:rPr>
                          <m:t>1</m:t>
                        </m:r>
                      </m:sub>
                      <m:sup>
                        <m:r>
                          <a:rPr lang="en-US" b="0" i="1" smtClean="0">
                            <a:latin typeface="Cambria Math" panose="02040503050406030204" pitchFamily="18" charset="0"/>
                          </a:rPr>
                          <m:t>𝑢</m:t>
                        </m:r>
                      </m:sup>
                    </m:sSubSup>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𝑔</m:t>
                                </m:r>
                              </m:e>
                              <m:sub>
                                <m:r>
                                  <a:rPr lang="en-US" i="1">
                                    <a:latin typeface="Cambria Math" panose="02040503050406030204" pitchFamily="18" charset="0"/>
                                  </a:rPr>
                                  <m:t>1</m:t>
                                </m:r>
                              </m:sub>
                              <m:sup>
                                <m:r>
                                  <a:rPr lang="en-US" i="1">
                                    <a:latin typeface="Cambria Math" panose="02040503050406030204" pitchFamily="18" charset="0"/>
                                  </a:rPr>
                                  <m:t>𝜏</m:t>
                                </m:r>
                                <m:r>
                                  <a:rPr lang="en-US" i="1">
                                    <a:latin typeface="Cambria Math" panose="02040503050406030204" pitchFamily="18" charset="0"/>
                                  </a:rPr>
                                  <m:t>−</m:t>
                                </m:r>
                                <m:r>
                                  <a:rPr lang="en-US" i="1">
                                    <a:latin typeface="Cambria Math" panose="02040503050406030204" pitchFamily="18" charset="0"/>
                                  </a:rPr>
                                  <m:t>𝛼</m:t>
                                </m:r>
                              </m:sup>
                            </m:sSubSup>
                          </m:e>
                        </m:d>
                      </m:e>
                      <m:sup>
                        <m:r>
                          <a:rPr lang="en-US" b="0" i="1" smtClean="0">
                            <a:latin typeface="Cambria Math" panose="02040503050406030204" pitchFamily="18" charset="0"/>
                          </a:rPr>
                          <m:t>𝑣</m:t>
                        </m:r>
                      </m:sup>
                    </m:sSup>
                  </m:oMath>
                </a14:m>
                <a:r>
                  <a:rPr lang="en-US" dirty="0"/>
                  <a:t> and  </a:t>
                </a:r>
                <a14:m>
                  <m:oMath xmlns:m="http://schemas.openxmlformats.org/officeDocument/2006/math">
                    <m:r>
                      <a:rPr lang="en-US" b="0" i="1" smtClean="0">
                        <a:latin typeface="Cambria Math" panose="02040503050406030204" pitchFamily="18" charset="0"/>
                      </a:rPr>
                      <m:t>𝑣𝑘</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e>
                          <m:sup>
                            <m:r>
                              <a:rPr lang="en-US" b="0" i="1" smtClean="0">
                                <a:latin typeface="Cambria Math" panose="02040503050406030204" pitchFamily="18" charset="0"/>
                              </a:rPr>
                              <m:t>𝑢</m:t>
                            </m:r>
                          </m:sup>
                        </m:sSup>
                        <m:r>
                          <a:rPr lang="en-US" b="0" i="1" smtClean="0">
                            <a:latin typeface="Cambria Math" panose="02040503050406030204" pitchFamily="18" charset="0"/>
                          </a:rPr>
                          <m:t>h</m:t>
                        </m:r>
                      </m:e>
                      <m:sup>
                        <m:r>
                          <a:rPr lang="en-US" b="0" i="1" smtClean="0">
                            <a:latin typeface="Cambria Math" panose="02040503050406030204" pitchFamily="18" charset="0"/>
                          </a:rPr>
                          <m:t>𝑣</m:t>
                        </m:r>
                      </m:sup>
                    </m:sSup>
                  </m:oMath>
                </a14:m>
                <a:r>
                  <a:rPr lang="en-US" dirty="0"/>
                  <a:t> for the same </a:t>
                </a:r>
                <a14:m>
                  <m:oMath xmlns:m="http://schemas.openxmlformats.org/officeDocument/2006/math">
                    <m:r>
                      <a:rPr lang="en-US" b="0" i="1" smtClean="0">
                        <a:latin typeface="Cambria Math" panose="02040503050406030204" pitchFamily="18" charset="0"/>
                      </a:rPr>
                      <m:t>𝑣</m:t>
                    </m:r>
                  </m:oMath>
                </a14:m>
                <a:r>
                  <a:rPr lang="en-US" dirty="0"/>
                  <a:t> and known </a:t>
                </a:r>
                <a14:m>
                  <m:oMath xmlns:m="http://schemas.openxmlformats.org/officeDocument/2006/math">
                    <m:r>
                      <a:rPr lang="en-US" b="0" i="1" smtClean="0">
                        <a:latin typeface="Cambria Math" panose="02040503050406030204" pitchFamily="18" charset="0"/>
                      </a:rPr>
                      <m:t>𝑢</m:t>
                    </m:r>
                  </m:oMath>
                </a14:m>
                <a:r>
                  <a:rPr lang="en-US" dirty="0"/>
                  <a:t>.</a:t>
                </a:r>
              </a:p>
              <a:p>
                <a:pPr marL="285750" indent="-285750">
                  <a:lnSpc>
                    <a:spcPct val="150000"/>
                  </a:lnSpc>
                  <a:buFont typeface="Arial" panose="020B0604020202020204" pitchFamily="34" charset="0"/>
                  <a:buChar char="•"/>
                </a:pPr>
                <a14:m>
                  <m:oMath xmlns:m="http://schemas.openxmlformats.org/officeDocument/2006/math">
                    <m:r>
                      <a:rPr lang="en-US" b="1" i="1">
                        <a:latin typeface="Cambria Math" panose="02040503050406030204" pitchFamily="18" charset="0"/>
                      </a:rPr>
                      <m:t>𝑸</m:t>
                    </m:r>
                    <m:box>
                      <m:boxPr>
                        <m:ctrlPr>
                          <a:rPr lang="en-US" i="1">
                            <a:latin typeface="Cambria Math" panose="02040503050406030204" pitchFamily="18" charset="0"/>
                          </a:rPr>
                        </m:ctrlPr>
                      </m:boxPr>
                      <m:e>
                        <m:r>
                          <a:rPr lang="en-US" i="1">
                            <a:latin typeface="Cambria Math" panose="02040503050406030204" pitchFamily="18" charset="0"/>
                          </a:rPr>
                          <m:t>≔</m:t>
                        </m:r>
                      </m:e>
                    </m:box>
                    <m:sSubSup>
                      <m:sSubSupPr>
                        <m:ctrlPr>
                          <a:rPr lang="en-US" i="1">
                            <a:latin typeface="Cambria Math" panose="02040503050406030204" pitchFamily="18" charset="0"/>
                          </a:rPr>
                        </m:ctrlPr>
                      </m:sSubSupPr>
                      <m:e>
                        <m:r>
                          <a:rPr lang="en-US" i="1">
                            <a:latin typeface="Cambria Math" panose="02040503050406030204" pitchFamily="18" charset="0"/>
                          </a:rPr>
                          <m:t>𝑔</m:t>
                        </m:r>
                      </m:e>
                      <m:sub>
                        <m:r>
                          <a:rPr lang="en-US" i="1">
                            <a:latin typeface="Cambria Math" panose="02040503050406030204" pitchFamily="18" charset="0"/>
                          </a:rPr>
                          <m:t>1</m:t>
                        </m:r>
                      </m:sub>
                      <m:sup>
                        <m:r>
                          <a:rPr lang="en-US" i="1">
                            <a:latin typeface="Cambria Math" panose="02040503050406030204" pitchFamily="18" charset="0"/>
                          </a:rPr>
                          <m:t>−(</m:t>
                        </m:r>
                        <m:r>
                          <a:rPr lang="en-US" i="1">
                            <a:latin typeface="Cambria Math" panose="02040503050406030204" pitchFamily="18" charset="0"/>
                          </a:rPr>
                          <m:t>𝜏</m:t>
                        </m:r>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up>
                    </m:sSubSup>
                    <m:nary>
                      <m:naryPr>
                        <m:chr m:val="∏"/>
                        <m:ctrlPr>
                          <a:rPr lang="en-US" i="1" smtClean="0">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𝑙</m:t>
                        </m:r>
                      </m:sup>
                      <m:e>
                        <m:sSubSup>
                          <m:sSubSupPr>
                            <m:ctrlPr>
                              <a:rPr lang="en-US" i="1" smtClean="0">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𝑖</m:t>
                            </m:r>
                          </m:sub>
                          <m:sup>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𝑙</m:t>
                                </m:r>
                              </m:sub>
                            </m:sSub>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up>
                        </m:sSubSup>
                        <m:r>
                          <a:rPr lang="en-US" i="1">
                            <a:latin typeface="Cambria Math" panose="02040503050406030204" pitchFamily="18" charset="0"/>
                          </a:rPr>
                          <m:t> </m:t>
                        </m:r>
                      </m:e>
                    </m:nary>
                  </m:oMath>
                </a14:m>
                <a:endParaRPr lang="en-US" b="0" i="1" dirty="0">
                  <a:latin typeface="Cambria Math" panose="02040503050406030204" pitchFamily="18" charset="0"/>
                </a:endParaRPr>
              </a:p>
              <a:p>
                <a:pPr marL="285750" indent="-285750">
                  <a:lnSpc>
                    <a:spcPct val="150000"/>
                  </a:lnSpc>
                  <a:buFont typeface="Arial" panose="020B0604020202020204" pitchFamily="34" charset="0"/>
                  <a:buChar char="•"/>
                </a:pP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𝝅</m:t>
                        </m:r>
                      </m:e>
                      <m:sub>
                        <m:r>
                          <a:rPr lang="en-US" b="1" i="1" smtClean="0">
                            <a:latin typeface="Cambria Math" panose="02040503050406030204" pitchFamily="18" charset="0"/>
                          </a:rPr>
                          <m:t>𝑫𝑳𝒆𝒒</m:t>
                        </m:r>
                      </m:sub>
                    </m:sSub>
                  </m:oMath>
                </a14:m>
                <a:r>
                  <a:rPr lang="en-US" dirty="0"/>
                  <a:t>: DLOG eq. proof for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𝑠</m:t>
                        </m:r>
                      </m:sup>
                    </m:sSup>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𝑣𝑘</m:t>
                    </m:r>
                    <m:r>
                      <a:rPr lang="en-US" b="0" i="1" smtClean="0">
                        <a:latin typeface="Cambria Math" panose="02040503050406030204" pitchFamily="18" charset="0"/>
                      </a:rPr>
                      <m:t>)</m:t>
                    </m:r>
                  </m:oMath>
                </a14:m>
                <a:r>
                  <a:rPr lang="en-US" dirty="0"/>
                  <a:t>.</a:t>
                </a:r>
              </a:p>
            </p:txBody>
          </p:sp>
        </mc:Choice>
        <mc:Fallback xmlns="">
          <p:sp>
            <p:nvSpPr>
              <p:cNvPr id="11" name="TextBox 10">
                <a:extLst>
                  <a:ext uri="{FF2B5EF4-FFF2-40B4-BE49-F238E27FC236}">
                    <a16:creationId xmlns:a16="http://schemas.microsoft.com/office/drawing/2014/main" id="{69F46CFD-5973-1764-A9DF-D76276BEC704}"/>
                  </a:ext>
                </a:extLst>
              </p:cNvPr>
              <p:cNvSpPr txBox="1">
                <a:spLocks noRot="1" noChangeAspect="1" noMove="1" noResize="1" noEditPoints="1" noAdjustHandles="1" noChangeArrowheads="1" noChangeShapeType="1" noTextEdit="1"/>
              </p:cNvSpPr>
              <p:nvPr/>
            </p:nvSpPr>
            <p:spPr>
              <a:xfrm>
                <a:off x="425960" y="2192164"/>
                <a:ext cx="4472611" cy="3618170"/>
              </a:xfrm>
              <a:prstGeom prst="rect">
                <a:avLst/>
              </a:prstGeom>
              <a:blipFill>
                <a:blip r:embed="rId2"/>
                <a:stretch>
                  <a:fillRect l="-954" b="-45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DC4190A-F370-9A57-3F19-B25CFB71AAE8}"/>
                  </a:ext>
                </a:extLst>
              </p:cNvPr>
              <p:cNvSpPr txBox="1"/>
              <p:nvPr/>
            </p:nvSpPr>
            <p:spPr>
              <a:xfrm>
                <a:off x="4898571" y="2192164"/>
                <a:ext cx="6187002" cy="1508298"/>
              </a:xfrm>
              <a:prstGeom prst="rect">
                <a:avLst/>
              </a:prstGeom>
              <a:noFill/>
            </p:spPr>
            <p:txBody>
              <a:bodyPr wrap="square" rtlCol="0">
                <a:spAutoFit/>
              </a:bodyPr>
              <a:lstStyle/>
              <a:p>
                <a:pPr marL="342900" indent="-342900">
                  <a:buFont typeface="+mj-lt"/>
                  <a:buAutoNum type="arabicPeriod"/>
                </a:pPr>
                <a:r>
                  <a:rPr lang="en-US" dirty="0"/>
                  <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𝜋</m:t>
                        </m:r>
                      </m:e>
                      <m:sub>
                        <m:r>
                          <a:rPr lang="en-US" sz="2000" b="0" i="1" smtClean="0">
                            <a:latin typeface="Cambria Math" panose="02040503050406030204" pitchFamily="18" charset="0"/>
                          </a:rPr>
                          <m:t>𝐿𝐼𝑁</m:t>
                        </m:r>
                      </m:sub>
                    </m:sSub>
                  </m:oMath>
                </a14:m>
                <a:r>
                  <a:rPr lang="en-US" sz="2000" b="0" i="1" dirty="0">
                    <a:latin typeface="Cambria Math" panose="02040503050406030204" pitchFamily="18" charset="0"/>
                  </a:rPr>
                  <a:t> </a:t>
                </a:r>
                <a:r>
                  <a:rPr lang="en-US" sz="2000" b="0" dirty="0"/>
                  <a:t>proves that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𝛼</m:t>
                        </m:r>
                      </m:sub>
                    </m:sSub>
                    <m:box>
                      <m:boxPr>
                        <m:ctrlPr>
                          <a:rPr lang="en-US" sz="2000" i="1">
                            <a:latin typeface="Cambria Math" panose="02040503050406030204" pitchFamily="18" charset="0"/>
                          </a:rPr>
                        </m:ctrlPr>
                      </m:boxPr>
                      <m:e>
                        <m:r>
                          <a:rPr lang="en-US" sz="2000" i="1">
                            <a:latin typeface="Cambria Math" panose="02040503050406030204" pitchFamily="18" charset="0"/>
                          </a:rPr>
                          <m:t>=</m:t>
                        </m:r>
                      </m:e>
                    </m:box>
                    <m:sSubSup>
                      <m:sSubSupPr>
                        <m:ctrlPr>
                          <a:rPr lang="en-US" sz="2000" i="1">
                            <a:latin typeface="Cambria Math" panose="02040503050406030204" pitchFamily="18" charset="0"/>
                          </a:rPr>
                        </m:ctrlPr>
                      </m:sSubSupPr>
                      <m:e>
                        <m:r>
                          <a:rPr lang="en-US" sz="2000" i="1">
                            <a:latin typeface="Cambria Math" panose="02040503050406030204" pitchFamily="18" charset="0"/>
                          </a:rPr>
                          <m:t>𝑔</m:t>
                        </m:r>
                      </m:e>
                      <m:sub>
                        <m:r>
                          <a:rPr lang="en-US" sz="2000" i="1">
                            <a:latin typeface="Cambria Math" panose="02040503050406030204" pitchFamily="18" charset="0"/>
                          </a:rPr>
                          <m:t>1</m:t>
                        </m:r>
                      </m:sub>
                      <m:sup>
                        <m:r>
                          <a:rPr lang="en-US" sz="2000" b="0" i="1" smtClean="0">
                            <a:latin typeface="Cambria Math" panose="02040503050406030204" pitchFamily="18" charset="0"/>
                          </a:rPr>
                          <m:t>𝑢</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𝑠</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𝜏</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𝛼</m:t>
                        </m:r>
                        <m:r>
                          <a:rPr lang="en-US" sz="2000" i="1">
                            <a:latin typeface="Cambria Math" panose="02040503050406030204" pitchFamily="18" charset="0"/>
                            <a:ea typeface="Cambria Math" panose="02040503050406030204" pitchFamily="18" charset="0"/>
                          </a:rPr>
                          <m:t>)</m:t>
                        </m:r>
                      </m:sup>
                    </m:sSubSup>
                  </m:oMath>
                </a14:m>
                <a:r>
                  <a:rPr lang="en-US" sz="2000" b="0" i="1" dirty="0">
                    <a:latin typeface="Cambria Math" panose="02040503050406030204" pitchFamily="18" charset="0"/>
                  </a:rPr>
                  <a:t> </a:t>
                </a:r>
                <a:r>
                  <a:rPr lang="en-US" sz="2000" b="0" dirty="0"/>
                  <a:t>given</a:t>
                </a:r>
                <a:r>
                  <a:rPr lang="en-US" sz="2000" b="0" i="1" dirty="0">
                    <a:latin typeface="Cambria Math" panose="02040503050406030204" pitchFamily="18" charset="0"/>
                  </a:rPr>
                  <a:t> </a:t>
                </a:r>
                <a14:m>
                  <m:oMath xmlns:m="http://schemas.openxmlformats.org/officeDocument/2006/math">
                    <m:r>
                      <a:rPr lang="en-US" sz="2000" b="0" i="1" smtClean="0">
                        <a:latin typeface="Cambria Math" panose="02040503050406030204" pitchFamily="18" charset="0"/>
                      </a:rPr>
                      <m:t>𝑣𝑘</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h</m:t>
                        </m:r>
                      </m:e>
                      <m:sup>
                        <m:r>
                          <a:rPr lang="en-US" sz="2000" b="0" i="1" smtClean="0">
                            <a:latin typeface="Cambria Math" panose="02040503050406030204" pitchFamily="18" charset="0"/>
                          </a:rPr>
                          <m:t>𝑠</m:t>
                        </m:r>
                      </m:sup>
                    </m:sSup>
                  </m:oMath>
                </a14:m>
                <a:r>
                  <a:rPr lang="en-US" sz="2000" b="0" i="1" dirty="0">
                    <a:latin typeface="Cambria Math" panose="02040503050406030204" pitchFamily="18" charset="0"/>
                  </a:rPr>
                  <a:t>.</a:t>
                </a:r>
              </a:p>
              <a:p>
                <a:pPr marL="342900" indent="-342900">
                  <a:buFont typeface="+mj-lt"/>
                  <a:buAutoNum type="arabicPeriod"/>
                </a:pPr>
                <a:r>
                  <a:rPr lang="en-US" sz="2000" dirty="0"/>
                  <a:t>Given (1),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𝜋</m:t>
                        </m:r>
                      </m:e>
                      <m:sub>
                        <m:r>
                          <a:rPr lang="en-US" sz="2000" b="0" i="1" smtClean="0">
                            <a:latin typeface="Cambria Math" panose="02040503050406030204" pitchFamily="18" charset="0"/>
                          </a:rPr>
                          <m:t>𝛼</m:t>
                        </m:r>
                      </m:sub>
                    </m:sSub>
                  </m:oMath>
                </a14:m>
                <a:r>
                  <a:rPr lang="en-US" sz="2000" dirty="0"/>
                  <a:t> proves that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𝛼</m:t>
                        </m:r>
                      </m:sub>
                    </m:sSub>
                    <m:box>
                      <m:boxPr>
                        <m:ctrlPr>
                          <a:rPr lang="en-US" sz="2000" i="1">
                            <a:latin typeface="Cambria Math" panose="02040503050406030204" pitchFamily="18" charset="0"/>
                          </a:rPr>
                        </m:ctrlPr>
                      </m:boxPr>
                      <m:e>
                        <m:r>
                          <a:rPr lang="en-US" sz="2000" b="0" i="1" smtClean="0">
                            <a:latin typeface="Cambria Math" panose="02040503050406030204" pitchFamily="18" charset="0"/>
                          </a:rPr>
                          <m:t>=</m:t>
                        </m:r>
                      </m:e>
                    </m:box>
                    <m:sSubSup>
                      <m:sSubSupPr>
                        <m:ctrlPr>
                          <a:rPr lang="en-US" sz="2000" i="1">
                            <a:latin typeface="Cambria Math" panose="02040503050406030204" pitchFamily="18" charset="0"/>
                          </a:rPr>
                        </m:ctrlPr>
                      </m:sSubSupPr>
                      <m:e>
                        <m:r>
                          <a:rPr lang="en-US" sz="2000" i="1">
                            <a:latin typeface="Cambria Math" panose="02040503050406030204" pitchFamily="18" charset="0"/>
                          </a:rPr>
                          <m:t>𝑔</m:t>
                        </m:r>
                      </m:e>
                      <m:sub>
                        <m:r>
                          <a:rPr lang="en-US" sz="2000" i="1">
                            <a:latin typeface="Cambria Math" panose="02040503050406030204" pitchFamily="18" charset="0"/>
                          </a:rPr>
                          <m:t>1</m:t>
                        </m:r>
                      </m:sub>
                      <m:sup>
                        <m:r>
                          <a:rPr lang="en-US" sz="2000" i="1">
                            <a:latin typeface="Cambria Math" panose="02040503050406030204" pitchFamily="18" charset="0"/>
                            <a:ea typeface="Cambria Math" panose="02040503050406030204" pitchFamily="18" charset="0"/>
                          </a:rPr>
                          <m:t>𝜙</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𝛼</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𝑠</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𝜏</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𝛼</m:t>
                        </m:r>
                        <m:r>
                          <a:rPr lang="en-US" sz="2000" i="1">
                            <a:latin typeface="Cambria Math" panose="02040503050406030204" pitchFamily="18" charset="0"/>
                            <a:ea typeface="Cambria Math" panose="02040503050406030204" pitchFamily="18" charset="0"/>
                          </a:rPr>
                          <m:t>)</m:t>
                        </m:r>
                      </m:sup>
                    </m:sSubSup>
                  </m:oMath>
                </a14:m>
                <a:r>
                  <a:rPr lang="en-US" sz="2000" dirty="0"/>
                  <a:t>.</a:t>
                </a:r>
              </a:p>
              <a:p>
                <a:pPr marL="342900" indent="-342900">
                  <a:buFont typeface="+mj-lt"/>
                  <a:buAutoNum type="arabicPeriod"/>
                </a:pPr>
                <a:r>
                  <a:rPr lang="en-US" sz="2000" dirty="0"/>
                  <a:t>Given (1) and 2,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𝜋</m:t>
                        </m:r>
                      </m:e>
                      <m:sub>
                        <m:r>
                          <a:rPr lang="en-US" sz="2000" b="0" i="1" smtClean="0">
                            <a:latin typeface="Cambria Math" panose="02040503050406030204" pitchFamily="18" charset="0"/>
                          </a:rPr>
                          <m:t>𝐷𝐿𝑒𝑞</m:t>
                        </m:r>
                      </m:sub>
                    </m:sSub>
                  </m:oMath>
                </a14:m>
                <a:r>
                  <a:rPr lang="en-US" sz="2000" dirty="0"/>
                  <a:t> proves that </a:t>
                </a:r>
                <a14:m>
                  <m:oMath xmlns:m="http://schemas.openxmlformats.org/officeDocument/2006/math">
                    <m:r>
                      <a:rPr lang="en-US" sz="2000" b="1" i="1" smtClean="0">
                        <a:latin typeface="Cambria Math" panose="02040503050406030204" pitchFamily="18" charset="0"/>
                      </a:rPr>
                      <m:t>𝒄𝒕</m:t>
                    </m:r>
                    <m:r>
                      <a:rPr lang="en-US" sz="2000" b="1" i="1" smtClean="0">
                        <a:latin typeface="Cambria Math" panose="02040503050406030204" pitchFamily="18" charset="0"/>
                      </a:rPr>
                      <m:t> </m:t>
                    </m:r>
                  </m:oMath>
                </a14:m>
                <a:r>
                  <a:rPr lang="en-US" sz="2000" dirty="0"/>
                  <a:t>are </a:t>
                </a:r>
                <a:r>
                  <a:rPr lang="en-US" sz="2000" dirty="0" err="1"/>
                  <a:t>ElGamal</a:t>
                </a:r>
                <a:r>
                  <a:rPr lang="en-US" sz="2000" dirty="0"/>
                  <a:t> encryptions of </a:t>
                </a:r>
                <a14:m>
                  <m:oMath xmlns:m="http://schemas.openxmlformats.org/officeDocument/2006/math">
                    <m:r>
                      <a:rPr lang="en-US" sz="2000" b="0" i="1" smtClean="0">
                        <a:latin typeface="Cambria Math" panose="02040503050406030204" pitchFamily="18" charset="0"/>
                      </a:rPr>
                      <m:t>𝜙</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𝑖</m:t>
                        </m:r>
                      </m:e>
                    </m:d>
                    <m:r>
                      <a:rPr lang="en-US" sz="2000" b="0" i="1" smtClean="0">
                        <a:latin typeface="Cambria Math" panose="02040503050406030204" pitchFamily="18" charset="0"/>
                      </a:rPr>
                      <m:t>, </m:t>
                    </m:r>
                    <m:r>
                      <a:rPr lang="en-US" sz="2000" b="0" i="1" smtClean="0">
                        <a:latin typeface="Cambria Math" panose="02040503050406030204" pitchFamily="18" charset="0"/>
                      </a:rPr>
                      <m:t>𝑖</m:t>
                    </m:r>
                    <m:r>
                      <a:rPr lang="en-US" sz="2000" b="0" i="1" smtClean="0">
                        <a:latin typeface="Cambria Math" panose="02040503050406030204" pitchFamily="18" charset="0"/>
                      </a:rPr>
                      <m:t>=0,…,</m:t>
                    </m:r>
                    <m:r>
                      <a:rPr lang="en-US" sz="2000" b="0" i="1" smtClean="0">
                        <a:latin typeface="Cambria Math" panose="02040503050406030204" pitchFamily="18" charset="0"/>
                      </a:rPr>
                      <m:t>𝑙</m:t>
                    </m:r>
                    <m:r>
                      <a:rPr lang="en-US" sz="2000" b="0" i="0" smtClean="0">
                        <a:latin typeface="Cambria Math" panose="02040503050406030204" pitchFamily="18" charset="0"/>
                      </a:rPr>
                      <m:t>;</m:t>
                    </m:r>
                  </m:oMath>
                </a14:m>
                <a:r>
                  <a:rPr lang="en-US" sz="2000" dirty="0"/>
                  <a:t> since then</a:t>
                </a:r>
              </a:p>
            </p:txBody>
          </p:sp>
        </mc:Choice>
        <mc:Fallback xmlns="">
          <p:sp>
            <p:nvSpPr>
              <p:cNvPr id="13" name="TextBox 12">
                <a:extLst>
                  <a:ext uri="{FF2B5EF4-FFF2-40B4-BE49-F238E27FC236}">
                    <a16:creationId xmlns:a16="http://schemas.microsoft.com/office/drawing/2014/main" id="{4DC4190A-F370-9A57-3F19-B25CFB71AAE8}"/>
                  </a:ext>
                </a:extLst>
              </p:cNvPr>
              <p:cNvSpPr txBox="1">
                <a:spLocks noRot="1" noChangeAspect="1" noMove="1" noResize="1" noEditPoints="1" noAdjustHandles="1" noChangeArrowheads="1" noChangeShapeType="1" noTextEdit="1"/>
              </p:cNvSpPr>
              <p:nvPr/>
            </p:nvSpPr>
            <p:spPr>
              <a:xfrm>
                <a:off x="4898571" y="2192164"/>
                <a:ext cx="6187002" cy="1508298"/>
              </a:xfrm>
              <a:prstGeom prst="rect">
                <a:avLst/>
              </a:prstGeom>
              <a:blipFill>
                <a:blip r:embed="rId3"/>
                <a:stretch>
                  <a:fillRect l="-1085" b="-68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E92807C-6E0A-4E05-E63D-6B07C65012C8}"/>
                  </a:ext>
                </a:extLst>
              </p:cNvPr>
              <p:cNvSpPr txBox="1"/>
              <p:nvPr/>
            </p:nvSpPr>
            <p:spPr>
              <a:xfrm>
                <a:off x="5058204" y="3700462"/>
                <a:ext cx="6707836" cy="1849609"/>
              </a:xfrm>
              <a:prstGeom prst="rect">
                <a:avLst/>
              </a:prstGeom>
              <a:noFill/>
            </p:spPr>
            <p:txBody>
              <a:bodyPr wrap="square">
                <a:spAutoFit/>
              </a:bodyPr>
              <a:lstStyle/>
              <a:p>
                <a:pPr>
                  <a:lnSpc>
                    <a:spcPct val="150000"/>
                  </a:lnSpc>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m:t>
                        </m:r>
                      </m:sup>
                    </m:sSup>
                    <m:r>
                      <a:rPr lang="en-US" b="0" i="1" smtClean="0">
                        <a:latin typeface="Cambria Math" panose="02040503050406030204" pitchFamily="18" charset="0"/>
                      </a:rPr>
                      <m:t>=</m:t>
                    </m:r>
                  </m:oMath>
                </a14:m>
                <a:r>
                  <a:rPr lang="en-US" dirty="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𝐶</m:t>
                        </m:r>
                      </m:e>
                      <m:sub>
                        <m:r>
                          <a:rPr lang="en-US" i="1">
                            <a:latin typeface="Cambria Math" panose="02040503050406030204" pitchFamily="18" charset="0"/>
                          </a:rPr>
                          <m:t>𝛼</m:t>
                        </m:r>
                      </m:sub>
                      <m:sup>
                        <m:r>
                          <a:rPr lang="en-US" i="1">
                            <a:latin typeface="Cambria Math" panose="02040503050406030204" pitchFamily="18" charset="0"/>
                          </a:rPr>
                          <m:t>−1</m:t>
                        </m:r>
                      </m:sup>
                    </m:sSubSup>
                    <m:nary>
                      <m:naryPr>
                        <m:chr m:val="∏"/>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𝑙</m:t>
                        </m:r>
                      </m:sup>
                      <m:e>
                        <m:sSubSup>
                          <m:sSubSupPr>
                            <m:ctrlPr>
                              <a:rPr lang="en-US" i="1">
                                <a:latin typeface="Cambria Math" panose="02040503050406030204" pitchFamily="18" charset="0"/>
                              </a:rPr>
                            </m:ctrlPr>
                          </m:sSubSupPr>
                          <m:e>
                            <m:r>
                              <a:rPr lang="en-US" b="0" i="1">
                                <a:latin typeface="Cambria Math" panose="02040503050406030204" pitchFamily="18" charset="0"/>
                              </a:rPr>
                              <m:t>𝑐𝑡</m:t>
                            </m:r>
                          </m:e>
                          <m:sub>
                            <m:r>
                              <a:rPr lang="en-US" i="1">
                                <a:latin typeface="Cambria Math" panose="02040503050406030204" pitchFamily="18" charset="0"/>
                              </a:rPr>
                              <m:t>𝑖</m:t>
                            </m:r>
                          </m:sub>
                          <m:sup>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𝑙</m:t>
                                </m:r>
                              </m:sub>
                            </m:sSub>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up>
                        </m:sSubSup>
                        <m:r>
                          <a:rPr lang="en-US" i="1">
                            <a:latin typeface="Cambria Math" panose="02040503050406030204" pitchFamily="18" charset="0"/>
                          </a:rPr>
                          <m:t> </m:t>
                        </m:r>
                      </m:e>
                    </m:nary>
                  </m:oMath>
                </a14:m>
                <a:endParaRPr lang="en-US" i="1" dirty="0">
                  <a:latin typeface="Cambria Math" panose="02040503050406030204" pitchFamily="18" charset="0"/>
                </a:endParaRPr>
              </a:p>
              <a:p>
                <a:pPr>
                  <a:lnSpc>
                    <a:spcPct val="150000"/>
                  </a:lnSpc>
                </a:pPr>
                <a14:m>
                  <m:oMath xmlns:m="http://schemas.openxmlformats.org/officeDocument/2006/math">
                    <m:r>
                      <a:rPr lang="en-US" b="0" i="1" smtClean="0">
                        <a:latin typeface="Cambria Math" panose="02040503050406030204" pitchFamily="18" charset="0"/>
                      </a:rPr>
                      <m:t>=</m:t>
                    </m:r>
                  </m:oMath>
                </a14:m>
                <a:r>
                  <a:rPr lang="en-US" dirty="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𝑔</m:t>
                        </m:r>
                      </m:e>
                      <m:sub>
                        <m:r>
                          <a:rPr lang="en-US" i="1">
                            <a:latin typeface="Cambria Math" panose="02040503050406030204" pitchFamily="18" charset="0"/>
                          </a:rPr>
                          <m:t>1</m:t>
                        </m:r>
                      </m:sub>
                      <m:sup>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𝜙</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𝛼</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m:t>
                        </m:r>
                      </m:sup>
                    </m:sSubSup>
                    <m:nary>
                      <m:naryPr>
                        <m:chr m:val="∏"/>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𝑙</m:t>
                        </m:r>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𝑖</m:t>
                            </m:r>
                          </m:sub>
                          <m:sup>
                            <m:r>
                              <a:rPr lang="en-US" b="0" i="1" smtClean="0">
                                <a:latin typeface="Cambria Math" panose="02040503050406030204" pitchFamily="18" charset="0"/>
                              </a:rPr>
                              <m:t>𝑠</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𝑙</m:t>
                                </m:r>
                              </m:sub>
                            </m:sSub>
                            <m:r>
                              <a:rPr lang="en-US" i="1">
                                <a:latin typeface="Cambria Math" panose="02040503050406030204" pitchFamily="18" charset="0"/>
                              </a:rPr>
                              <m:t>(</m:t>
                            </m:r>
                            <m:r>
                              <a:rPr lang="en-US" i="1">
                                <a:latin typeface="Cambria Math" panose="02040503050406030204" pitchFamily="18" charset="0"/>
                              </a:rPr>
                              <m:t>𝛼</m:t>
                            </m:r>
                            <m:r>
                              <a:rPr lang="en-US" b="0" i="1" smtClean="0">
                                <a:latin typeface="Cambria Math" panose="02040503050406030204" pitchFamily="18" charset="0"/>
                              </a:rPr>
                              <m:t>)</m:t>
                            </m:r>
                          </m:sup>
                        </m:sSubSup>
                        <m:r>
                          <a:rPr lang="en-US" i="1">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𝑔</m:t>
                            </m:r>
                          </m:e>
                          <m:sub>
                            <m:r>
                              <a:rPr lang="en-US" b="0" i="1" smtClean="0">
                                <a:latin typeface="Cambria Math" panose="02040503050406030204" pitchFamily="18" charset="0"/>
                              </a:rPr>
                              <m:t>1</m:t>
                            </m:r>
                          </m:sub>
                          <m:sup>
                            <m:r>
                              <a:rPr lang="en-US" b="0" i="1" smtClean="0">
                                <a:latin typeface="Cambria Math" panose="02040503050406030204" pitchFamily="18" charset="0"/>
                              </a:rPr>
                              <m:t>𝜙</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𝑙</m:t>
                                </m:r>
                              </m:sub>
                            </m:sSub>
                            <m:r>
                              <a:rPr lang="en-US" i="1">
                                <a:latin typeface="Cambria Math" panose="02040503050406030204" pitchFamily="18" charset="0"/>
                              </a:rPr>
                              <m:t>(</m:t>
                            </m:r>
                            <m:r>
                              <a:rPr lang="en-US" i="1">
                                <a:latin typeface="Cambria Math" panose="02040503050406030204" pitchFamily="18" charset="0"/>
                              </a:rPr>
                              <m:t>𝛼</m:t>
                            </m:r>
                            <m:r>
                              <a:rPr lang="en-US" b="0" i="1" smtClean="0">
                                <a:latin typeface="Cambria Math" panose="02040503050406030204" pitchFamily="18" charset="0"/>
                              </a:rPr>
                              <m:t>)</m:t>
                            </m:r>
                          </m:sup>
                        </m:sSubSup>
                      </m:e>
                    </m:nary>
                  </m:oMath>
                </a14:m>
                <a:endParaRPr lang="en-US" i="1" dirty="0">
                  <a:latin typeface="Cambria Math" panose="02040503050406030204" pitchFamily="18" charset="0"/>
                </a:endParaRPr>
              </a:p>
              <a:p>
                <a:pPr>
                  <a:lnSpc>
                    <a:spcPct val="150000"/>
                  </a:lnSpc>
                </a:pPr>
                <a14:m>
                  <m:oMath xmlns:m="http://schemas.openxmlformats.org/officeDocument/2006/math">
                    <m:r>
                      <a:rPr lang="en-US" b="0" i="1" smtClean="0">
                        <a:latin typeface="Cambria Math" panose="02040503050406030204" pitchFamily="18" charset="0"/>
                      </a:rPr>
                      <m:t>=</m:t>
                    </m:r>
                    <m:r>
                      <m:rPr>
                        <m:nor/>
                      </m:rPr>
                      <a:rPr lang="en-US" dirty="0"/>
                      <m:t> </m:t>
                    </m:r>
                    <m:sSubSup>
                      <m:sSubSupPr>
                        <m:ctrlPr>
                          <a:rPr lang="en-US" i="1">
                            <a:latin typeface="Cambria Math" panose="02040503050406030204" pitchFamily="18" charset="0"/>
                          </a:rPr>
                        </m:ctrlPr>
                      </m:sSubSupPr>
                      <m:e>
                        <m:r>
                          <a:rPr lang="en-US" i="1">
                            <a:latin typeface="Cambria Math" panose="02040503050406030204" pitchFamily="18" charset="0"/>
                          </a:rPr>
                          <m:t>𝑔</m:t>
                        </m:r>
                      </m:e>
                      <m:sub>
                        <m:r>
                          <a:rPr lang="en-US" i="1">
                            <a:latin typeface="Cambria Math" panose="02040503050406030204" pitchFamily="18" charset="0"/>
                          </a:rPr>
                          <m:t>1</m:t>
                        </m:r>
                      </m:sub>
                      <m: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𝜙</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𝛼</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m:t>
                        </m:r>
                      </m:sup>
                    </m:sSubSup>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sup>
                    </m:sSubSup>
                  </m:oMath>
                </a14:m>
                <a:r>
                  <a:rPr lang="en-US" dirty="0"/>
                  <a:t> </a:t>
                </a:r>
                <a14:m>
                  <m:oMath xmlns:m="http://schemas.openxmlformats.org/officeDocument/2006/math">
                    <m:nary>
                      <m:naryPr>
                        <m:chr m:val="∏"/>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𝑙</m:t>
                        </m:r>
                      </m:sup>
                      <m:e>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𝑖</m:t>
                            </m:r>
                          </m:sub>
                          <m:sup>
                            <m:r>
                              <a:rPr lang="en-US" i="1">
                                <a:latin typeface="Cambria Math" panose="02040503050406030204" pitchFamily="18" charset="0"/>
                              </a:rPr>
                              <m:t>𝑠</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𝑙</m:t>
                                </m:r>
                              </m:sub>
                            </m:sSub>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up>
                        </m:sSubSup>
                        <m:r>
                          <a:rPr lang="en-US" i="1">
                            <a:latin typeface="Cambria Math" panose="02040503050406030204" pitchFamily="18" charset="0"/>
                          </a:rPr>
                          <m:t> </m:t>
                        </m:r>
                      </m:e>
                    </m:nary>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𝑔</m:t>
                                </m:r>
                              </m:e>
                              <m:sub>
                                <m:r>
                                  <a:rPr lang="en-US" i="1">
                                    <a:latin typeface="Cambria Math" panose="02040503050406030204" pitchFamily="18" charset="0"/>
                                  </a:rPr>
                                  <m:t>1</m:t>
                                </m:r>
                              </m:sub>
                              <m:sup>
                                <m:r>
                                  <a:rPr lang="en-US" i="1">
                                    <a:latin typeface="Cambria Math" panose="02040503050406030204" pitchFamily="18" charset="0"/>
                                  </a:rPr>
                                  <m:t>−(</m:t>
                                </m:r>
                                <m:r>
                                  <a:rPr lang="en-US" i="1">
                                    <a:latin typeface="Cambria Math" panose="02040503050406030204" pitchFamily="18" charset="0"/>
                                  </a:rPr>
                                  <m:t>𝜏</m:t>
                                </m:r>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up>
                            </m:sSubSup>
                            <m:nary>
                              <m:naryPr>
                                <m:chr m:val="∏"/>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𝑙</m:t>
                                </m:r>
                              </m:sup>
                              <m:e>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𝑖</m:t>
                                    </m:r>
                                  </m:sub>
                                  <m:sup>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𝑙</m:t>
                                        </m:r>
                                      </m:sub>
                                    </m:sSub>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sup>
                                </m:sSubSup>
                                <m:r>
                                  <a:rPr lang="en-US" i="1">
                                    <a:latin typeface="Cambria Math" panose="02040503050406030204" pitchFamily="18" charset="0"/>
                                  </a:rPr>
                                  <m:t> </m:t>
                                </m:r>
                              </m:e>
                            </m:nary>
                          </m:e>
                        </m:d>
                      </m:e>
                      <m:sup>
                        <m:r>
                          <a:rPr lang="en-US" b="0" i="1" smtClean="0">
                            <a:latin typeface="Cambria Math" panose="02040503050406030204" pitchFamily="18" charset="0"/>
                          </a:rPr>
                          <m:t>𝑠</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𝑠</m:t>
                        </m:r>
                      </m:sup>
                    </m:sSup>
                  </m:oMath>
                </a14:m>
                <a:endParaRPr lang="en-US" dirty="0"/>
              </a:p>
            </p:txBody>
          </p:sp>
        </mc:Choice>
        <mc:Fallback xmlns="">
          <p:sp>
            <p:nvSpPr>
              <p:cNvPr id="20" name="TextBox 19">
                <a:extLst>
                  <a:ext uri="{FF2B5EF4-FFF2-40B4-BE49-F238E27FC236}">
                    <a16:creationId xmlns:a16="http://schemas.microsoft.com/office/drawing/2014/main" id="{BE92807C-6E0A-4E05-E63D-6B07C65012C8}"/>
                  </a:ext>
                </a:extLst>
              </p:cNvPr>
              <p:cNvSpPr txBox="1">
                <a:spLocks noRot="1" noChangeAspect="1" noMove="1" noResize="1" noEditPoints="1" noAdjustHandles="1" noChangeArrowheads="1" noChangeShapeType="1" noTextEdit="1"/>
              </p:cNvSpPr>
              <p:nvPr/>
            </p:nvSpPr>
            <p:spPr>
              <a:xfrm>
                <a:off x="5058204" y="3700462"/>
                <a:ext cx="6707836" cy="1849609"/>
              </a:xfrm>
              <a:prstGeom prst="rect">
                <a:avLst/>
              </a:prstGeom>
              <a:blipFill>
                <a:blip r:embed="rId4"/>
                <a:stretch>
                  <a:fillRect l="-182" t="-12871"/>
                </a:stretch>
              </a:blipFill>
            </p:spPr>
            <p:txBody>
              <a:bodyPr/>
              <a:lstStyle/>
              <a:p>
                <a:r>
                  <a:rPr lang="en-US">
                    <a:noFill/>
                  </a:rPr>
                  <a:t> </a:t>
                </a:r>
              </a:p>
            </p:txBody>
          </p:sp>
        </mc:Fallback>
      </mc:AlternateContent>
      <p:sp>
        <p:nvSpPr>
          <p:cNvPr id="21" name="Slide Number Placeholder 3">
            <a:extLst>
              <a:ext uri="{FF2B5EF4-FFF2-40B4-BE49-F238E27FC236}">
                <a16:creationId xmlns:a16="http://schemas.microsoft.com/office/drawing/2014/main" id="{9F5C2290-0CFA-3D48-D171-8946BBE6C9EE}"/>
              </a:ext>
            </a:extLst>
          </p:cNvPr>
          <p:cNvSpPr>
            <a:spLocks noGrp="1"/>
          </p:cNvSpPr>
          <p:nvPr>
            <p:ph type="sldNum" sz="quarter" idx="12"/>
          </p:nvPr>
        </p:nvSpPr>
        <p:spPr>
          <a:xfrm>
            <a:off x="8610600" y="6356350"/>
            <a:ext cx="2743200" cy="365125"/>
          </a:xfrm>
        </p:spPr>
        <p:txBody>
          <a:bodyPr/>
          <a:lstStyle/>
          <a:p>
            <a:fld id="{9B1AF914-ED30-4DEF-921E-12E5424A69F1}" type="slidenum">
              <a:rPr lang="en-US" smtClean="0"/>
              <a:t>18</a:t>
            </a:fld>
            <a:endParaRPr lang="en-US" dirty="0"/>
          </a:p>
        </p:txBody>
      </p:sp>
      <p:sp>
        <p:nvSpPr>
          <p:cNvPr id="22" name="TextBox 21">
            <a:extLst>
              <a:ext uri="{FF2B5EF4-FFF2-40B4-BE49-F238E27FC236}">
                <a16:creationId xmlns:a16="http://schemas.microsoft.com/office/drawing/2014/main" id="{21DC5BD1-7662-E0D7-9072-BFFE3778BDDE}"/>
              </a:ext>
            </a:extLst>
          </p:cNvPr>
          <p:cNvSpPr txBox="1"/>
          <p:nvPr/>
        </p:nvSpPr>
        <p:spPr>
          <a:xfrm>
            <a:off x="838200" y="1651645"/>
            <a:ext cx="10744200" cy="400110"/>
          </a:xfrm>
          <a:prstGeom prst="rect">
            <a:avLst/>
          </a:prstGeom>
          <a:noFill/>
        </p:spPr>
        <p:txBody>
          <a:bodyPr wrap="square" rtlCol="0">
            <a:spAutoFit/>
          </a:bodyPr>
          <a:lstStyle/>
          <a:p>
            <a:r>
              <a:rPr lang="en-US" sz="2000" b="1" dirty="0"/>
              <a:t>Why is it secure?</a:t>
            </a:r>
          </a:p>
        </p:txBody>
      </p:sp>
    </p:spTree>
    <p:extLst>
      <p:ext uri="{BB962C8B-B14F-4D97-AF65-F5344CB8AC3E}">
        <p14:creationId xmlns:p14="http://schemas.microsoft.com/office/powerpoint/2010/main" val="37265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animEffect transition="in" filter="fade">
                                      <p:cBhvr>
                                        <p:cTn id="17" dur="500"/>
                                        <p:tgtEl>
                                          <p:spTgt spid="1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xEl>
                                              <p:pRg st="2" end="2"/>
                                            </p:txEl>
                                          </p:spTgt>
                                        </p:tgtEl>
                                        <p:attrNameLst>
                                          <p:attrName>style.visibility</p:attrName>
                                        </p:attrNameLst>
                                      </p:cBhvr>
                                      <p:to>
                                        <p:strVal val="visible"/>
                                      </p:to>
                                    </p:set>
                                    <p:animEffect transition="in" filter="fade">
                                      <p:cBhvr>
                                        <p:cTn id="22" dur="500"/>
                                        <p:tgtEl>
                                          <p:spTgt spid="1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
                                            <p:txEl>
                                              <p:pRg st="0" end="0"/>
                                            </p:txEl>
                                          </p:spTgt>
                                        </p:tgtEl>
                                        <p:attrNameLst>
                                          <p:attrName>style.visibility</p:attrName>
                                        </p:attrNameLst>
                                      </p:cBhvr>
                                      <p:to>
                                        <p:strVal val="visible"/>
                                      </p:to>
                                    </p:set>
                                    <p:animEffect transition="in" filter="fade">
                                      <p:cBhvr>
                                        <p:cTn id="27" dur="500"/>
                                        <p:tgtEl>
                                          <p:spTgt spid="20">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
                                            <p:txEl>
                                              <p:pRg st="1" end="1"/>
                                            </p:txEl>
                                          </p:spTgt>
                                        </p:tgtEl>
                                        <p:attrNameLst>
                                          <p:attrName>style.visibility</p:attrName>
                                        </p:attrNameLst>
                                      </p:cBhvr>
                                      <p:to>
                                        <p:strVal val="visible"/>
                                      </p:to>
                                    </p:set>
                                    <p:animEffect transition="in" filter="fade">
                                      <p:cBhvr>
                                        <p:cTn id="32" dur="500"/>
                                        <p:tgtEl>
                                          <p:spTgt spid="20">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
                                            <p:txEl>
                                              <p:pRg st="2" end="2"/>
                                            </p:txEl>
                                          </p:spTgt>
                                        </p:tgtEl>
                                        <p:attrNameLst>
                                          <p:attrName>style.visibility</p:attrName>
                                        </p:attrNameLst>
                                      </p:cBhvr>
                                      <p:to>
                                        <p:strVal val="visible"/>
                                      </p:to>
                                    </p:set>
                                    <p:animEffect transition="in" filter="fade">
                                      <p:cBhvr>
                                        <p:cTn id="37" dur="500"/>
                                        <p:tgtEl>
                                          <p:spTgt spid="2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C59-FBCD-B12D-DBB1-F7BE0E9BE730}"/>
              </a:ext>
            </a:extLst>
          </p:cNvPr>
          <p:cNvSpPr>
            <a:spLocks noGrp="1"/>
          </p:cNvSpPr>
          <p:nvPr>
            <p:ph type="title"/>
          </p:nvPr>
        </p:nvSpPr>
        <p:spPr/>
        <p:txBody>
          <a:bodyPr/>
          <a:lstStyle/>
          <a:p>
            <a:r>
              <a:rPr lang="en-US" dirty="0"/>
              <a:t>Appendix: Multi-client VECK Protocol</a:t>
            </a:r>
          </a:p>
        </p:txBody>
      </p:sp>
      <p:sp>
        <p:nvSpPr>
          <p:cNvPr id="3" name="Content Placeholder 2">
            <a:extLst>
              <a:ext uri="{FF2B5EF4-FFF2-40B4-BE49-F238E27FC236}">
                <a16:creationId xmlns:a16="http://schemas.microsoft.com/office/drawing/2014/main" id="{45C54F92-B3C6-29D9-295C-90B4F3F1BC1B}"/>
              </a:ext>
            </a:extLst>
          </p:cNvPr>
          <p:cNvSpPr>
            <a:spLocks noGrp="1"/>
          </p:cNvSpPr>
          <p:nvPr>
            <p:ph idx="1"/>
          </p:nvPr>
        </p:nvSpPr>
        <p:spPr/>
        <p:txBody>
          <a:bodyPr>
            <a:normAutofit/>
          </a:bodyPr>
          <a:lstStyle/>
          <a:p>
            <a:pPr marL="0" indent="0">
              <a:buNone/>
            </a:pPr>
            <a:r>
              <a:rPr lang="en-US" sz="2000" dirty="0"/>
              <a:t>Prover saves work by moving parts of the proof generation to a preprocessing step.</a:t>
            </a:r>
          </a:p>
          <a:p>
            <a:endParaRPr lang="en-US" sz="2000" dirty="0"/>
          </a:p>
        </p:txBody>
      </p:sp>
      <p:sp>
        <p:nvSpPr>
          <p:cNvPr id="4" name="Slide Number Placeholder 3">
            <a:extLst>
              <a:ext uri="{FF2B5EF4-FFF2-40B4-BE49-F238E27FC236}">
                <a16:creationId xmlns:a16="http://schemas.microsoft.com/office/drawing/2014/main" id="{C728B590-E6B2-D7BA-293C-72B24654E0D1}"/>
              </a:ext>
            </a:extLst>
          </p:cNvPr>
          <p:cNvSpPr>
            <a:spLocks noGrp="1"/>
          </p:cNvSpPr>
          <p:nvPr>
            <p:ph type="sldNum" sz="quarter" idx="12"/>
          </p:nvPr>
        </p:nvSpPr>
        <p:spPr/>
        <p:txBody>
          <a:bodyPr/>
          <a:lstStyle/>
          <a:p>
            <a:fld id="{9B1AF914-ED30-4DEF-921E-12E5424A69F1}" type="slidenum">
              <a:rPr lang="en-US" smtClean="0"/>
              <a:t>19</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73CA737-585E-4261-4253-F86656C68908}"/>
                  </a:ext>
                </a:extLst>
              </p:cNvPr>
              <p:cNvSpPr txBox="1"/>
              <p:nvPr/>
            </p:nvSpPr>
            <p:spPr>
              <a:xfrm>
                <a:off x="748285" y="2534254"/>
                <a:ext cx="6233158" cy="646331"/>
              </a:xfrm>
              <a:prstGeom prst="rect">
                <a:avLst/>
              </a:prstGeom>
              <a:noFill/>
            </p:spPr>
            <p:txBody>
              <a:bodyPr wrap="square" rtlCol="0">
                <a:spAutoFit/>
              </a:bodyPr>
              <a:lstStyle/>
              <a:p>
                <a:pPr algn="ctr"/>
                <a:r>
                  <a:rPr lang="en-US" b="1" dirty="0">
                    <a:solidFill>
                      <a:srgbClr val="0070C0"/>
                    </a:solidFill>
                  </a:rPr>
                  <a:t>Prover (Server) Preprocessing: </a:t>
                </a:r>
                <a:endParaRPr lang="en-US" b="1" i="1" dirty="0">
                  <a:solidFill>
                    <a:srgbClr val="0070C0"/>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b="1" i="0" dirty="0" smtClean="0">
                          <a:solidFill>
                            <a:srgbClr val="0070C0"/>
                          </a:solidFill>
                          <a:latin typeface="Cambria Math" panose="02040503050406030204" pitchFamily="18" charset="0"/>
                        </a:rPr>
                        <m:t>𝐏𝐫𝐞𝐩</m:t>
                      </m:r>
                      <m:r>
                        <a:rPr lang="en-US" b="1" i="1" dirty="0" smtClean="0">
                          <a:solidFill>
                            <a:srgbClr val="0070C0"/>
                          </a:solidFill>
                          <a:latin typeface="Cambria Math" panose="02040503050406030204" pitchFamily="18" charset="0"/>
                        </a:rPr>
                        <m:t>(</m:t>
                      </m:r>
                      <m:r>
                        <a:rPr lang="en-US" b="1" i="1" dirty="0" smtClean="0">
                          <a:solidFill>
                            <a:srgbClr val="0070C0"/>
                          </a:solidFill>
                          <a:latin typeface="Cambria Math" panose="02040503050406030204" pitchFamily="18" charset="0"/>
                        </a:rPr>
                        <m:t>𝑪</m:t>
                      </m:r>
                      <m:r>
                        <a:rPr lang="en-US" b="1" i="1" dirty="0" smtClean="0">
                          <a:solidFill>
                            <a:srgbClr val="0070C0"/>
                          </a:solidFill>
                          <a:latin typeface="Cambria Math" panose="02040503050406030204" pitchFamily="18" charset="0"/>
                        </a:rPr>
                        <m:t>, </m:t>
                      </m:r>
                      <m:r>
                        <a:rPr lang="en-US" b="1" i="1" dirty="0" smtClean="0">
                          <a:solidFill>
                            <a:srgbClr val="0070C0"/>
                          </a:solidFill>
                          <a:latin typeface="Cambria Math" panose="02040503050406030204" pitchFamily="18" charset="0"/>
                        </a:rPr>
                        <m:t>𝝓</m:t>
                      </m:r>
                      <m:r>
                        <a:rPr lang="en-US" b="1" i="1" dirty="0" smtClean="0">
                          <a:solidFill>
                            <a:srgbClr val="0070C0"/>
                          </a:solidFill>
                          <a:latin typeface="Cambria Math" panose="02040503050406030204" pitchFamily="18" charset="0"/>
                        </a:rPr>
                        <m:t>(</m:t>
                      </m:r>
                      <m:r>
                        <a:rPr lang="en-US" b="1" i="1" dirty="0" smtClean="0">
                          <a:solidFill>
                            <a:srgbClr val="0070C0"/>
                          </a:solidFill>
                          <a:latin typeface="Cambria Math" panose="02040503050406030204" pitchFamily="18" charset="0"/>
                        </a:rPr>
                        <m:t>𝑿</m:t>
                      </m:r>
                      <m:r>
                        <a:rPr lang="en-US" b="1" i="1" dirty="0" smtClean="0">
                          <a:solidFill>
                            <a:srgbClr val="0070C0"/>
                          </a:solidFill>
                          <a:latin typeface="Cambria Math" panose="02040503050406030204" pitchFamily="18" charset="0"/>
                        </a:rPr>
                        <m:t>)) → (</m:t>
                      </m:r>
                      <m:r>
                        <a:rPr lang="en-US" b="1" i="0" dirty="0" smtClean="0">
                          <a:solidFill>
                            <a:srgbClr val="0070C0"/>
                          </a:solidFill>
                          <a:latin typeface="Cambria Math" panose="02040503050406030204" pitchFamily="18" charset="0"/>
                        </a:rPr>
                        <m:t>𝐚𝐮𝐱</m:t>
                      </m:r>
                      <m:r>
                        <a:rPr lang="en-US" b="1" i="1" dirty="0" smtClean="0">
                          <a:solidFill>
                            <a:srgbClr val="0070C0"/>
                          </a:solidFill>
                          <a:latin typeface="Cambria Math" panose="02040503050406030204" pitchFamily="18" charset="0"/>
                        </a:rPr>
                        <m:t>, </m:t>
                      </m:r>
                      <m:r>
                        <a:rPr lang="en-US" b="1" i="0" dirty="0" smtClean="0">
                          <a:solidFill>
                            <a:srgbClr val="0070C0"/>
                          </a:solidFill>
                          <a:latin typeface="Cambria Math" panose="02040503050406030204" pitchFamily="18" charset="0"/>
                        </a:rPr>
                        <m:t>𝐦𝐬𝐤</m:t>
                      </m:r>
                      <m:r>
                        <a:rPr lang="en-US" b="1" i="1" dirty="0" smtClean="0">
                          <a:solidFill>
                            <a:srgbClr val="0070C0"/>
                          </a:solidFill>
                          <a:latin typeface="Cambria Math" panose="02040503050406030204" pitchFamily="18" charset="0"/>
                        </a:rPr>
                        <m:t>)</m:t>
                      </m:r>
                    </m:oMath>
                  </m:oMathPara>
                </a14:m>
                <a:endParaRPr lang="en-US" b="1" dirty="0">
                  <a:solidFill>
                    <a:srgbClr val="0070C0"/>
                  </a:solidFill>
                </a:endParaRPr>
              </a:p>
            </p:txBody>
          </p:sp>
        </mc:Choice>
        <mc:Fallback xmlns="">
          <p:sp>
            <p:nvSpPr>
              <p:cNvPr id="5" name="TextBox 4">
                <a:extLst>
                  <a:ext uri="{FF2B5EF4-FFF2-40B4-BE49-F238E27FC236}">
                    <a16:creationId xmlns:a16="http://schemas.microsoft.com/office/drawing/2014/main" id="{773CA737-585E-4261-4253-F86656C68908}"/>
                  </a:ext>
                </a:extLst>
              </p:cNvPr>
              <p:cNvSpPr txBox="1">
                <a:spLocks noRot="1" noChangeAspect="1" noMove="1" noResize="1" noEditPoints="1" noAdjustHandles="1" noChangeArrowheads="1" noChangeShapeType="1" noTextEdit="1"/>
              </p:cNvSpPr>
              <p:nvPr/>
            </p:nvSpPr>
            <p:spPr>
              <a:xfrm>
                <a:off x="748285" y="2534254"/>
                <a:ext cx="6233158" cy="646331"/>
              </a:xfrm>
              <a:prstGeom prst="rect">
                <a:avLst/>
              </a:prstGeom>
              <a:blipFill>
                <a:blip r:embed="rId3"/>
                <a:stretch>
                  <a:fillRect t="-4717" b="-66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A606E5A-BF92-8B5F-B13F-FE999626E8C7}"/>
                  </a:ext>
                </a:extLst>
              </p:cNvPr>
              <p:cNvSpPr txBox="1"/>
              <p:nvPr/>
            </p:nvSpPr>
            <p:spPr>
              <a:xfrm>
                <a:off x="838200" y="3211883"/>
                <a:ext cx="6233158" cy="646331"/>
              </a:xfrm>
              <a:prstGeom prst="rect">
                <a:avLst/>
              </a:prstGeom>
              <a:noFill/>
            </p:spPr>
            <p:txBody>
              <a:bodyPr wrap="square" rtlCol="0">
                <a:spAutoFit/>
              </a:bodyPr>
              <a:lstStyle/>
              <a:p>
                <a:pPr marL="342900" indent="-342900">
                  <a:buFont typeface="+mj-lt"/>
                  <a:buAutoNum type="arabicPeriod"/>
                </a:pPr>
                <a:r>
                  <a:rPr lang="en-US" dirty="0">
                    <a:solidFill>
                      <a:schemeClr val="tx1"/>
                    </a:solidFill>
                  </a:rPr>
                  <a:t>Run</a:t>
                </a:r>
                <a:r>
                  <a:rPr lang="en-US" dirty="0">
                    <a:solidFill>
                      <a:schemeClr val="tx1"/>
                    </a:solidFill>
                    <a:latin typeface="Cambria Math" panose="02040503050406030204" pitchFamily="18" charset="0"/>
                  </a:rPr>
                  <a:t> </a:t>
                </a:r>
                <a14:m>
                  <m:oMath xmlns:m="http://schemas.openxmlformats.org/officeDocument/2006/math">
                    <m:r>
                      <m:rPr>
                        <m:sty m:val="p"/>
                      </m:rPr>
                      <a:rPr lang="en-US" b="0" i="0" dirty="0" smtClean="0">
                        <a:solidFill>
                          <a:schemeClr val="tx1"/>
                        </a:solidFill>
                        <a:latin typeface="Cambria Math" panose="02040503050406030204" pitchFamily="18" charset="0"/>
                      </a:rPr>
                      <m:t>Enc</m:t>
                    </m:r>
                    <m:r>
                      <a:rPr lang="en-US" b="0" i="1" dirty="0"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𝐶</m:t>
                    </m:r>
                    <m:r>
                      <a:rPr lang="en-US" b="0" i="1" dirty="0"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𝜙</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𝑋</m:t>
                    </m:r>
                    <m:r>
                      <a:rPr lang="en-US" b="0" i="1" smtClean="0">
                        <a:solidFill>
                          <a:schemeClr val="tx1"/>
                        </a:solidFill>
                        <a:latin typeface="Cambria Math" panose="02040503050406030204" pitchFamily="18" charset="0"/>
                        <a:ea typeface="Cambria Math" panose="02040503050406030204" pitchFamily="18" charset="0"/>
                      </a:rPr>
                      <m:t>))→(</m:t>
                    </m:r>
                    <m:r>
                      <a:rPr lang="en-US" b="0" i="1">
                        <a:solidFill>
                          <a:schemeClr val="tx1"/>
                        </a:solidFill>
                        <a:latin typeface="Cambria Math" panose="02040503050406030204" pitchFamily="18" charset="0"/>
                      </a:rPr>
                      <m:t>𝑠𝑘</m:t>
                    </m:r>
                    <m:r>
                      <a:rPr lang="en-US" b="0" i="1">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𝑣𝑘</m:t>
                    </m:r>
                    <m:r>
                      <a:rPr lang="en-US" b="0" i="1">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𝑐𝑡</m:t>
                    </m:r>
                    <m:r>
                      <a:rPr lang="en-US" b="0" i="1" smtClean="0">
                        <a:solidFill>
                          <a:schemeClr val="tx1"/>
                        </a:solidFill>
                        <a:latin typeface="Cambria Math" panose="02040503050406030204" pitchFamily="18" charset="0"/>
                      </a:rPr>
                      <m:t>,</m:t>
                    </m:r>
                    <m:r>
                      <m:rPr>
                        <m:lit/>
                      </m:rP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𝜋</m:t>
                    </m:r>
                    <m:r>
                      <a:rPr lang="en-US" b="0" i="1">
                        <a:solidFill>
                          <a:schemeClr val="tx1"/>
                        </a:solidFill>
                        <a:latin typeface="Cambria Math" panose="02040503050406030204" pitchFamily="18" charset="0"/>
                      </a:rPr>
                      <m:t>)</m:t>
                    </m:r>
                  </m:oMath>
                </a14:m>
                <a:endParaRPr lang="en-US" dirty="0">
                  <a:solidFill>
                    <a:schemeClr val="tx1"/>
                  </a:solidFill>
                </a:endParaRPr>
              </a:p>
              <a:p>
                <a:pPr marL="342900" indent="-342900">
                  <a:buFont typeface="+mj-lt"/>
                  <a:buAutoNum type="arabicPeriod"/>
                </a:pPr>
                <a:r>
                  <a:rPr lang="en-US" dirty="0"/>
                  <a:t>O</a:t>
                </a:r>
                <a:r>
                  <a:rPr lang="en-US" dirty="0">
                    <a:solidFill>
                      <a:schemeClr val="tx1"/>
                    </a:solidFill>
                  </a:rPr>
                  <a:t>utput </a:t>
                </a:r>
                <a14:m>
                  <m:oMath xmlns:m="http://schemas.openxmlformats.org/officeDocument/2006/math">
                    <m:r>
                      <m:rPr>
                        <m:sty m:val="p"/>
                      </m:rPr>
                      <a:rPr lang="en-US" i="0">
                        <a:latin typeface="Cambria Math" panose="02040503050406030204" pitchFamily="18" charset="0"/>
                      </a:rPr>
                      <m:t>aux</m:t>
                    </m:r>
                    <m:r>
                      <a:rPr lang="en-US" i="1">
                        <a:latin typeface="Cambria Math" panose="02040503050406030204" pitchFamily="18" charset="0"/>
                      </a:rPr>
                      <m:t>=(</m:t>
                    </m:r>
                    <m:r>
                      <a:rPr lang="en-US" i="1">
                        <a:latin typeface="Cambria Math" panose="02040503050406030204" pitchFamily="18" charset="0"/>
                      </a:rPr>
                      <m:t>𝑣𝑘</m:t>
                    </m:r>
                    <m:r>
                      <a:rPr lang="en-US" i="1">
                        <a:latin typeface="Cambria Math" panose="02040503050406030204" pitchFamily="18" charset="0"/>
                      </a:rPr>
                      <m:t>,</m:t>
                    </m:r>
                    <m:r>
                      <a:rPr lang="en-US" i="1">
                        <a:latin typeface="Cambria Math" panose="02040503050406030204" pitchFamily="18" charset="0"/>
                      </a:rPr>
                      <m:t>𝑐𝑡</m:t>
                    </m:r>
                    <m:r>
                      <a:rPr lang="en-US" i="1">
                        <a:latin typeface="Cambria Math" panose="02040503050406030204" pitchFamily="18" charset="0"/>
                      </a:rPr>
                      <m:t>,</m:t>
                    </m:r>
                    <m:r>
                      <m:rPr>
                        <m:lit/>
                      </m:rPr>
                      <a:rPr lang="en-US" i="1">
                        <a:latin typeface="Cambria Math" panose="02040503050406030204" pitchFamily="18" charset="0"/>
                      </a:rPr>
                      <m:t> </m:t>
                    </m:r>
                    <m:r>
                      <a:rPr lang="en-US" i="1">
                        <a:latin typeface="Cambria Math" panose="02040503050406030204" pitchFamily="18" charset="0"/>
                      </a:rPr>
                      <m:t>𝜋</m:t>
                    </m:r>
                    <m:r>
                      <a:rPr lang="en-US" b="0" i="1" smtClean="0">
                        <a:solidFill>
                          <a:schemeClr val="tx1"/>
                        </a:solidFill>
                        <a:latin typeface="Cambria Math" panose="02040503050406030204" pitchFamily="18" charset="0"/>
                      </a:rPr>
                      <m:t>)</m:t>
                    </m:r>
                  </m:oMath>
                </a14:m>
                <a:r>
                  <a:rPr lang="en-US" dirty="0">
                    <a:solidFill>
                      <a:schemeClr val="tx1"/>
                    </a:solidFill>
                  </a:rPr>
                  <a:t> and </a:t>
                </a:r>
                <a14:m>
                  <m:oMath xmlns:m="http://schemas.openxmlformats.org/officeDocument/2006/math">
                    <m:r>
                      <m:rPr>
                        <m:sty m:val="p"/>
                      </m:rPr>
                      <a:rPr lang="en-US" b="0" i="0" smtClean="0">
                        <a:solidFill>
                          <a:schemeClr val="tx1"/>
                        </a:solidFill>
                        <a:latin typeface="Cambria Math" panose="02040503050406030204" pitchFamily="18" charset="0"/>
                      </a:rPr>
                      <m:t>msk</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𝑠𝑘</m:t>
                    </m:r>
                  </m:oMath>
                </a14:m>
                <a:endParaRPr lang="en-US" dirty="0">
                  <a:solidFill>
                    <a:schemeClr val="tx1"/>
                  </a:solidFill>
                </a:endParaRPr>
              </a:p>
            </p:txBody>
          </p:sp>
        </mc:Choice>
        <mc:Fallback xmlns="">
          <p:sp>
            <p:nvSpPr>
              <p:cNvPr id="6" name="TextBox 5">
                <a:extLst>
                  <a:ext uri="{FF2B5EF4-FFF2-40B4-BE49-F238E27FC236}">
                    <a16:creationId xmlns:a16="http://schemas.microsoft.com/office/drawing/2014/main" id="{AA606E5A-BF92-8B5F-B13F-FE999626E8C7}"/>
                  </a:ext>
                </a:extLst>
              </p:cNvPr>
              <p:cNvSpPr txBox="1">
                <a:spLocks noRot="1" noChangeAspect="1" noMove="1" noResize="1" noEditPoints="1" noAdjustHandles="1" noChangeArrowheads="1" noChangeShapeType="1" noTextEdit="1"/>
              </p:cNvSpPr>
              <p:nvPr/>
            </p:nvSpPr>
            <p:spPr>
              <a:xfrm>
                <a:off x="838200" y="3211883"/>
                <a:ext cx="6233158" cy="646331"/>
              </a:xfrm>
              <a:prstGeom prst="rect">
                <a:avLst/>
              </a:prstGeom>
              <a:blipFill>
                <a:blip r:embed="rId4"/>
                <a:stretch>
                  <a:fillRect l="-881" t="-5660"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E621AEB-7D44-672C-9C4C-0E1D95543A00}"/>
                  </a:ext>
                </a:extLst>
              </p:cNvPr>
              <p:cNvSpPr txBox="1"/>
              <p:nvPr/>
            </p:nvSpPr>
            <p:spPr>
              <a:xfrm>
                <a:off x="748285" y="4027913"/>
                <a:ext cx="6233158" cy="646331"/>
              </a:xfrm>
              <a:prstGeom prst="rect">
                <a:avLst/>
              </a:prstGeom>
              <a:noFill/>
            </p:spPr>
            <p:txBody>
              <a:bodyPr wrap="square" rtlCol="0">
                <a:spAutoFit/>
              </a:bodyPr>
              <a:lstStyle/>
              <a:p>
                <a:pPr algn="ctr"/>
                <a:r>
                  <a:rPr lang="en-US" b="1" dirty="0">
                    <a:solidFill>
                      <a:srgbClr val="0070C0"/>
                    </a:solidFill>
                  </a:rPr>
                  <a:t>Prover (Server) per client </a:t>
                </a:r>
                <a14:m>
                  <m:oMath xmlns:m="http://schemas.openxmlformats.org/officeDocument/2006/math">
                    <m:r>
                      <a:rPr lang="en-US" b="1" i="1" smtClean="0">
                        <a:solidFill>
                          <a:srgbClr val="0070C0"/>
                        </a:solidFill>
                        <a:latin typeface="Cambria Math" panose="02040503050406030204" pitchFamily="18" charset="0"/>
                      </a:rPr>
                      <m:t>𝒄</m:t>
                    </m:r>
                  </m:oMath>
                </a14:m>
                <a:r>
                  <a:rPr lang="en-US" b="1" dirty="0">
                    <a:solidFill>
                      <a:srgbClr val="0070C0"/>
                    </a:solidFill>
                  </a:rPr>
                  <a:t>: </a:t>
                </a:r>
                <a:endParaRPr lang="en-US" b="1" i="0" dirty="0">
                  <a:solidFill>
                    <a:srgbClr val="0070C0"/>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b="1" i="0" dirty="0" smtClean="0">
                          <a:solidFill>
                            <a:srgbClr val="0070C0"/>
                          </a:solidFill>
                          <a:latin typeface="Cambria Math" panose="02040503050406030204" pitchFamily="18" charset="0"/>
                        </a:rPr>
                        <m:t>𝐄𝐧𝐜</m:t>
                      </m:r>
                      <m:r>
                        <a:rPr lang="en-US" b="1" i="1" dirty="0" smtClean="0">
                          <a:solidFill>
                            <a:srgbClr val="0070C0"/>
                          </a:solidFill>
                          <a:latin typeface="Cambria Math" panose="02040503050406030204" pitchFamily="18" charset="0"/>
                        </a:rPr>
                        <m:t>(</m:t>
                      </m:r>
                      <m:r>
                        <a:rPr lang="en-US" b="1" dirty="0">
                          <a:solidFill>
                            <a:srgbClr val="0070C0"/>
                          </a:solidFill>
                          <a:latin typeface="Cambria Math" panose="02040503050406030204" pitchFamily="18" charset="0"/>
                        </a:rPr>
                        <m:t>𝐚𝐮𝐱</m:t>
                      </m:r>
                      <m:r>
                        <a:rPr lang="en-US" b="1" i="1" dirty="0">
                          <a:solidFill>
                            <a:srgbClr val="0070C0"/>
                          </a:solidFill>
                          <a:latin typeface="Cambria Math" panose="02040503050406030204" pitchFamily="18" charset="0"/>
                        </a:rPr>
                        <m:t>, </m:t>
                      </m:r>
                      <m:r>
                        <a:rPr lang="en-US" b="1" dirty="0">
                          <a:solidFill>
                            <a:srgbClr val="0070C0"/>
                          </a:solidFill>
                          <a:latin typeface="Cambria Math" panose="02040503050406030204" pitchFamily="18" charset="0"/>
                        </a:rPr>
                        <m:t>𝐦𝐬𝐤</m:t>
                      </m:r>
                      <m:r>
                        <a:rPr lang="en-US" b="1" i="1" smtClean="0">
                          <a:solidFill>
                            <a:srgbClr val="0070C0"/>
                          </a:solidFill>
                          <a:latin typeface="Cambria Math" panose="02040503050406030204" pitchFamily="18" charset="0"/>
                          <a:ea typeface="Cambria Math" panose="02040503050406030204" pitchFamily="18" charset="0"/>
                        </a:rPr>
                        <m:t>)→(</m:t>
                      </m:r>
                      <m:r>
                        <a:rPr lang="en-US" b="1" i="1">
                          <a:solidFill>
                            <a:srgbClr val="0070C0"/>
                          </a:solidFill>
                          <a:latin typeface="Cambria Math" panose="02040503050406030204" pitchFamily="18" charset="0"/>
                        </a:rPr>
                        <m:t>𝒔</m:t>
                      </m:r>
                      <m:sSub>
                        <m:sSubPr>
                          <m:ctrlPr>
                            <a:rPr lang="en-US" b="1" i="1" smtClean="0">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𝒌</m:t>
                          </m:r>
                        </m:e>
                        <m:sub>
                          <m:r>
                            <a:rPr lang="en-US" b="1" i="1" smtClean="0">
                              <a:solidFill>
                                <a:srgbClr val="0070C0"/>
                              </a:solidFill>
                              <a:latin typeface="Cambria Math" panose="02040503050406030204" pitchFamily="18" charset="0"/>
                            </a:rPr>
                            <m:t>𝒄</m:t>
                          </m:r>
                        </m:sub>
                      </m:sSub>
                      <m:r>
                        <a:rPr lang="en-US" b="1" i="1">
                          <a:solidFill>
                            <a:srgbClr val="0070C0"/>
                          </a:solidFill>
                          <a:latin typeface="Cambria Math" panose="02040503050406030204" pitchFamily="18" charset="0"/>
                        </a:rPr>
                        <m:t>,</m:t>
                      </m:r>
                      <m:r>
                        <a:rPr lang="en-US" b="1" i="1">
                          <a:solidFill>
                            <a:srgbClr val="0070C0"/>
                          </a:solidFill>
                          <a:latin typeface="Cambria Math" panose="02040503050406030204" pitchFamily="18" charset="0"/>
                        </a:rPr>
                        <m:t>𝒗</m:t>
                      </m:r>
                      <m:sSub>
                        <m:sSubPr>
                          <m:ctrlPr>
                            <a:rPr lang="en-US" b="1" i="1" smtClean="0">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𝒌</m:t>
                          </m:r>
                        </m:e>
                        <m:sub>
                          <m:r>
                            <a:rPr lang="en-US" b="1" i="1" smtClean="0">
                              <a:solidFill>
                                <a:srgbClr val="0070C0"/>
                              </a:solidFill>
                              <a:latin typeface="Cambria Math" panose="02040503050406030204" pitchFamily="18" charset="0"/>
                            </a:rPr>
                            <m:t>𝒄</m:t>
                          </m:r>
                        </m:sub>
                      </m:sSub>
                      <m:r>
                        <a:rPr lang="en-US" b="1" i="1">
                          <a:solidFill>
                            <a:srgbClr val="0070C0"/>
                          </a:solidFill>
                          <a:latin typeface="Cambria Math" panose="02040503050406030204" pitchFamily="18" charset="0"/>
                        </a:rPr>
                        <m:t>,</m:t>
                      </m:r>
                      <m:r>
                        <a:rPr lang="en-US" b="1" i="1">
                          <a:solidFill>
                            <a:srgbClr val="0070C0"/>
                          </a:solidFill>
                          <a:latin typeface="Cambria Math" panose="02040503050406030204" pitchFamily="18" charset="0"/>
                        </a:rPr>
                        <m:t>𝒄𝒕</m:t>
                      </m:r>
                      <m:r>
                        <a:rPr lang="en-US" b="1" i="1" smtClean="0">
                          <a:solidFill>
                            <a:srgbClr val="0070C0"/>
                          </a:solidFill>
                          <a:latin typeface="Cambria Math" panose="02040503050406030204" pitchFamily="18" charset="0"/>
                        </a:rPr>
                        <m:t>,</m:t>
                      </m:r>
                      <m:sSub>
                        <m:sSubPr>
                          <m:ctrlPr>
                            <a:rPr lang="en-US" b="1" i="1" smtClean="0">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rPr>
                            <m:t>𝝅</m:t>
                          </m:r>
                        </m:e>
                        <m:sub>
                          <m:r>
                            <a:rPr lang="en-US" b="1" i="1" smtClean="0">
                              <a:solidFill>
                                <a:srgbClr val="0070C0"/>
                              </a:solidFill>
                              <a:latin typeface="Cambria Math" panose="02040503050406030204" pitchFamily="18" charset="0"/>
                            </a:rPr>
                            <m:t>𝒄</m:t>
                          </m:r>
                        </m:sub>
                      </m:sSub>
                      <m:r>
                        <a:rPr lang="en-US" b="1" i="1">
                          <a:solidFill>
                            <a:srgbClr val="0070C0"/>
                          </a:solidFill>
                          <a:latin typeface="Cambria Math" panose="02040503050406030204" pitchFamily="18" charset="0"/>
                        </a:rPr>
                        <m:t>)</m:t>
                      </m:r>
                    </m:oMath>
                  </m:oMathPara>
                </a14:m>
                <a:endParaRPr lang="en-US" b="1" dirty="0">
                  <a:solidFill>
                    <a:srgbClr val="0070C0"/>
                  </a:solidFill>
                </a:endParaRPr>
              </a:p>
            </p:txBody>
          </p:sp>
        </mc:Choice>
        <mc:Fallback xmlns="">
          <p:sp>
            <p:nvSpPr>
              <p:cNvPr id="7" name="TextBox 6">
                <a:extLst>
                  <a:ext uri="{FF2B5EF4-FFF2-40B4-BE49-F238E27FC236}">
                    <a16:creationId xmlns:a16="http://schemas.microsoft.com/office/drawing/2014/main" id="{2E621AEB-7D44-672C-9C4C-0E1D95543A00}"/>
                  </a:ext>
                </a:extLst>
              </p:cNvPr>
              <p:cNvSpPr txBox="1">
                <a:spLocks noRot="1" noChangeAspect="1" noMove="1" noResize="1" noEditPoints="1" noAdjustHandles="1" noChangeArrowheads="1" noChangeShapeType="1" noTextEdit="1"/>
              </p:cNvSpPr>
              <p:nvPr/>
            </p:nvSpPr>
            <p:spPr>
              <a:xfrm>
                <a:off x="748285" y="4027913"/>
                <a:ext cx="6233158" cy="646331"/>
              </a:xfrm>
              <a:prstGeom prst="rect">
                <a:avLst/>
              </a:prstGeom>
              <a:blipFill>
                <a:blip r:embed="rId5"/>
                <a:stretch>
                  <a:fillRect t="-4717" b="-66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80D70B6-C0FA-5BBF-3147-D72E85DAB5D3}"/>
                  </a:ext>
                </a:extLst>
              </p:cNvPr>
              <p:cNvSpPr txBox="1"/>
              <p:nvPr/>
            </p:nvSpPr>
            <p:spPr>
              <a:xfrm>
                <a:off x="838200" y="4704301"/>
                <a:ext cx="6233158" cy="1825884"/>
              </a:xfrm>
              <a:prstGeom prst="rect">
                <a:avLst/>
              </a:prstGeom>
              <a:noFill/>
            </p:spPr>
            <p:txBody>
              <a:bodyPr wrap="square" rtlCol="0">
                <a:spAutoFit/>
              </a:bodyPr>
              <a:lstStyle/>
              <a:p>
                <a:pPr marL="342900" indent="-342900">
                  <a:buFont typeface="+mj-lt"/>
                  <a:buAutoNum type="arabicPeriod"/>
                </a:pPr>
                <a:r>
                  <a:rPr lang="en-US" dirty="0">
                    <a:solidFill>
                      <a:schemeClr val="tx1"/>
                    </a:solidFill>
                  </a:rPr>
                  <a:t>Sample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𝑐</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𝑅</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𝔽</m:t>
                        </m:r>
                      </m:e>
                      <m:sub>
                        <m:r>
                          <a:rPr lang="en-US" b="0" i="1" smtClean="0">
                            <a:latin typeface="Cambria Math" panose="02040503050406030204" pitchFamily="18" charset="0"/>
                            <a:ea typeface="Cambria Math" panose="02040503050406030204" pitchFamily="18" charset="0"/>
                          </a:rPr>
                          <m:t>𝑝</m:t>
                        </m:r>
                      </m:sub>
                    </m:sSub>
                  </m:oMath>
                </a14:m>
                <a:endParaRPr lang="en-US" dirty="0">
                  <a:solidFill>
                    <a:schemeClr val="tx1"/>
                  </a:solidFill>
                </a:endParaRPr>
              </a:p>
              <a:p>
                <a:pPr marL="342900" indent="-342900">
                  <a:buFont typeface="+mj-lt"/>
                  <a:buAutoNum type="arabicPeriod"/>
                </a:pPr>
                <a:r>
                  <a:rPr lang="en-US" dirty="0"/>
                  <a:t>Calculate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e>
                            </m:d>
                          </m:e>
                        </m:d>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𝑖</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sup>
                        </m:sSubSup>
                      </m:e>
                    </m:nary>
                  </m:oMath>
                </a14:m>
                <a:r>
                  <a:rPr lang="en-US" dirty="0">
                    <a:solidFill>
                      <a:schemeClr val="tx1"/>
                    </a:solidFill>
                  </a:rPr>
                  <a:t>, where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𝑒</m:t>
                        </m:r>
                      </m:e>
                      <m:sub>
                        <m:r>
                          <a:rPr lang="en-US" b="0" i="1" smtClean="0">
                            <a:solidFill>
                              <a:schemeClr val="tx1"/>
                            </a:solidFill>
                            <a:latin typeface="Cambria Math" panose="02040503050406030204" pitchFamily="18" charset="0"/>
                          </a:rPr>
                          <m:t>𝑖</m:t>
                        </m:r>
                      </m:sub>
                    </m:sSub>
                    <m:box>
                      <m:boxPr>
                        <m:ctrlPr>
                          <a:rPr lang="en-US" b="0" i="1" smtClean="0">
                            <a:solidFill>
                              <a:schemeClr val="tx1"/>
                            </a:solidFill>
                            <a:latin typeface="Cambria Math" panose="02040503050406030204" pitchFamily="18" charset="0"/>
                          </a:rPr>
                        </m:ctrlPr>
                      </m:boxPr>
                      <m:e>
                        <m:r>
                          <a:rPr lang="en-US" b="0" i="1" smtClean="0">
                            <a:solidFill>
                              <a:schemeClr val="tx1"/>
                            </a:solidFill>
                            <a:latin typeface="Cambria Math" panose="02040503050406030204" pitchFamily="18" charset="0"/>
                          </a:rPr>
                          <m:t>≔</m:t>
                        </m:r>
                      </m:e>
                    </m:box>
                    <m:r>
                      <a:rPr lang="en-US" b="0" i="1" smtClean="0">
                        <a:solidFill>
                          <a:schemeClr val="tx1"/>
                        </a:solidFill>
                        <a:latin typeface="Cambria Math" panose="02040503050406030204" pitchFamily="18" charset="0"/>
                      </a:rPr>
                      <m:t>𝐻</m:t>
                    </m:r>
                    <m:r>
                      <a:rPr lang="en-US" b="0" i="1" smtClean="0">
                        <a:solidFill>
                          <a:schemeClr val="tx1"/>
                        </a:solidFill>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h</m:t>
                        </m:r>
                      </m:e>
                      <m:sup>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𝛿</m:t>
                            </m:r>
                          </m:e>
                          <m:sub>
                            <m:r>
                              <a:rPr lang="en-US" b="0" i="1" smtClean="0">
                                <a:solidFill>
                                  <a:schemeClr val="tx1"/>
                                </a:solidFill>
                                <a:latin typeface="Cambria Math" panose="02040503050406030204" pitchFamily="18" charset="0"/>
                              </a:rPr>
                              <m:t>𝑐</m:t>
                            </m:r>
                          </m:sub>
                        </m:sSub>
                      </m:sup>
                    </m:s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𝑖</m:t>
                    </m:r>
                    <m:r>
                      <a:rPr lang="en-US" b="0" i="1" smtClean="0">
                        <a:solidFill>
                          <a:schemeClr val="tx1"/>
                        </a:solidFill>
                        <a:latin typeface="Cambria Math" panose="02040503050406030204" pitchFamily="18" charset="0"/>
                      </a:rPr>
                      <m:t>)</m:t>
                    </m:r>
                  </m:oMath>
                </a14:m>
                <a:r>
                  <a:rPr lang="en-US" dirty="0">
                    <a:solidFill>
                      <a:schemeClr val="tx1"/>
                    </a:solidFill>
                  </a:rPr>
                  <a:t>.</a:t>
                </a:r>
              </a:p>
              <a:p>
                <a:pPr marL="342900" indent="-342900">
                  <a:buFont typeface="+mj-lt"/>
                  <a:buAutoNum type="arabicPeriod"/>
                </a:pPr>
                <a:r>
                  <a:rPr lang="en-US" dirty="0"/>
                  <a:t>Compute DLOG eq. proof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𝐷𝐿𝑒𝑞</m:t>
                        </m:r>
                      </m:sub>
                    </m:sSub>
                  </m:oMath>
                </a14:m>
                <a:r>
                  <a:rPr lang="en-US" dirty="0"/>
                  <a:t> for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𝑐</m:t>
                            </m:r>
                          </m:sub>
                        </m:sSub>
                      </m:sup>
                    </m:sSup>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h</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𝑐</m:t>
                            </m:r>
                          </m:sub>
                        </m:sSub>
                      </m:sup>
                    </m:sSup>
                    <m:r>
                      <a:rPr lang="en-US" b="0" i="1" smtClean="0">
                        <a:latin typeface="Cambria Math" panose="02040503050406030204" pitchFamily="18" charset="0"/>
                      </a:rPr>
                      <m:t>)</m:t>
                    </m:r>
                  </m:oMath>
                </a14:m>
                <a:r>
                  <a:rPr lang="en-US" dirty="0"/>
                  <a:t>. </a:t>
                </a:r>
              </a:p>
              <a:p>
                <a:pPr marL="342900" indent="-342900">
                  <a:buFont typeface="+mj-lt"/>
                  <a:buAutoNum type="arabicPeriod"/>
                </a:pPr>
                <a:r>
                  <a:rPr lang="en-US" dirty="0"/>
                  <a:t> </a:t>
                </a:r>
                <a14:m>
                  <m:oMath xmlns:m="http://schemas.openxmlformats.org/officeDocument/2006/math">
                    <m:r>
                      <a:rPr lang="en-US" i="1">
                        <a:latin typeface="Cambria Math" panose="02040503050406030204" pitchFamily="18" charset="0"/>
                      </a:rPr>
                      <m:t>𝑠</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𝑐</m:t>
                        </m:r>
                      </m:sub>
                    </m:sSub>
                    <m:box>
                      <m:boxPr>
                        <m:ctrlPr>
                          <a:rPr lang="en-US" i="1">
                            <a:latin typeface="Cambria Math" panose="02040503050406030204" pitchFamily="18" charset="0"/>
                          </a:rPr>
                        </m:ctrlPr>
                      </m:boxPr>
                      <m:e>
                        <m:r>
                          <a:rPr lang="en-US" i="1">
                            <a:latin typeface="Cambria Math" panose="02040503050406030204" pitchFamily="18" charset="0"/>
                          </a:rPr>
                          <m:t>≔</m:t>
                        </m:r>
                      </m:e>
                    </m:box>
                    <m:r>
                      <a:rPr lang="en-US" i="1">
                        <a:latin typeface="Cambria Math" panose="02040503050406030204" pitchFamily="18" charset="0"/>
                      </a:rPr>
                      <m:t>𝑠𝑘</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𝛿</m:t>
                        </m:r>
                      </m:e>
                      <m:sub>
                        <m:r>
                          <a:rPr lang="en-US" i="1">
                            <a:latin typeface="Cambria Math" panose="02040503050406030204" pitchFamily="18" charset="0"/>
                          </a:rPr>
                          <m:t>𝑐</m:t>
                        </m:r>
                      </m:sub>
                    </m:sSub>
                    <m:r>
                      <a:rPr lang="en-US" i="1">
                        <a:latin typeface="Cambria Math" panose="02040503050406030204" pitchFamily="18" charset="0"/>
                      </a:rPr>
                      <m:t> </m:t>
                    </m:r>
                    <m:r>
                      <a:rPr lang="en-US" b="0" i="1" smtClean="0">
                        <a:latin typeface="Cambria Math" panose="02040503050406030204" pitchFamily="18" charset="0"/>
                      </a:rPr>
                      <m:t>,</m:t>
                    </m:r>
                    <m:r>
                      <a:rPr lang="en-US" b="0" i="1" smtClean="0">
                        <a:latin typeface="Cambria Math" panose="02040503050406030204" pitchFamily="18" charset="0"/>
                      </a:rPr>
                      <m:t>𝑣</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𝑐</m:t>
                        </m:r>
                      </m:sub>
                    </m:sSub>
                    <m:box>
                      <m:boxPr>
                        <m:ctrlPr>
                          <a:rPr lang="en-US" b="0" i="1" smtClean="0">
                            <a:latin typeface="Cambria Math" panose="02040503050406030204" pitchFamily="18" charset="0"/>
                          </a:rPr>
                        </m:ctrlPr>
                      </m:boxPr>
                      <m:e>
                        <m:r>
                          <a:rPr lang="en-US" b="0" i="1" smtClean="0">
                            <a:latin typeface="Cambria Math" panose="02040503050406030204" pitchFamily="18" charset="0"/>
                          </a:rPr>
                          <m:t>≔</m:t>
                        </m:r>
                      </m:e>
                    </m:box>
                    <m:r>
                      <a:rPr lang="en-US" b="0" i="1" smtClean="0">
                        <a:latin typeface="Cambria Math" panose="02040503050406030204" pitchFamily="18" charset="0"/>
                      </a:rPr>
                      <m:t>𝑣𝑘</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h</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𝛿</m:t>
                            </m:r>
                          </m:e>
                          <m:sub>
                            <m:r>
                              <a:rPr lang="en-US" b="0" i="1" smtClean="0">
                                <a:latin typeface="Cambria Math" panose="02040503050406030204" pitchFamily="18" charset="0"/>
                              </a:rPr>
                              <m:t>𝑐</m:t>
                            </m:r>
                          </m:sub>
                        </m:sSub>
                      </m:sup>
                    </m:sSup>
                  </m:oMath>
                </a14:m>
                <a:r>
                  <a:rPr lang="en-US" dirty="0">
                    <a:solidFill>
                      <a:schemeClr val="tx1"/>
                    </a:solidFill>
                  </a:rPr>
                  <a:t>,</a:t>
                </a:r>
              </a:p>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𝜋</m:t>
                          </m:r>
                        </m:e>
                        <m:sub>
                          <m:r>
                            <a:rPr lang="en-US" b="0" i="1" smtClean="0">
                              <a:solidFill>
                                <a:schemeClr val="tx1"/>
                              </a:solidFill>
                              <a:latin typeface="Cambria Math" panose="02040503050406030204" pitchFamily="18" charset="0"/>
                            </a:rPr>
                            <m:t>𝑐</m:t>
                          </m:r>
                        </m:sub>
                      </m:sSub>
                      <m:r>
                        <a:rPr lang="en-US" b="0" i="1" smtClean="0">
                          <a:solidFill>
                            <a:schemeClr val="tx1"/>
                          </a:solidFill>
                          <a:latin typeface="Cambria Math" panose="02040503050406030204" pitchFamily="18" charset="0"/>
                        </a:rPr>
                        <m:t>=</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𝜋</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𝐷</m:t>
                              </m:r>
                            </m:e>
                            <m:sub>
                              <m:r>
                                <a:rPr lang="en-US" b="0" i="1" smtClean="0">
                                  <a:solidFill>
                                    <a:schemeClr val="tx1"/>
                                  </a:solidFill>
                                  <a:latin typeface="Cambria Math" panose="02040503050406030204" pitchFamily="18" charset="0"/>
                                </a:rPr>
                                <m:t>𝑐</m:t>
                              </m:r>
                            </m:sub>
                          </m:sSub>
                          <m:box>
                            <m:boxPr>
                              <m:ctrlPr>
                                <a:rPr lang="en-US" b="0" i="1" smtClean="0">
                                  <a:solidFill>
                                    <a:schemeClr val="tx1"/>
                                  </a:solidFill>
                                  <a:latin typeface="Cambria Math" panose="02040503050406030204" pitchFamily="18" charset="0"/>
                                </a:rPr>
                              </m:ctrlPr>
                            </m:boxPr>
                            <m:e>
                              <m:r>
                                <a:rPr lang="en-US" b="0" i="1" smtClean="0">
                                  <a:solidFill>
                                    <a:schemeClr val="tx1"/>
                                  </a:solidFill>
                                  <a:latin typeface="Cambria Math" panose="02040503050406030204" pitchFamily="18" charset="0"/>
                                </a:rPr>
                                <m:t>≔</m:t>
                              </m:r>
                            </m:e>
                          </m:box>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h</m:t>
                              </m:r>
                            </m:e>
                            <m:sup>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𝛿</m:t>
                                  </m:r>
                                </m:e>
                                <m:sub>
                                  <m:r>
                                    <a:rPr lang="en-US" b="0" i="1" smtClean="0">
                                      <a:solidFill>
                                        <a:schemeClr val="tx1"/>
                                      </a:solidFill>
                                      <a:latin typeface="Cambria Math" panose="02040503050406030204" pitchFamily="18" charset="0"/>
                                    </a:rPr>
                                    <m:t>𝑐</m:t>
                                  </m:r>
                                </m:sub>
                              </m:sSub>
                            </m:sup>
                          </m:sSup>
                          <m:r>
                            <a:rPr lang="en-US" b="0" i="1" smtClean="0">
                              <a:solidFill>
                                <a:schemeClr val="tx1"/>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𝐷𝐿𝑒𝑞</m:t>
                              </m:r>
                            </m:sub>
                          </m:sSub>
                          <m:r>
                            <a:rPr lang="en-US" b="0" i="1" smtClean="0">
                              <a:latin typeface="Cambria Math" panose="02040503050406030204" pitchFamily="18" charset="0"/>
                            </a:rPr>
                            <m:t>,</m:t>
                          </m:r>
                          <m:sSubSup>
                            <m:sSubSupPr>
                              <m:ctrlPr>
                                <a:rPr lang="en-US" i="1">
                                  <a:latin typeface="Cambria Math" panose="02040503050406030204" pitchFamily="18" charset="0"/>
                                </a:rPr>
                              </m:ctrlPr>
                            </m:sSub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𝑐</m:t>
                                      </m:r>
                                      <m:r>
                                        <a:rPr lang="en-US" i="1">
                                          <a:latin typeface="Cambria Math" panose="02040503050406030204" pitchFamily="18" charset="0"/>
                                        </a:rPr>
                                        <m:t>,</m:t>
                                      </m:r>
                                      <m:r>
                                        <a:rPr lang="en-US" i="1">
                                          <a:latin typeface="Cambria Math" panose="02040503050406030204" pitchFamily="18" charset="0"/>
                                        </a:rPr>
                                        <m:t>𝑖</m:t>
                                      </m:r>
                                    </m:sub>
                                  </m:sSub>
                                  <m:box>
                                    <m:boxPr>
                                      <m:ctrlPr>
                                        <a:rPr lang="en-US" i="1">
                                          <a:latin typeface="Cambria Math" panose="02040503050406030204" pitchFamily="18" charset="0"/>
                                        </a:rPr>
                                      </m:ctrlPr>
                                    </m:boxPr>
                                    <m:e>
                                      <m:r>
                                        <a:rPr lang="en-US" i="1">
                                          <a:latin typeface="Cambria Math" panose="02040503050406030204" pitchFamily="18" charset="0"/>
                                        </a:rPr>
                                        <m:t>≔</m:t>
                                      </m:r>
                                    </m:e>
                                  </m:box>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𝑖</m:t>
                                      </m:r>
                                    </m:sub>
                                    <m:sup>
                                      <m:sSub>
                                        <m:sSubPr>
                                          <m:ctrlPr>
                                            <a:rPr lang="en-US" i="1">
                                              <a:latin typeface="Cambria Math" panose="02040503050406030204" pitchFamily="18" charset="0"/>
                                            </a:rPr>
                                          </m:ctrlPr>
                                        </m:sSubPr>
                                        <m:e>
                                          <m:r>
                                            <a:rPr lang="en-US" i="1">
                                              <a:latin typeface="Cambria Math" panose="02040503050406030204" pitchFamily="18" charset="0"/>
                                            </a:rPr>
                                            <m:t>𝛿</m:t>
                                          </m:r>
                                        </m:e>
                                        <m:sub>
                                          <m:r>
                                            <a:rPr lang="en-US" i="1">
                                              <a:latin typeface="Cambria Math" panose="02040503050406030204" pitchFamily="18" charset="0"/>
                                            </a:rPr>
                                            <m:t>𝑐</m:t>
                                          </m:r>
                                        </m:sub>
                                      </m:sSub>
                                    </m:sup>
                                  </m:sSubSup>
                                </m:e>
                              </m:d>
                            </m:e>
                            <m:sub>
                              <m: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𝑙</m:t>
                              </m:r>
                            </m:sup>
                          </m:sSubSup>
                        </m:e>
                      </m:d>
                    </m:oMath>
                  </m:oMathPara>
                </a14:m>
                <a:endParaRPr lang="en-US" dirty="0">
                  <a:solidFill>
                    <a:schemeClr val="tx1"/>
                  </a:solidFill>
                </a:endParaRPr>
              </a:p>
            </p:txBody>
          </p:sp>
        </mc:Choice>
        <mc:Fallback xmlns="">
          <p:sp>
            <p:nvSpPr>
              <p:cNvPr id="8" name="TextBox 7">
                <a:extLst>
                  <a:ext uri="{FF2B5EF4-FFF2-40B4-BE49-F238E27FC236}">
                    <a16:creationId xmlns:a16="http://schemas.microsoft.com/office/drawing/2014/main" id="{280D70B6-C0FA-5BBF-3147-D72E85DAB5D3}"/>
                  </a:ext>
                </a:extLst>
              </p:cNvPr>
              <p:cNvSpPr txBox="1">
                <a:spLocks noRot="1" noChangeAspect="1" noMove="1" noResize="1" noEditPoints="1" noAdjustHandles="1" noChangeArrowheads="1" noChangeShapeType="1" noTextEdit="1"/>
              </p:cNvSpPr>
              <p:nvPr/>
            </p:nvSpPr>
            <p:spPr>
              <a:xfrm>
                <a:off x="838200" y="4704301"/>
                <a:ext cx="6233158" cy="1825884"/>
              </a:xfrm>
              <a:prstGeom prst="rect">
                <a:avLst/>
              </a:prstGeom>
              <a:blipFill>
                <a:blip r:embed="rId6"/>
                <a:stretch>
                  <a:fillRect l="-881" t="-66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1DF6067-6609-99F6-354A-EB6F16A68B04}"/>
                  </a:ext>
                </a:extLst>
              </p:cNvPr>
              <p:cNvSpPr txBox="1"/>
              <p:nvPr/>
            </p:nvSpPr>
            <p:spPr>
              <a:xfrm>
                <a:off x="6507860" y="2888718"/>
                <a:ext cx="5248656" cy="646331"/>
              </a:xfrm>
              <a:prstGeom prst="rect">
                <a:avLst/>
              </a:prstGeom>
              <a:noFill/>
            </p:spPr>
            <p:txBody>
              <a:bodyPr wrap="square" rtlCol="0">
                <a:spAutoFit/>
              </a:bodyPr>
              <a:lstStyle/>
              <a:p>
                <a:pPr algn="ctr"/>
                <a:r>
                  <a:rPr lang="en-US" b="1" dirty="0">
                    <a:solidFill>
                      <a:srgbClr val="7030A0"/>
                    </a:solidFill>
                  </a:rPr>
                  <a:t>Verifier (Client): </a:t>
                </a:r>
              </a:p>
              <a:p>
                <a:pPr algn="ctr"/>
                <a14:m>
                  <m:oMathPara xmlns:m="http://schemas.openxmlformats.org/officeDocument/2006/math">
                    <m:oMathParaPr>
                      <m:jc m:val="centerGroup"/>
                    </m:oMathParaPr>
                    <m:oMath xmlns:m="http://schemas.openxmlformats.org/officeDocument/2006/math">
                      <m:sSub>
                        <m:sSubPr>
                          <m:ctrlPr>
                            <a:rPr lang="en-US" b="1" i="1" dirty="0" smtClean="0">
                              <a:solidFill>
                                <a:srgbClr val="7030A0"/>
                              </a:solidFill>
                              <a:latin typeface="Cambria Math" panose="02040503050406030204" pitchFamily="18" charset="0"/>
                            </a:rPr>
                          </m:ctrlPr>
                        </m:sSubPr>
                        <m:e>
                          <m:r>
                            <a:rPr lang="en-US" b="1" i="0" dirty="0" smtClean="0">
                              <a:solidFill>
                                <a:srgbClr val="7030A0"/>
                              </a:solidFill>
                              <a:latin typeface="Cambria Math" panose="02040503050406030204" pitchFamily="18" charset="0"/>
                            </a:rPr>
                            <m:t>𝐕𝐞𝐫𝐢𝐟𝐲</m:t>
                          </m:r>
                        </m:e>
                        <m:sub>
                          <m:r>
                            <a:rPr lang="en-US" b="1" i="0" dirty="0" smtClean="0">
                              <a:solidFill>
                                <a:srgbClr val="7030A0"/>
                              </a:solidFill>
                              <a:latin typeface="Cambria Math" panose="02040503050406030204" pitchFamily="18" charset="0"/>
                            </a:rPr>
                            <m:t>𝐜𝐭</m:t>
                          </m:r>
                        </m:sub>
                      </m:sSub>
                      <m:r>
                        <a:rPr lang="en-US" b="1" i="1" dirty="0" smtClean="0">
                          <a:solidFill>
                            <a:srgbClr val="7030A0"/>
                          </a:solidFill>
                          <a:latin typeface="Cambria Math" panose="02040503050406030204" pitchFamily="18" charset="0"/>
                        </a:rPr>
                        <m:t>(</m:t>
                      </m:r>
                      <m:r>
                        <a:rPr lang="en-US" b="1" i="1" smtClean="0">
                          <a:solidFill>
                            <a:srgbClr val="7030A0"/>
                          </a:solidFill>
                          <a:latin typeface="Cambria Math" panose="02040503050406030204" pitchFamily="18" charset="0"/>
                        </a:rPr>
                        <m:t>𝑪</m:t>
                      </m:r>
                      <m:r>
                        <a:rPr lang="en-US" b="1" i="1" dirty="0" smtClean="0">
                          <a:solidFill>
                            <a:srgbClr val="7030A0"/>
                          </a:solidFill>
                          <a:latin typeface="Cambria Math" panose="02040503050406030204" pitchFamily="18" charset="0"/>
                        </a:rPr>
                        <m:t>,</m:t>
                      </m:r>
                      <m:r>
                        <a:rPr lang="en-US" b="1" i="0" smtClean="0">
                          <a:solidFill>
                            <a:srgbClr val="7030A0"/>
                          </a:solidFill>
                          <a:latin typeface="Cambria Math" panose="02040503050406030204" pitchFamily="18" charset="0"/>
                          <a:ea typeface="Cambria Math" panose="02040503050406030204" pitchFamily="18" charset="0"/>
                        </a:rPr>
                        <m:t> </m:t>
                      </m:r>
                      <m:r>
                        <a:rPr lang="en-US" b="1" i="1" smtClean="0">
                          <a:solidFill>
                            <a:srgbClr val="7030A0"/>
                          </a:solidFill>
                          <a:latin typeface="Cambria Math" panose="02040503050406030204" pitchFamily="18" charset="0"/>
                          <a:ea typeface="Cambria Math" panose="02040503050406030204" pitchFamily="18" charset="0"/>
                        </a:rPr>
                        <m:t>𝒗</m:t>
                      </m:r>
                      <m:sSub>
                        <m:sSubPr>
                          <m:ctrlPr>
                            <a:rPr lang="en-US" b="1" i="1" smtClean="0">
                              <a:solidFill>
                                <a:srgbClr val="7030A0"/>
                              </a:solidFill>
                              <a:latin typeface="Cambria Math" panose="02040503050406030204" pitchFamily="18" charset="0"/>
                              <a:ea typeface="Cambria Math" panose="02040503050406030204" pitchFamily="18" charset="0"/>
                            </a:rPr>
                          </m:ctrlPr>
                        </m:sSubPr>
                        <m:e>
                          <m:r>
                            <a:rPr lang="en-US" b="1" i="1" smtClean="0">
                              <a:solidFill>
                                <a:srgbClr val="7030A0"/>
                              </a:solidFill>
                              <a:latin typeface="Cambria Math" panose="02040503050406030204" pitchFamily="18" charset="0"/>
                              <a:ea typeface="Cambria Math" panose="02040503050406030204" pitchFamily="18" charset="0"/>
                            </a:rPr>
                            <m:t>𝒌</m:t>
                          </m:r>
                        </m:e>
                        <m:sub>
                          <m:r>
                            <a:rPr lang="en-US" b="1" i="1" smtClean="0">
                              <a:solidFill>
                                <a:srgbClr val="7030A0"/>
                              </a:solidFill>
                              <a:latin typeface="Cambria Math" panose="02040503050406030204" pitchFamily="18" charset="0"/>
                              <a:ea typeface="Cambria Math" panose="02040503050406030204" pitchFamily="18" charset="0"/>
                            </a:rPr>
                            <m:t>𝒄</m:t>
                          </m:r>
                        </m:sub>
                      </m:sSub>
                      <m:r>
                        <a:rPr lang="en-US" b="1" i="1" smtClean="0">
                          <a:solidFill>
                            <a:srgbClr val="7030A0"/>
                          </a:solidFill>
                          <a:latin typeface="Cambria Math" panose="02040503050406030204" pitchFamily="18" charset="0"/>
                          <a:ea typeface="Cambria Math" panose="02040503050406030204" pitchFamily="18" charset="0"/>
                        </a:rPr>
                        <m:t>,</m:t>
                      </m:r>
                      <m:r>
                        <a:rPr lang="en-US" b="1" i="1" smtClean="0">
                          <a:solidFill>
                            <a:srgbClr val="7030A0"/>
                          </a:solidFill>
                          <a:latin typeface="Cambria Math" panose="02040503050406030204" pitchFamily="18" charset="0"/>
                          <a:ea typeface="Cambria Math" panose="02040503050406030204" pitchFamily="18" charset="0"/>
                        </a:rPr>
                        <m:t>𝒄𝒕</m:t>
                      </m:r>
                      <m:r>
                        <a:rPr lang="en-US" b="1" i="1" smtClean="0">
                          <a:solidFill>
                            <a:srgbClr val="7030A0"/>
                          </a:solidFill>
                          <a:latin typeface="Cambria Math" panose="02040503050406030204" pitchFamily="18" charset="0"/>
                          <a:ea typeface="Cambria Math" panose="02040503050406030204" pitchFamily="18" charset="0"/>
                        </a:rPr>
                        <m:t>,</m:t>
                      </m:r>
                      <m:sSub>
                        <m:sSubPr>
                          <m:ctrlPr>
                            <a:rPr lang="en-US" b="1" i="1" smtClean="0">
                              <a:solidFill>
                                <a:srgbClr val="7030A0"/>
                              </a:solidFill>
                              <a:latin typeface="Cambria Math" panose="02040503050406030204" pitchFamily="18" charset="0"/>
                              <a:ea typeface="Cambria Math" panose="02040503050406030204" pitchFamily="18" charset="0"/>
                            </a:rPr>
                          </m:ctrlPr>
                        </m:sSubPr>
                        <m:e>
                          <m:r>
                            <a:rPr lang="en-US" b="1" i="1" smtClean="0">
                              <a:solidFill>
                                <a:srgbClr val="7030A0"/>
                              </a:solidFill>
                              <a:latin typeface="Cambria Math" panose="02040503050406030204" pitchFamily="18" charset="0"/>
                              <a:ea typeface="Cambria Math" panose="02040503050406030204" pitchFamily="18" charset="0"/>
                            </a:rPr>
                            <m:t>𝝅</m:t>
                          </m:r>
                        </m:e>
                        <m:sub>
                          <m:r>
                            <a:rPr lang="en-US" b="1" i="1" smtClean="0">
                              <a:solidFill>
                                <a:srgbClr val="7030A0"/>
                              </a:solidFill>
                              <a:latin typeface="Cambria Math" panose="02040503050406030204" pitchFamily="18" charset="0"/>
                              <a:ea typeface="Cambria Math" panose="02040503050406030204" pitchFamily="18" charset="0"/>
                            </a:rPr>
                            <m:t>𝒄</m:t>
                          </m:r>
                        </m:sub>
                      </m:sSub>
                      <m:r>
                        <a:rPr lang="en-US" b="1" i="1" dirty="0" smtClean="0">
                          <a:solidFill>
                            <a:srgbClr val="7030A0"/>
                          </a:solidFill>
                          <a:latin typeface="Cambria Math" panose="02040503050406030204" pitchFamily="18" charset="0"/>
                        </a:rPr>
                        <m:t>)</m:t>
                      </m:r>
                      <m:r>
                        <a:rPr lang="en-US" b="1" i="1" dirty="0" smtClean="0">
                          <a:solidFill>
                            <a:srgbClr val="7030A0"/>
                          </a:solidFill>
                          <a:latin typeface="Cambria Math" panose="02040503050406030204" pitchFamily="18" charset="0"/>
                          <a:ea typeface="Cambria Math" panose="02040503050406030204" pitchFamily="18" charset="0"/>
                        </a:rPr>
                        <m:t>→</m:t>
                      </m:r>
                      <m:r>
                        <a:rPr lang="en-US" b="1" i="1" dirty="0" smtClean="0">
                          <a:solidFill>
                            <a:srgbClr val="7030A0"/>
                          </a:solidFill>
                          <a:latin typeface="Cambria Math" panose="02040503050406030204" pitchFamily="18" charset="0"/>
                          <a:ea typeface="Cambria Math" panose="02040503050406030204" pitchFamily="18" charset="0"/>
                        </a:rPr>
                        <m:t>𝟎</m:t>
                      </m:r>
                      <m:r>
                        <a:rPr lang="en-US" b="1" i="1" dirty="0" smtClean="0">
                          <a:solidFill>
                            <a:srgbClr val="7030A0"/>
                          </a:solidFill>
                          <a:latin typeface="Cambria Math" panose="02040503050406030204" pitchFamily="18" charset="0"/>
                          <a:ea typeface="Cambria Math" panose="02040503050406030204" pitchFamily="18" charset="0"/>
                        </a:rPr>
                        <m:t>/</m:t>
                      </m:r>
                      <m:r>
                        <a:rPr lang="en-US" b="1" i="1" dirty="0" smtClean="0">
                          <a:solidFill>
                            <a:srgbClr val="7030A0"/>
                          </a:solidFill>
                          <a:latin typeface="Cambria Math" panose="02040503050406030204" pitchFamily="18" charset="0"/>
                          <a:ea typeface="Cambria Math" panose="02040503050406030204" pitchFamily="18" charset="0"/>
                        </a:rPr>
                        <m:t>𝟏</m:t>
                      </m:r>
                    </m:oMath>
                  </m:oMathPara>
                </a14:m>
                <a:endParaRPr lang="en-US" b="1" dirty="0">
                  <a:solidFill>
                    <a:srgbClr val="7030A0"/>
                  </a:solidFill>
                </a:endParaRPr>
              </a:p>
            </p:txBody>
          </p:sp>
        </mc:Choice>
        <mc:Fallback xmlns="">
          <p:sp>
            <p:nvSpPr>
              <p:cNvPr id="9" name="TextBox 8">
                <a:extLst>
                  <a:ext uri="{FF2B5EF4-FFF2-40B4-BE49-F238E27FC236}">
                    <a16:creationId xmlns:a16="http://schemas.microsoft.com/office/drawing/2014/main" id="{D1DF6067-6609-99F6-354A-EB6F16A68B04}"/>
                  </a:ext>
                </a:extLst>
              </p:cNvPr>
              <p:cNvSpPr txBox="1">
                <a:spLocks noRot="1" noChangeAspect="1" noMove="1" noResize="1" noEditPoints="1" noAdjustHandles="1" noChangeArrowheads="1" noChangeShapeType="1" noTextEdit="1"/>
              </p:cNvSpPr>
              <p:nvPr/>
            </p:nvSpPr>
            <p:spPr>
              <a:xfrm>
                <a:off x="6507860" y="2888718"/>
                <a:ext cx="5248656" cy="646331"/>
              </a:xfrm>
              <a:prstGeom prst="rect">
                <a:avLst/>
              </a:prstGeom>
              <a:blipFill>
                <a:blip r:embed="rId7"/>
                <a:stretch>
                  <a:fillRect t="-4717" b="-66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C74D69A-F0AA-1063-EE4C-0B1ADE95286A}"/>
                  </a:ext>
                </a:extLst>
              </p:cNvPr>
              <p:cNvSpPr txBox="1"/>
              <p:nvPr/>
            </p:nvSpPr>
            <p:spPr>
              <a:xfrm>
                <a:off x="8076759" y="3669986"/>
                <a:ext cx="4115241" cy="2324354"/>
              </a:xfrm>
              <a:prstGeom prst="rect">
                <a:avLst/>
              </a:prstGeom>
              <a:noFill/>
            </p:spPr>
            <p:txBody>
              <a:bodyPr wrap="square" rtlCol="0">
                <a:spAutoFit/>
              </a:bodyPr>
              <a:lstStyle/>
              <a:p>
                <a:pPr marL="342900" indent="-342900">
                  <a:lnSpc>
                    <a:spcPct val="150000"/>
                  </a:lnSpc>
                  <a:buFont typeface="+mj-lt"/>
                  <a:buAutoNum type="arabicPeriod"/>
                </a:pPr>
                <a:r>
                  <a:rPr lang="en-US" dirty="0"/>
                  <a:t>Parse</a:t>
                </a:r>
                <a14:m>
                  <m:oMath xmlns:m="http://schemas.openxmlformats.org/officeDocument/2006/math">
                    <m:r>
                      <a:rPr lang="en-US" i="1" dirty="0"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𝜋</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𝐷𝐿𝑒𝑞</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𝑐</m:t>
                        </m:r>
                      </m:sub>
                    </m:sSub>
                  </m:oMath>
                </a14:m>
                <a:endParaRPr lang="en-US" dirty="0"/>
              </a:p>
              <a:p>
                <a:pPr marL="342900" indent="-342900">
                  <a:lnSpc>
                    <a:spcPct val="150000"/>
                  </a:lnSpc>
                  <a:buFont typeface="+mj-lt"/>
                  <a:buAutoNum type="arabicPeriod"/>
                </a:pPr>
                <a:r>
                  <a:rPr lang="en-US" dirty="0"/>
                  <a:t>Compute </a:t>
                </a:r>
                <a14:m>
                  <m:oMath xmlns:m="http://schemas.openxmlformats.org/officeDocument/2006/math">
                    <m:r>
                      <m:rPr>
                        <m:sty m:val="p"/>
                      </m:rPr>
                      <a:rPr lang="en-US">
                        <a:latin typeface="Cambria Math" panose="02040503050406030204" pitchFamily="18" charset="0"/>
                      </a:rPr>
                      <m:t>Q</m:t>
                    </m:r>
                  </m:oMath>
                </a14:m>
                <a:r>
                  <a:rPr lang="en-US" dirty="0"/>
                  <a:t>, </a:t>
                </a:r>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Q</m:t>
                        </m:r>
                      </m:e>
                      <m:sup>
                        <m:r>
                          <a:rPr lang="en-US" b="0" i="0" smtClean="0">
                            <a:latin typeface="Cambria Math" panose="02040503050406030204" pitchFamily="18" charset="0"/>
                          </a:rPr>
                          <m:t>∗</m:t>
                        </m:r>
                      </m:sup>
                    </m:sSup>
                    <m:box>
                      <m:boxPr>
                        <m:ctrlPr>
                          <a:rPr lang="en-US" b="0" i="1" smtClean="0">
                            <a:latin typeface="Cambria Math" panose="02040503050406030204" pitchFamily="18" charset="0"/>
                          </a:rPr>
                        </m:ctrlPr>
                      </m:boxPr>
                      <m:e>
                        <m:r>
                          <a:rPr lang="en-US" b="0" i="1" smtClean="0">
                            <a:latin typeface="Cambria Math" panose="02040503050406030204" pitchFamily="18" charset="0"/>
                          </a:rPr>
                          <m:t>≔</m:t>
                        </m:r>
                      </m:e>
                    </m:box>
                    <m:nary>
                      <m:naryPr>
                        <m:chr m:val="∏"/>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𝑙</m:t>
                        </m:r>
                      </m:sup>
                      <m:e>
                        <m:sSubSup>
                          <m:sSubSupPr>
                            <m:ctrlPr>
                              <a:rPr lang="en-US" i="1">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𝑐</m:t>
                            </m:r>
                            <m:r>
                              <a:rPr lang="en-US" b="0" i="1" smtClean="0">
                                <a:latin typeface="Cambria Math" panose="02040503050406030204" pitchFamily="18" charset="0"/>
                              </a:rPr>
                              <m:t>,</m:t>
                            </m:r>
                            <m:r>
                              <a:rPr lang="en-US" i="1">
                                <a:latin typeface="Cambria Math" panose="02040503050406030204" pitchFamily="18" charset="0"/>
                              </a:rPr>
                              <m:t>𝑖</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sup>
                        </m:sSubSup>
                        <m:r>
                          <a:rPr lang="en-US" i="1">
                            <a:latin typeface="Cambria Math" panose="02040503050406030204" pitchFamily="18" charset="0"/>
                          </a:rPr>
                          <m:t> </m:t>
                        </m:r>
                      </m:e>
                    </m:nary>
                  </m:oMath>
                </a14:m>
                <a:endParaRPr lang="en-US" dirty="0"/>
              </a:p>
              <a:p>
                <a:pPr marL="342900" indent="-342900">
                  <a:lnSpc>
                    <a:spcPct val="150000"/>
                  </a:lnSpc>
                  <a:buFont typeface="+mj-lt"/>
                  <a:buAutoNum type="arabicPeriod"/>
                </a:pPr>
                <a:r>
                  <a:rPr lang="en-US" dirty="0"/>
                  <a:t>Verify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𝐷𝐿𝑒𝑞</m:t>
                        </m:r>
                      </m:sub>
                    </m:sSub>
                  </m:oMath>
                </a14:m>
                <a:r>
                  <a:rPr lang="en-US" dirty="0"/>
                  <a:t> against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𝑄</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𝑄</m:t>
                        </m:r>
                      </m:e>
                      <m:sup>
                        <m:r>
                          <a:rPr lang="en-US" b="0" i="1" smtClean="0">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h</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𝑐</m:t>
                        </m:r>
                      </m:sub>
                    </m:sSub>
                    <m:r>
                      <a:rPr lang="en-US" i="1">
                        <a:latin typeface="Cambria Math" panose="02040503050406030204" pitchFamily="18" charset="0"/>
                      </a:rPr>
                      <m:t>)</m:t>
                    </m:r>
                  </m:oMath>
                </a14:m>
                <a:r>
                  <a:rPr lang="en-US" dirty="0"/>
                  <a:t>.</a:t>
                </a:r>
              </a:p>
              <a:p>
                <a:pPr marL="342900" indent="-342900">
                  <a:lnSpc>
                    <a:spcPct val="150000"/>
                  </a:lnSpc>
                  <a:buFont typeface="+mj-lt"/>
                  <a:buAutoNum type="arabicPeriod"/>
                </a:pPr>
                <a:r>
                  <a:rPr lang="en-US" dirty="0">
                    <a:solidFill>
                      <a:schemeClr val="tx1"/>
                    </a:solidFill>
                  </a:rPr>
                  <a:t>Output 1 if all checks succeed &amp; </a:t>
                </a:r>
                <a14:m>
                  <m:oMath xmlns:m="http://schemas.openxmlformats.org/officeDocument/2006/math">
                    <m:sSub>
                      <m:sSubPr>
                        <m:ctrlPr>
                          <a:rPr lang="en-US" i="1" dirty="0" smtClean="0">
                            <a:solidFill>
                              <a:schemeClr val="tx1"/>
                            </a:solidFill>
                            <a:latin typeface="Cambria Math" panose="02040503050406030204" pitchFamily="18" charset="0"/>
                          </a:rPr>
                        </m:ctrlPr>
                      </m:sSubPr>
                      <m:e>
                        <m:r>
                          <m:rPr>
                            <m:sty m:val="p"/>
                          </m:rPr>
                          <a:rPr lang="en-US" b="0" i="0" dirty="0" smtClean="0">
                            <a:solidFill>
                              <a:schemeClr val="tx1"/>
                            </a:solidFill>
                            <a:latin typeface="Cambria Math" panose="02040503050406030204" pitchFamily="18" charset="0"/>
                          </a:rPr>
                          <m:t>Verify</m:t>
                        </m:r>
                      </m:e>
                      <m:sub>
                        <m:r>
                          <m:rPr>
                            <m:sty m:val="p"/>
                          </m:rPr>
                          <a:rPr lang="en-US" b="0" i="0" dirty="0" smtClean="0">
                            <a:solidFill>
                              <a:schemeClr val="tx1"/>
                            </a:solidFill>
                            <a:latin typeface="Cambria Math" panose="02040503050406030204" pitchFamily="18" charset="0"/>
                          </a:rPr>
                          <m:t>ct</m:t>
                        </m:r>
                      </m:sub>
                    </m:sSub>
                    <m:d>
                      <m:dPr>
                        <m:ctrlPr>
                          <a:rPr lang="en-US" i="1" dirty="0"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𝐶</m:t>
                        </m:r>
                        <m:r>
                          <a:rPr lang="en-US" b="0" i="1" dirty="0" smtClean="0">
                            <a:solidFill>
                              <a:schemeClr val="tx1"/>
                            </a:solidFill>
                            <a:latin typeface="Cambria Math" panose="02040503050406030204" pitchFamily="18" charset="0"/>
                          </a:rPr>
                          <m:t>,</m:t>
                        </m:r>
                        <m:r>
                          <a:rPr lang="en-US" b="0" i="0"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𝑣</m:t>
                        </m:r>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𝑘</m:t>
                            </m:r>
                          </m:e>
                          <m:sub>
                            <m:r>
                              <a:rPr lang="en-US" b="0" i="1" smtClean="0">
                                <a:solidFill>
                                  <a:schemeClr val="tx1"/>
                                </a:solidFill>
                                <a:latin typeface="Cambria Math" panose="02040503050406030204" pitchFamily="18" charset="0"/>
                                <a:ea typeface="Cambria Math" panose="02040503050406030204" pitchFamily="18" charset="0"/>
                              </a:rPr>
                              <m:t>𝑐</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𝐷</m:t>
                            </m:r>
                          </m:e>
                          <m:sub>
                            <m:r>
                              <a:rPr lang="en-US" b="0" i="1" smtClean="0">
                                <a:solidFill>
                                  <a:schemeClr val="tx1"/>
                                </a:solidFill>
                                <a:latin typeface="Cambria Math" panose="02040503050406030204" pitchFamily="18" charset="0"/>
                                <a:ea typeface="Cambria Math" panose="02040503050406030204" pitchFamily="18" charset="0"/>
                              </a:rPr>
                              <m:t>𝑐</m:t>
                            </m:r>
                          </m:sub>
                        </m:sSub>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𝑐𝑡</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𝜋</m:t>
                        </m:r>
                      </m:e>
                    </m:d>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ea typeface="Cambria Math" panose="02040503050406030204" pitchFamily="18" charset="0"/>
                      </a:rPr>
                      <m:t>1</m:t>
                    </m:r>
                  </m:oMath>
                </a14:m>
                <a:endParaRPr lang="en-US" dirty="0">
                  <a:solidFill>
                    <a:schemeClr val="tx1"/>
                  </a:solidFill>
                </a:endParaRPr>
              </a:p>
            </p:txBody>
          </p:sp>
        </mc:Choice>
        <mc:Fallback xmlns="">
          <p:sp>
            <p:nvSpPr>
              <p:cNvPr id="10" name="TextBox 9">
                <a:extLst>
                  <a:ext uri="{FF2B5EF4-FFF2-40B4-BE49-F238E27FC236}">
                    <a16:creationId xmlns:a16="http://schemas.microsoft.com/office/drawing/2014/main" id="{1C74D69A-F0AA-1063-EE4C-0B1ADE95286A}"/>
                  </a:ext>
                </a:extLst>
              </p:cNvPr>
              <p:cNvSpPr txBox="1">
                <a:spLocks noRot="1" noChangeAspect="1" noMove="1" noResize="1" noEditPoints="1" noAdjustHandles="1" noChangeArrowheads="1" noChangeShapeType="1" noTextEdit="1"/>
              </p:cNvSpPr>
              <p:nvPr/>
            </p:nvSpPr>
            <p:spPr>
              <a:xfrm>
                <a:off x="8076759" y="3669986"/>
                <a:ext cx="4115241" cy="2324354"/>
              </a:xfrm>
              <a:prstGeom prst="rect">
                <a:avLst/>
              </a:prstGeom>
              <a:blipFill>
                <a:blip r:embed="rId8"/>
                <a:stretch>
                  <a:fillRect l="-1333" b="-1050"/>
                </a:stretch>
              </a:blipFill>
            </p:spPr>
            <p:txBody>
              <a:bodyPr/>
              <a:lstStyle/>
              <a:p>
                <a:r>
                  <a:rPr lang="en-US">
                    <a:noFill/>
                  </a:rPr>
                  <a:t> </a:t>
                </a:r>
              </a:p>
            </p:txBody>
          </p:sp>
        </mc:Fallback>
      </mc:AlternateContent>
      <p:sp>
        <p:nvSpPr>
          <p:cNvPr id="13" name="Oval 12">
            <a:extLst>
              <a:ext uri="{FF2B5EF4-FFF2-40B4-BE49-F238E27FC236}">
                <a16:creationId xmlns:a16="http://schemas.microsoft.com/office/drawing/2014/main" id="{3E953D2F-1581-15DA-18C9-808EFC567561}"/>
              </a:ext>
            </a:extLst>
          </p:cNvPr>
          <p:cNvSpPr/>
          <p:nvPr/>
        </p:nvSpPr>
        <p:spPr>
          <a:xfrm>
            <a:off x="1989390" y="4703151"/>
            <a:ext cx="402717" cy="36933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63DDAD5-7520-3684-0CAC-574802CE1503}"/>
                  </a:ext>
                </a:extLst>
              </p:cNvPr>
              <p:cNvSpPr txBox="1"/>
              <p:nvPr/>
            </p:nvSpPr>
            <p:spPr>
              <a:xfrm>
                <a:off x="2437065" y="4703152"/>
                <a:ext cx="3163824" cy="369332"/>
              </a:xfrm>
              <a:prstGeom prst="rect">
                <a:avLst/>
              </a:prstGeom>
              <a:noFill/>
            </p:spPr>
            <p:txBody>
              <a:bodyPr wrap="square" rtlCol="0">
                <a:spAutoFit/>
              </a:bodyPr>
              <a:lstStyle/>
              <a:p>
                <a:pPr algn="ctr"/>
                <a:r>
                  <a:rPr lang="en-US" dirty="0">
                    <a:solidFill>
                      <a:srgbClr val="FF0000"/>
                    </a:solidFill>
                  </a:rPr>
                  <a:t>To rerandomize </a:t>
                </a:r>
                <a14:m>
                  <m:oMath xmlns:m="http://schemas.openxmlformats.org/officeDocument/2006/math">
                    <m:r>
                      <a:rPr lang="en-US" b="0" i="1" smtClean="0">
                        <a:solidFill>
                          <a:srgbClr val="FF0000"/>
                        </a:solidFill>
                        <a:latin typeface="Cambria Math" panose="02040503050406030204" pitchFamily="18" charset="0"/>
                      </a:rPr>
                      <m:t>𝑠𝑘</m:t>
                    </m:r>
                  </m:oMath>
                </a14:m>
                <a:endParaRPr lang="en-US" dirty="0">
                  <a:solidFill>
                    <a:srgbClr val="FF0000"/>
                  </a:solidFill>
                </a:endParaRPr>
              </a:p>
            </p:txBody>
          </p:sp>
        </mc:Choice>
        <mc:Fallback xmlns="">
          <p:sp>
            <p:nvSpPr>
              <p:cNvPr id="15" name="TextBox 14">
                <a:extLst>
                  <a:ext uri="{FF2B5EF4-FFF2-40B4-BE49-F238E27FC236}">
                    <a16:creationId xmlns:a16="http://schemas.microsoft.com/office/drawing/2014/main" id="{F63DDAD5-7520-3684-0CAC-574802CE1503}"/>
                  </a:ext>
                </a:extLst>
              </p:cNvPr>
              <p:cNvSpPr txBox="1">
                <a:spLocks noRot="1" noChangeAspect="1" noMove="1" noResize="1" noEditPoints="1" noAdjustHandles="1" noChangeArrowheads="1" noChangeShapeType="1" noTextEdit="1"/>
              </p:cNvSpPr>
              <p:nvPr/>
            </p:nvSpPr>
            <p:spPr>
              <a:xfrm>
                <a:off x="2437065" y="4703152"/>
                <a:ext cx="3163824" cy="369332"/>
              </a:xfrm>
              <a:prstGeom prst="rect">
                <a:avLst/>
              </a:prstGeom>
              <a:blipFill>
                <a:blip r:embed="rId9"/>
                <a:stretch>
                  <a:fillRect t="-8333" b="-28333"/>
                </a:stretch>
              </a:blipFill>
            </p:spPr>
            <p:txBody>
              <a:bodyPr/>
              <a:lstStyle/>
              <a:p>
                <a:r>
                  <a:rPr lang="en-US">
                    <a:noFill/>
                  </a:rPr>
                  <a:t> </a:t>
                </a:r>
              </a:p>
            </p:txBody>
          </p:sp>
        </mc:Fallback>
      </mc:AlternateContent>
      <p:sp>
        <p:nvSpPr>
          <p:cNvPr id="11" name="Oval 10">
            <a:extLst>
              <a:ext uri="{FF2B5EF4-FFF2-40B4-BE49-F238E27FC236}">
                <a16:creationId xmlns:a16="http://schemas.microsoft.com/office/drawing/2014/main" id="{CB1EB457-F30D-2F11-EF62-A17B6A84197D}"/>
              </a:ext>
            </a:extLst>
          </p:cNvPr>
          <p:cNvSpPr/>
          <p:nvPr/>
        </p:nvSpPr>
        <p:spPr>
          <a:xfrm>
            <a:off x="3749608" y="5281677"/>
            <a:ext cx="659107" cy="47730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9D7259A-54D1-5847-6524-B42B0B000729}"/>
                  </a:ext>
                </a:extLst>
              </p:cNvPr>
              <p:cNvSpPr txBox="1"/>
              <p:nvPr/>
            </p:nvSpPr>
            <p:spPr>
              <a:xfrm>
                <a:off x="6235444" y="5203646"/>
                <a:ext cx="1491997" cy="658514"/>
              </a:xfrm>
              <a:prstGeom prst="rect">
                <a:avLst/>
              </a:prstGeom>
              <a:noFill/>
            </p:spPr>
            <p:txBody>
              <a:bodyPr wrap="square" rtlCol="0">
                <a:spAutoFit/>
              </a:bodyPr>
              <a:lstStyle/>
              <a:p>
                <a:pPr algn="ctr"/>
                <a:r>
                  <a:rPr lang="en-US" dirty="0">
                    <a:solidFill>
                      <a:srgbClr val="FF0000"/>
                    </a:solidFill>
                  </a:rPr>
                  <a:t>Consistency of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h</m:t>
                        </m:r>
                      </m:e>
                      <m:sub>
                        <m:r>
                          <a:rPr lang="en-US" i="1">
                            <a:solidFill>
                              <a:srgbClr val="FF0000"/>
                            </a:solidFill>
                            <a:latin typeface="Cambria Math" panose="02040503050406030204" pitchFamily="18" charset="0"/>
                          </a:rPr>
                          <m:t>𝑐</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𝑖</m:t>
                        </m:r>
                      </m:sub>
                    </m:sSub>
                  </m:oMath>
                </a14:m>
                <a:r>
                  <a:rPr lang="en-US" dirty="0">
                    <a:solidFill>
                      <a:srgbClr val="FF0000"/>
                    </a:solidFill>
                  </a:rPr>
                  <a:t> and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𝐷</m:t>
                        </m:r>
                      </m:e>
                      <m:sub>
                        <m:r>
                          <a:rPr lang="en-US" i="1">
                            <a:solidFill>
                              <a:srgbClr val="FF0000"/>
                            </a:solidFill>
                            <a:latin typeface="Cambria Math" panose="02040503050406030204" pitchFamily="18" charset="0"/>
                          </a:rPr>
                          <m:t>𝑐</m:t>
                        </m:r>
                      </m:sub>
                    </m:sSub>
                  </m:oMath>
                </a14:m>
                <a:r>
                  <a:rPr lang="en-US" dirty="0">
                    <a:solidFill>
                      <a:srgbClr val="FF0000"/>
                    </a:solidFill>
                  </a:rPr>
                  <a:t> </a:t>
                </a:r>
              </a:p>
            </p:txBody>
          </p:sp>
        </mc:Choice>
        <mc:Fallback xmlns="">
          <p:sp>
            <p:nvSpPr>
              <p:cNvPr id="12" name="TextBox 11">
                <a:extLst>
                  <a:ext uri="{FF2B5EF4-FFF2-40B4-BE49-F238E27FC236}">
                    <a16:creationId xmlns:a16="http://schemas.microsoft.com/office/drawing/2014/main" id="{89D7259A-54D1-5847-6524-B42B0B000729}"/>
                  </a:ext>
                </a:extLst>
              </p:cNvPr>
              <p:cNvSpPr txBox="1">
                <a:spLocks noRot="1" noChangeAspect="1" noMove="1" noResize="1" noEditPoints="1" noAdjustHandles="1" noChangeArrowheads="1" noChangeShapeType="1" noTextEdit="1"/>
              </p:cNvSpPr>
              <p:nvPr/>
            </p:nvSpPr>
            <p:spPr>
              <a:xfrm>
                <a:off x="6235444" y="5203646"/>
                <a:ext cx="1491997" cy="658514"/>
              </a:xfrm>
              <a:prstGeom prst="rect">
                <a:avLst/>
              </a:prstGeom>
              <a:blipFill>
                <a:blip r:embed="rId10"/>
                <a:stretch>
                  <a:fillRect l="-2449" t="-4630" r="-3265" b="-13889"/>
                </a:stretch>
              </a:blipFill>
            </p:spPr>
            <p:txBody>
              <a:bodyPr/>
              <a:lstStyle/>
              <a:p>
                <a:r>
                  <a:rPr lang="en-US">
                    <a:noFill/>
                  </a:rPr>
                  <a:t> </a:t>
                </a:r>
              </a:p>
            </p:txBody>
          </p:sp>
        </mc:Fallback>
      </mc:AlternateContent>
    </p:spTree>
    <p:extLst>
      <p:ext uri="{BB962C8B-B14F-4D97-AF65-F5344CB8AC3E}">
        <p14:creationId xmlns:p14="http://schemas.microsoft.com/office/powerpoint/2010/main" val="433646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animEffect transition="in" filter="fade">
                                      <p:cBhvr>
                                        <p:cTn id="27" dur="500"/>
                                        <p:tgtEl>
                                          <p:spTgt spid="8">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8">
                                            <p:txEl>
                                              <p:pRg st="1" end="1"/>
                                            </p:txEl>
                                          </p:spTgt>
                                        </p:tgtEl>
                                        <p:attrNameLst>
                                          <p:attrName>style.visibility</p:attrName>
                                        </p:attrNameLst>
                                      </p:cBhvr>
                                      <p:to>
                                        <p:strVal val="visible"/>
                                      </p:to>
                                    </p:set>
                                    <p:animEffect transition="in" filter="fade">
                                      <p:cBhvr>
                                        <p:cTn id="40" dur="500"/>
                                        <p:tgtEl>
                                          <p:spTgt spid="8">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8">
                                            <p:txEl>
                                              <p:pRg st="2" end="2"/>
                                            </p:txEl>
                                          </p:spTgt>
                                        </p:tgtEl>
                                        <p:attrNameLst>
                                          <p:attrName>style.visibility</p:attrName>
                                        </p:attrNameLst>
                                      </p:cBhvr>
                                      <p:to>
                                        <p:strVal val="visible"/>
                                      </p:to>
                                    </p:set>
                                    <p:animEffect transition="in" filter="fade">
                                      <p:cBhvr>
                                        <p:cTn id="45" dur="500"/>
                                        <p:tgtEl>
                                          <p:spTgt spid="8">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8">
                                            <p:txEl>
                                              <p:pRg st="3" end="3"/>
                                            </p:txEl>
                                          </p:spTgt>
                                        </p:tgtEl>
                                        <p:attrNameLst>
                                          <p:attrName>style.visibility</p:attrName>
                                        </p:attrNameLst>
                                      </p:cBhvr>
                                      <p:to>
                                        <p:strVal val="visible"/>
                                      </p:to>
                                    </p:set>
                                    <p:animEffect transition="in" filter="fade">
                                      <p:cBhvr>
                                        <p:cTn id="50" dur="500"/>
                                        <p:tgtEl>
                                          <p:spTgt spid="8">
                                            <p:txEl>
                                              <p:pRg st="3" end="3"/>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8">
                                            <p:txEl>
                                              <p:pRg st="4" end="4"/>
                                            </p:txEl>
                                          </p:spTgt>
                                        </p:tgtEl>
                                        <p:attrNameLst>
                                          <p:attrName>style.visibility</p:attrName>
                                        </p:attrNameLst>
                                      </p:cBhvr>
                                      <p:to>
                                        <p:strVal val="visible"/>
                                      </p:to>
                                    </p:set>
                                    <p:animEffect transition="in" filter="fade">
                                      <p:cBhvr>
                                        <p:cTn id="53" dur="500"/>
                                        <p:tgtEl>
                                          <p:spTgt spid="8">
                                            <p:txEl>
                                              <p:pRg st="4" end="4"/>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500"/>
                                        <p:tgtEl>
                                          <p:spTgt spid="1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fade">
                                      <p:cBhvr>
                                        <p:cTn id="61" dur="500"/>
                                        <p:tgtEl>
                                          <p:spTgt spid="11"/>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0">
                                            <p:txEl>
                                              <p:pRg st="0" end="0"/>
                                            </p:txEl>
                                          </p:spTgt>
                                        </p:tgtEl>
                                        <p:attrNameLst>
                                          <p:attrName>style.visibility</p:attrName>
                                        </p:attrNameLst>
                                      </p:cBhvr>
                                      <p:to>
                                        <p:strVal val="visible"/>
                                      </p:to>
                                    </p:set>
                                    <p:animEffect transition="in" filter="fade">
                                      <p:cBhvr>
                                        <p:cTn id="71" dur="500"/>
                                        <p:tgtEl>
                                          <p:spTgt spid="10">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0">
                                            <p:txEl>
                                              <p:pRg st="1" end="1"/>
                                            </p:txEl>
                                          </p:spTgt>
                                        </p:tgtEl>
                                        <p:attrNameLst>
                                          <p:attrName>style.visibility</p:attrName>
                                        </p:attrNameLst>
                                      </p:cBhvr>
                                      <p:to>
                                        <p:strVal val="visible"/>
                                      </p:to>
                                    </p:set>
                                    <p:animEffect transition="in" filter="fade">
                                      <p:cBhvr>
                                        <p:cTn id="76" dur="500"/>
                                        <p:tgtEl>
                                          <p:spTgt spid="10">
                                            <p:txEl>
                                              <p:pRg st="1" end="1"/>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10">
                                            <p:txEl>
                                              <p:pRg st="2" end="2"/>
                                            </p:txEl>
                                          </p:spTgt>
                                        </p:tgtEl>
                                        <p:attrNameLst>
                                          <p:attrName>style.visibility</p:attrName>
                                        </p:attrNameLst>
                                      </p:cBhvr>
                                      <p:to>
                                        <p:strVal val="visible"/>
                                      </p:to>
                                    </p:set>
                                    <p:animEffect transition="in" filter="fade">
                                      <p:cBhvr>
                                        <p:cTn id="81" dur="500"/>
                                        <p:tgtEl>
                                          <p:spTgt spid="10">
                                            <p:txEl>
                                              <p:pRg st="2" end="2"/>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0">
                                            <p:txEl>
                                              <p:pRg st="3" end="3"/>
                                            </p:txEl>
                                          </p:spTgt>
                                        </p:tgtEl>
                                        <p:attrNameLst>
                                          <p:attrName>style.visibility</p:attrName>
                                        </p:attrNameLst>
                                      </p:cBhvr>
                                      <p:to>
                                        <p:strVal val="visible"/>
                                      </p:to>
                                    </p:set>
                                    <p:animEffect transition="in" filter="fade">
                                      <p:cBhvr>
                                        <p:cTn id="86"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13" grpId="0" animBg="1"/>
      <p:bldP spid="15" grpId="0"/>
      <p:bldP spid="11" grpId="0" animBg="1"/>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61DA3-BF99-0898-A8DB-7807D9A93723}"/>
              </a:ext>
            </a:extLst>
          </p:cNvPr>
          <p:cNvSpPr>
            <a:spLocks noGrp="1"/>
          </p:cNvSpPr>
          <p:nvPr>
            <p:ph type="title"/>
          </p:nvPr>
        </p:nvSpPr>
        <p:spPr/>
        <p:txBody>
          <a:bodyPr/>
          <a:lstStyle/>
          <a:p>
            <a:r>
              <a:rPr lang="en-US" dirty="0"/>
              <a:t>The Fair Data Exchange (FDE) Problem</a:t>
            </a:r>
          </a:p>
        </p:txBody>
      </p:sp>
      <p:sp>
        <p:nvSpPr>
          <p:cNvPr id="4" name="Slide Number Placeholder 3">
            <a:extLst>
              <a:ext uri="{FF2B5EF4-FFF2-40B4-BE49-F238E27FC236}">
                <a16:creationId xmlns:a16="http://schemas.microsoft.com/office/drawing/2014/main" id="{B84B65EA-6CE7-FCA2-BA42-C7B6233B5A5D}"/>
              </a:ext>
            </a:extLst>
          </p:cNvPr>
          <p:cNvSpPr>
            <a:spLocks noGrp="1"/>
          </p:cNvSpPr>
          <p:nvPr>
            <p:ph type="sldNum" sz="quarter" idx="12"/>
          </p:nvPr>
        </p:nvSpPr>
        <p:spPr/>
        <p:txBody>
          <a:bodyPr/>
          <a:lstStyle/>
          <a:p>
            <a:fld id="{9B1AF914-ED30-4DEF-921E-12E5424A69F1}" type="slidenum">
              <a:rPr lang="en-US" smtClean="0"/>
              <a:t>2</a:t>
            </a:fld>
            <a:endParaRPr lang="en-US" dirty="0"/>
          </a:p>
        </p:txBody>
      </p:sp>
      <p:pic>
        <p:nvPicPr>
          <p:cNvPr id="42" name="Google Shape;54;p13">
            <a:extLst>
              <a:ext uri="{FF2B5EF4-FFF2-40B4-BE49-F238E27FC236}">
                <a16:creationId xmlns:a16="http://schemas.microsoft.com/office/drawing/2014/main" id="{05DA593C-E236-2228-A2F7-94E0752B98C7}"/>
              </a:ext>
            </a:extLst>
          </p:cNvPr>
          <p:cNvPicPr preferRelativeResize="0"/>
          <p:nvPr/>
        </p:nvPicPr>
        <p:blipFill>
          <a:blip r:embed="rId3">
            <a:alphaModFix/>
            <a:duotone>
              <a:schemeClr val="accent4">
                <a:shade val="45000"/>
                <a:satMod val="135000"/>
              </a:schemeClr>
              <a:prstClr val="white"/>
            </a:duotone>
          </a:blip>
          <a:stretch>
            <a:fillRect/>
          </a:stretch>
        </p:blipFill>
        <p:spPr>
          <a:xfrm>
            <a:off x="3516569" y="2916609"/>
            <a:ext cx="677500" cy="677500"/>
          </a:xfrm>
          <a:prstGeom prst="rect">
            <a:avLst/>
          </a:prstGeom>
          <a:noFill/>
          <a:ln>
            <a:noFill/>
          </a:ln>
        </p:spPr>
      </p:pic>
      <p:pic>
        <p:nvPicPr>
          <p:cNvPr id="43" name="Google Shape;55;p13">
            <a:extLst>
              <a:ext uri="{FF2B5EF4-FFF2-40B4-BE49-F238E27FC236}">
                <a16:creationId xmlns:a16="http://schemas.microsoft.com/office/drawing/2014/main" id="{6610077E-2077-E6D0-FE72-37CF70EAF568}"/>
              </a:ext>
            </a:extLst>
          </p:cNvPr>
          <p:cNvPicPr preferRelativeResize="0"/>
          <p:nvPr/>
        </p:nvPicPr>
        <p:blipFill>
          <a:blip r:embed="rId4">
            <a:alphaModFix/>
            <a:duotone>
              <a:schemeClr val="accent5">
                <a:shade val="45000"/>
                <a:satMod val="135000"/>
              </a:schemeClr>
              <a:prstClr val="white"/>
            </a:duotone>
          </a:blip>
          <a:stretch>
            <a:fillRect/>
          </a:stretch>
        </p:blipFill>
        <p:spPr>
          <a:xfrm>
            <a:off x="8164959" y="2911916"/>
            <a:ext cx="778825" cy="778825"/>
          </a:xfrm>
          <a:prstGeom prst="rect">
            <a:avLst/>
          </a:prstGeom>
          <a:noFill/>
          <a:ln>
            <a:noFill/>
          </a:ln>
        </p:spPr>
      </p:pic>
      <p:grpSp>
        <p:nvGrpSpPr>
          <p:cNvPr id="12" name="Group 11">
            <a:extLst>
              <a:ext uri="{FF2B5EF4-FFF2-40B4-BE49-F238E27FC236}">
                <a16:creationId xmlns:a16="http://schemas.microsoft.com/office/drawing/2014/main" id="{C0D95670-49E2-0621-9CDD-B69A21385568}"/>
              </a:ext>
            </a:extLst>
          </p:cNvPr>
          <p:cNvGrpSpPr/>
          <p:nvPr/>
        </p:nvGrpSpPr>
        <p:grpSpPr>
          <a:xfrm>
            <a:off x="2447781" y="3810979"/>
            <a:ext cx="2272445" cy="849109"/>
            <a:chOff x="2893422" y="3936194"/>
            <a:chExt cx="2272445" cy="849109"/>
          </a:xfrm>
        </p:grpSpPr>
        <p:pic>
          <p:nvPicPr>
            <p:cNvPr id="46" name="Google Shape;58;p13">
              <a:extLst>
                <a:ext uri="{FF2B5EF4-FFF2-40B4-BE49-F238E27FC236}">
                  <a16:creationId xmlns:a16="http://schemas.microsoft.com/office/drawing/2014/main" id="{1161B4A3-12BA-364C-7A08-A7D18607664D}"/>
                </a:ext>
              </a:extLst>
            </p:cNvPr>
            <p:cNvPicPr preferRelativeResize="0"/>
            <p:nvPr/>
          </p:nvPicPr>
          <p:blipFill>
            <a:blip r:embed="rId5">
              <a:alphaModFix/>
              <a:duotone>
                <a:schemeClr val="accent2">
                  <a:shade val="45000"/>
                  <a:satMod val="135000"/>
                </a:schemeClr>
                <a:prstClr val="white"/>
              </a:duotone>
            </a:blip>
            <a:stretch>
              <a:fillRect/>
            </a:stretch>
          </p:blipFill>
          <p:spPr>
            <a:xfrm flipH="1">
              <a:off x="4192236" y="3936194"/>
              <a:ext cx="450725" cy="450725"/>
            </a:xfrm>
            <a:prstGeom prst="rect">
              <a:avLst/>
            </a:prstGeom>
            <a:noFill/>
            <a:ln>
              <a:noFill/>
            </a:ln>
          </p:spPr>
        </p:pic>
        <p:sp>
          <p:nvSpPr>
            <p:cNvPr id="47" name="Google Shape;59;p13">
              <a:extLst>
                <a:ext uri="{FF2B5EF4-FFF2-40B4-BE49-F238E27FC236}">
                  <a16:creationId xmlns:a16="http://schemas.microsoft.com/office/drawing/2014/main" id="{F57F1D29-63F5-15B5-8710-379C973852FA}"/>
                </a:ext>
              </a:extLst>
            </p:cNvPr>
            <p:cNvSpPr txBox="1"/>
            <p:nvPr/>
          </p:nvSpPr>
          <p:spPr>
            <a:xfrm>
              <a:off x="2893422" y="3949348"/>
              <a:ext cx="2272445" cy="372076"/>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2000" kern="0" dirty="0">
                  <a:solidFill>
                    <a:srgbClr val="0070C0"/>
                  </a:solidFill>
                  <a:latin typeface="Arial"/>
                  <a:cs typeface="Arial"/>
                  <a:sym typeface="Arial"/>
                </a:rPr>
                <a:t>Server</a:t>
              </a:r>
              <a:r>
                <a:rPr lang="en" sz="2000" kern="0" dirty="0">
                  <a:solidFill>
                    <a:srgbClr val="000000"/>
                  </a:solidFill>
                  <a:latin typeface="Arial"/>
                  <a:cs typeface="Arial"/>
                  <a:sym typeface="Arial"/>
                </a:rPr>
                <a:t>(          )</a:t>
              </a:r>
              <a:endParaRPr sz="2000" kern="0" dirty="0">
                <a:solidFill>
                  <a:srgbClr val="000000"/>
                </a:solidFill>
                <a:latin typeface="Arial"/>
                <a:cs typeface="Arial"/>
                <a:sym typeface="Arial"/>
              </a:endParaRPr>
            </a:p>
          </p:txBody>
        </p:sp>
        <p:sp>
          <p:nvSpPr>
            <p:cNvPr id="52" name="Google Shape;64;p13">
              <a:extLst>
                <a:ext uri="{FF2B5EF4-FFF2-40B4-BE49-F238E27FC236}">
                  <a16:creationId xmlns:a16="http://schemas.microsoft.com/office/drawing/2014/main" id="{3739D0A3-8FBA-EF67-F39B-95911150363F}"/>
                </a:ext>
              </a:extLst>
            </p:cNvPr>
            <p:cNvSpPr txBox="1"/>
            <p:nvPr/>
          </p:nvSpPr>
          <p:spPr>
            <a:xfrm>
              <a:off x="4071999" y="4334578"/>
              <a:ext cx="710520" cy="450725"/>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kern="0" dirty="0">
                  <a:solidFill>
                    <a:schemeClr val="accent2">
                      <a:lumMod val="75000"/>
                    </a:schemeClr>
                  </a:solidFill>
                  <a:latin typeface="Arial"/>
                  <a:cs typeface="Arial"/>
                  <a:sym typeface="Arial"/>
                </a:rPr>
                <a:t>Data</a:t>
              </a:r>
              <a:endParaRPr kern="0" dirty="0">
                <a:solidFill>
                  <a:schemeClr val="accent2">
                    <a:lumMod val="75000"/>
                  </a:schemeClr>
                </a:solidFill>
                <a:latin typeface="Arial"/>
                <a:cs typeface="Arial"/>
                <a:sym typeface="Arial"/>
              </a:endParaRPr>
            </a:p>
          </p:txBody>
        </p:sp>
      </p:grpSp>
      <p:grpSp>
        <p:nvGrpSpPr>
          <p:cNvPr id="13" name="Group 12">
            <a:extLst>
              <a:ext uri="{FF2B5EF4-FFF2-40B4-BE49-F238E27FC236}">
                <a16:creationId xmlns:a16="http://schemas.microsoft.com/office/drawing/2014/main" id="{FCBBD922-57E2-E01B-F287-1DC3A8CEDAA0}"/>
              </a:ext>
            </a:extLst>
          </p:cNvPr>
          <p:cNvGrpSpPr/>
          <p:nvPr/>
        </p:nvGrpSpPr>
        <p:grpSpPr>
          <a:xfrm>
            <a:off x="7459217" y="3825384"/>
            <a:ext cx="2021137" cy="708538"/>
            <a:chOff x="7904858" y="3950599"/>
            <a:chExt cx="2021137" cy="708538"/>
          </a:xfrm>
        </p:grpSpPr>
        <mc:AlternateContent xmlns:mc="http://schemas.openxmlformats.org/markup-compatibility/2006" xmlns:a14="http://schemas.microsoft.com/office/drawing/2010/main">
          <mc:Choice Requires="a14">
            <p:sp>
              <p:nvSpPr>
                <p:cNvPr id="48" name="Google Shape;60;p13">
                  <a:extLst>
                    <a:ext uri="{FF2B5EF4-FFF2-40B4-BE49-F238E27FC236}">
                      <a16:creationId xmlns:a16="http://schemas.microsoft.com/office/drawing/2014/main" id="{C29E2832-671C-EDA2-E909-8A83ED7D57DE}"/>
                    </a:ext>
                  </a:extLst>
                </p:cNvPr>
                <p:cNvSpPr txBox="1"/>
                <p:nvPr/>
              </p:nvSpPr>
              <p:spPr>
                <a:xfrm>
                  <a:off x="7904858" y="4019321"/>
                  <a:ext cx="1876945" cy="275153"/>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2000" kern="0" dirty="0">
                      <a:solidFill>
                        <a:srgbClr val="7030A0"/>
                      </a:solidFill>
                      <a:latin typeface="Arial"/>
                      <a:cs typeface="Arial"/>
                      <a:sym typeface="Arial"/>
                    </a:rPr>
                    <a:t>Client</a:t>
                  </a:r>
                  <a:r>
                    <a:rPr lang="en" sz="2000" kern="0" dirty="0">
                      <a:solidFill>
                        <a:srgbClr val="000000"/>
                      </a:solidFill>
                      <a:latin typeface="Arial"/>
                      <a:cs typeface="Arial"/>
                      <a:sym typeface="Arial"/>
                    </a:rPr>
                    <a:t>(</a:t>
                  </a:r>
                  <a14:m>
                    <m:oMath xmlns:m="http://schemas.openxmlformats.org/officeDocument/2006/math">
                      <m:r>
                        <a:rPr lang="en-US" sz="2000" b="0" i="1" kern="0" smtClean="0">
                          <a:solidFill>
                            <a:srgbClr val="000000"/>
                          </a:solidFill>
                          <a:latin typeface="Cambria Math" panose="02040503050406030204" pitchFamily="18" charset="0"/>
                          <a:cs typeface="Arial"/>
                          <a:sym typeface="Arial"/>
                        </a:rPr>
                        <m:t>𝐶</m:t>
                      </m:r>
                      <m:r>
                        <a:rPr lang="en-US" sz="2000" b="0" i="1" kern="0" smtClean="0">
                          <a:solidFill>
                            <a:srgbClr val="000000"/>
                          </a:solidFill>
                          <a:latin typeface="Cambria Math" panose="02040503050406030204" pitchFamily="18" charset="0"/>
                          <a:cs typeface="Arial"/>
                          <a:sym typeface="Arial"/>
                        </a:rPr>
                        <m:t>, </m:t>
                      </m:r>
                    </m:oMath>
                  </a14:m>
                  <a:r>
                    <a:rPr lang="en" sz="2000" kern="0" dirty="0">
                      <a:solidFill>
                        <a:srgbClr val="000000"/>
                      </a:solidFill>
                      <a:latin typeface="Arial"/>
                      <a:cs typeface="Arial"/>
                      <a:sym typeface="Arial"/>
                    </a:rPr>
                    <a:t>       )</a:t>
                  </a:r>
                  <a:endParaRPr sz="2000" kern="0" dirty="0">
                    <a:solidFill>
                      <a:srgbClr val="000000"/>
                    </a:solidFill>
                    <a:latin typeface="Arial"/>
                    <a:cs typeface="Arial"/>
                    <a:sym typeface="Arial"/>
                  </a:endParaRPr>
                </a:p>
              </p:txBody>
            </p:sp>
          </mc:Choice>
          <mc:Fallback xmlns="">
            <p:sp>
              <p:nvSpPr>
                <p:cNvPr id="48" name="Google Shape;60;p13">
                  <a:extLst>
                    <a:ext uri="{FF2B5EF4-FFF2-40B4-BE49-F238E27FC236}">
                      <a16:creationId xmlns:a16="http://schemas.microsoft.com/office/drawing/2014/main" id="{C29E2832-671C-EDA2-E909-8A83ED7D57DE}"/>
                    </a:ext>
                  </a:extLst>
                </p:cNvPr>
                <p:cNvSpPr txBox="1">
                  <a:spLocks noRot="1" noChangeAspect="1" noMove="1" noResize="1" noEditPoints="1" noAdjustHandles="1" noChangeArrowheads="1" noChangeShapeType="1" noTextEdit="1"/>
                </p:cNvSpPr>
                <p:nvPr/>
              </p:nvSpPr>
              <p:spPr>
                <a:xfrm>
                  <a:off x="7904858" y="4019321"/>
                  <a:ext cx="1876945" cy="275153"/>
                </a:xfrm>
                <a:prstGeom prst="rect">
                  <a:avLst/>
                </a:prstGeom>
                <a:blipFill>
                  <a:blip r:embed="rId6"/>
                  <a:stretch>
                    <a:fillRect l="-649" t="-33333" b="-64444"/>
                  </a:stretch>
                </a:blipFill>
                <a:ln>
                  <a:noFill/>
                </a:ln>
              </p:spPr>
              <p:txBody>
                <a:bodyPr/>
                <a:lstStyle/>
                <a:p>
                  <a:r>
                    <a:rPr lang="en-US">
                      <a:noFill/>
                    </a:rPr>
                    <a:t> </a:t>
                  </a:r>
                </a:p>
              </p:txBody>
            </p:sp>
          </mc:Fallback>
        </mc:AlternateContent>
        <p:pic>
          <p:nvPicPr>
            <p:cNvPr id="45" name="Google Shape;57;p13">
              <a:extLst>
                <a:ext uri="{FF2B5EF4-FFF2-40B4-BE49-F238E27FC236}">
                  <a16:creationId xmlns:a16="http://schemas.microsoft.com/office/drawing/2014/main" id="{56C6E71F-E099-74A0-DD30-8BBDB5F7419C}"/>
                </a:ext>
              </a:extLst>
            </p:cNvPr>
            <p:cNvPicPr preferRelativeResize="0"/>
            <p:nvPr/>
          </p:nvPicPr>
          <p:blipFill>
            <a:blip r:embed="rId7">
              <a:alphaModFix/>
              <a:duotone>
                <a:schemeClr val="accent3">
                  <a:shade val="45000"/>
                  <a:satMod val="135000"/>
                </a:schemeClr>
                <a:prstClr val="white"/>
              </a:duotone>
            </a:blip>
            <a:stretch>
              <a:fillRect/>
            </a:stretch>
          </p:blipFill>
          <p:spPr>
            <a:xfrm>
              <a:off x="9107273" y="3950599"/>
              <a:ext cx="372076" cy="372076"/>
            </a:xfrm>
            <a:prstGeom prst="rect">
              <a:avLst/>
            </a:prstGeom>
            <a:noFill/>
            <a:ln>
              <a:noFill/>
            </a:ln>
          </p:spPr>
        </p:pic>
        <p:sp>
          <p:nvSpPr>
            <p:cNvPr id="56" name="Google Shape;68;p13">
              <a:extLst>
                <a:ext uri="{FF2B5EF4-FFF2-40B4-BE49-F238E27FC236}">
                  <a16:creationId xmlns:a16="http://schemas.microsoft.com/office/drawing/2014/main" id="{5E491190-D7CC-2841-0123-34163407EF8F}"/>
                </a:ext>
              </a:extLst>
            </p:cNvPr>
            <p:cNvSpPr txBox="1"/>
            <p:nvPr/>
          </p:nvSpPr>
          <p:spPr>
            <a:xfrm>
              <a:off x="8674851" y="4365376"/>
              <a:ext cx="1251144" cy="293761"/>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kern="0" dirty="0">
                  <a:solidFill>
                    <a:schemeClr val="accent6">
                      <a:lumMod val="75000"/>
                    </a:schemeClr>
                  </a:solidFill>
                  <a:latin typeface="Arial"/>
                  <a:cs typeface="Arial"/>
                  <a:sym typeface="Arial"/>
                </a:rPr>
                <a:t>Payment</a:t>
              </a:r>
              <a:endParaRPr kern="0" dirty="0">
                <a:solidFill>
                  <a:schemeClr val="accent6">
                    <a:lumMod val="75000"/>
                  </a:schemeClr>
                </a:solidFill>
                <a:latin typeface="Arial"/>
                <a:cs typeface="Arial"/>
                <a:sym typeface="Arial"/>
              </a:endParaRPr>
            </a:p>
          </p:txBody>
        </p:sp>
      </p:grpSp>
      <p:grpSp>
        <p:nvGrpSpPr>
          <p:cNvPr id="15" name="Group 14">
            <a:extLst>
              <a:ext uri="{FF2B5EF4-FFF2-40B4-BE49-F238E27FC236}">
                <a16:creationId xmlns:a16="http://schemas.microsoft.com/office/drawing/2014/main" id="{C4071E76-74CD-3955-97D2-B2B11C3D8070}"/>
              </a:ext>
            </a:extLst>
          </p:cNvPr>
          <p:cNvGrpSpPr/>
          <p:nvPr/>
        </p:nvGrpSpPr>
        <p:grpSpPr>
          <a:xfrm>
            <a:off x="5052895" y="2175527"/>
            <a:ext cx="3565428" cy="683487"/>
            <a:chOff x="4946500" y="1991169"/>
            <a:chExt cx="3565428" cy="683487"/>
          </a:xfrm>
        </p:grpSpPr>
        <mc:AlternateContent xmlns:mc="http://schemas.openxmlformats.org/markup-compatibility/2006" xmlns:a14="http://schemas.microsoft.com/office/drawing/2010/main">
          <mc:Choice Requires="a14">
            <p:sp>
              <p:nvSpPr>
                <p:cNvPr id="2119" name="TextBox 2118">
                  <a:extLst>
                    <a:ext uri="{FF2B5EF4-FFF2-40B4-BE49-F238E27FC236}">
                      <a16:creationId xmlns:a16="http://schemas.microsoft.com/office/drawing/2014/main" id="{6F95E9C6-6C4C-7022-49F7-354597383492}"/>
                    </a:ext>
                  </a:extLst>
                </p:cNvPr>
                <p:cNvSpPr txBox="1"/>
                <p:nvPr/>
              </p:nvSpPr>
              <p:spPr>
                <a:xfrm>
                  <a:off x="4946500" y="2018581"/>
                  <a:ext cx="3565428" cy="400110"/>
                </a:xfrm>
                <a:prstGeom prst="rect">
                  <a:avLst/>
                </a:prstGeom>
                <a:noFill/>
              </p:spPr>
              <p:txBody>
                <a:bodyPr wrap="square" rtlCol="0">
                  <a:spAutoFit/>
                </a:bodyPr>
                <a:lstStyle/>
                <a:p>
                  <a14:m>
                    <m:oMath xmlns:m="http://schemas.openxmlformats.org/officeDocument/2006/math">
                      <m:r>
                        <a:rPr lang="en-US" sz="2000" b="0" i="1" smtClean="0">
                          <a:latin typeface="Cambria Math" panose="02040503050406030204" pitchFamily="18" charset="0"/>
                        </a:rPr>
                        <m:t>𝐶</m:t>
                      </m:r>
                    </m:oMath>
                  </a14:m>
                  <a:r>
                    <a:rPr lang="en-US" sz="2000" dirty="0"/>
                    <a:t> = Commit(             )</a:t>
                  </a:r>
                </a:p>
              </p:txBody>
            </p:sp>
          </mc:Choice>
          <mc:Fallback xmlns="">
            <p:sp>
              <p:nvSpPr>
                <p:cNvPr id="2119" name="TextBox 2118">
                  <a:extLst>
                    <a:ext uri="{FF2B5EF4-FFF2-40B4-BE49-F238E27FC236}">
                      <a16:creationId xmlns:a16="http://schemas.microsoft.com/office/drawing/2014/main" id="{6F95E9C6-6C4C-7022-49F7-354597383492}"/>
                    </a:ext>
                  </a:extLst>
                </p:cNvPr>
                <p:cNvSpPr txBox="1">
                  <a:spLocks noRot="1" noChangeAspect="1" noMove="1" noResize="1" noEditPoints="1" noAdjustHandles="1" noChangeArrowheads="1" noChangeShapeType="1" noTextEdit="1"/>
                </p:cNvSpPr>
                <p:nvPr/>
              </p:nvSpPr>
              <p:spPr>
                <a:xfrm>
                  <a:off x="4946500" y="2018581"/>
                  <a:ext cx="3565428" cy="400110"/>
                </a:xfrm>
                <a:prstGeom prst="rect">
                  <a:avLst/>
                </a:prstGeom>
                <a:blipFill>
                  <a:blip r:embed="rId8"/>
                  <a:stretch>
                    <a:fillRect t="-6061" b="-27273"/>
                  </a:stretch>
                </a:blipFill>
              </p:spPr>
              <p:txBody>
                <a:bodyPr/>
                <a:lstStyle/>
                <a:p>
                  <a:r>
                    <a:rPr lang="en-US">
                      <a:noFill/>
                    </a:rPr>
                    <a:t> </a:t>
                  </a:r>
                </a:p>
              </p:txBody>
            </p:sp>
          </mc:Fallback>
        </mc:AlternateContent>
        <p:pic>
          <p:nvPicPr>
            <p:cNvPr id="2120" name="Google Shape;58;p13">
              <a:extLst>
                <a:ext uri="{FF2B5EF4-FFF2-40B4-BE49-F238E27FC236}">
                  <a16:creationId xmlns:a16="http://schemas.microsoft.com/office/drawing/2014/main" id="{4CE9FD2A-1E4B-4148-36D9-9A9B8A0CCA37}"/>
                </a:ext>
              </a:extLst>
            </p:cNvPr>
            <p:cNvPicPr preferRelativeResize="0"/>
            <p:nvPr/>
          </p:nvPicPr>
          <p:blipFill>
            <a:blip r:embed="rId5">
              <a:alphaModFix/>
              <a:duotone>
                <a:schemeClr val="accent2">
                  <a:shade val="45000"/>
                  <a:satMod val="135000"/>
                </a:schemeClr>
                <a:prstClr val="white"/>
              </a:duotone>
            </a:blip>
            <a:stretch>
              <a:fillRect/>
            </a:stretch>
          </p:blipFill>
          <p:spPr>
            <a:xfrm flipH="1">
              <a:off x="6503852" y="1991169"/>
              <a:ext cx="450725" cy="450725"/>
            </a:xfrm>
            <a:prstGeom prst="rect">
              <a:avLst/>
            </a:prstGeom>
            <a:noFill/>
            <a:ln>
              <a:noFill/>
            </a:ln>
          </p:spPr>
        </p:pic>
        <p:sp>
          <p:nvSpPr>
            <p:cNvPr id="2121" name="Google Shape;64;p13">
              <a:extLst>
                <a:ext uri="{FF2B5EF4-FFF2-40B4-BE49-F238E27FC236}">
                  <a16:creationId xmlns:a16="http://schemas.microsoft.com/office/drawing/2014/main" id="{8F81B57A-C24A-C970-8992-6707B7B6B800}"/>
                </a:ext>
              </a:extLst>
            </p:cNvPr>
            <p:cNvSpPr txBox="1"/>
            <p:nvPr/>
          </p:nvSpPr>
          <p:spPr>
            <a:xfrm>
              <a:off x="6379414" y="2471856"/>
              <a:ext cx="699600" cy="202800"/>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kern="0" dirty="0">
                  <a:solidFill>
                    <a:schemeClr val="accent2">
                      <a:lumMod val="75000"/>
                    </a:schemeClr>
                  </a:solidFill>
                  <a:latin typeface="Arial"/>
                  <a:cs typeface="Arial"/>
                  <a:sym typeface="Arial"/>
                </a:rPr>
                <a:t>Data</a:t>
              </a:r>
              <a:endParaRPr sz="1600" kern="0" dirty="0">
                <a:solidFill>
                  <a:schemeClr val="accent2">
                    <a:lumMod val="75000"/>
                  </a:schemeClr>
                </a:solidFill>
                <a:latin typeface="Arial"/>
                <a:cs typeface="Arial"/>
                <a:sym typeface="Arial"/>
              </a:endParaRPr>
            </a:p>
          </p:txBody>
        </p:sp>
      </p:grpSp>
      <p:cxnSp>
        <p:nvCxnSpPr>
          <p:cNvPr id="2149" name="Google Shape;63;p13">
            <a:extLst>
              <a:ext uri="{FF2B5EF4-FFF2-40B4-BE49-F238E27FC236}">
                <a16:creationId xmlns:a16="http://schemas.microsoft.com/office/drawing/2014/main" id="{33D89212-FD6F-C081-0D6E-49AC873A45F2}"/>
              </a:ext>
            </a:extLst>
          </p:cNvPr>
          <p:cNvCxnSpPr>
            <a:cxnSpLocks/>
          </p:cNvCxnSpPr>
          <p:nvPr/>
        </p:nvCxnSpPr>
        <p:spPr>
          <a:xfrm flipH="1" flipV="1">
            <a:off x="4408209" y="3194998"/>
            <a:ext cx="3692952" cy="1"/>
          </a:xfrm>
          <a:prstGeom prst="straightConnector1">
            <a:avLst/>
          </a:prstGeom>
          <a:noFill/>
          <a:ln w="38100" cap="flat" cmpd="sng">
            <a:solidFill>
              <a:srgbClr val="000000"/>
            </a:solidFill>
            <a:prstDash val="solid"/>
            <a:round/>
            <a:headEnd type="none" w="med" len="med"/>
            <a:tailEnd type="triangle" w="med" len="med"/>
          </a:ln>
        </p:spPr>
      </p:cxnSp>
      <p:grpSp>
        <p:nvGrpSpPr>
          <p:cNvPr id="11" name="Group 10">
            <a:extLst>
              <a:ext uri="{FF2B5EF4-FFF2-40B4-BE49-F238E27FC236}">
                <a16:creationId xmlns:a16="http://schemas.microsoft.com/office/drawing/2014/main" id="{5DA2C5A5-0FF6-4F34-C0DF-8273E5688533}"/>
              </a:ext>
            </a:extLst>
          </p:cNvPr>
          <p:cNvGrpSpPr/>
          <p:nvPr/>
        </p:nvGrpSpPr>
        <p:grpSpPr>
          <a:xfrm>
            <a:off x="2691465" y="3808884"/>
            <a:ext cx="3082968" cy="725038"/>
            <a:chOff x="3098226" y="5610309"/>
            <a:chExt cx="3082968" cy="725038"/>
          </a:xfrm>
        </p:grpSpPr>
        <p:pic>
          <p:nvPicPr>
            <p:cNvPr id="2153" name="Google Shape;58;p13">
              <a:extLst>
                <a:ext uri="{FF2B5EF4-FFF2-40B4-BE49-F238E27FC236}">
                  <a16:creationId xmlns:a16="http://schemas.microsoft.com/office/drawing/2014/main" id="{3199F969-F530-91E1-CA9B-1290A30B81B2}"/>
                </a:ext>
              </a:extLst>
            </p:cNvPr>
            <p:cNvPicPr preferRelativeResize="0"/>
            <p:nvPr/>
          </p:nvPicPr>
          <p:blipFill>
            <a:blip r:embed="rId5">
              <a:alphaModFix/>
              <a:duotone>
                <a:schemeClr val="accent2">
                  <a:shade val="45000"/>
                  <a:satMod val="135000"/>
                </a:schemeClr>
                <a:prstClr val="white"/>
              </a:duotone>
            </a:blip>
            <a:stretch>
              <a:fillRect/>
            </a:stretch>
          </p:blipFill>
          <p:spPr>
            <a:xfrm flipH="1">
              <a:off x="4160738" y="5610309"/>
              <a:ext cx="450725" cy="450725"/>
            </a:xfrm>
            <a:prstGeom prst="rect">
              <a:avLst/>
            </a:prstGeom>
            <a:noFill/>
            <a:ln>
              <a:noFill/>
            </a:ln>
          </p:spPr>
        </p:pic>
        <p:sp>
          <p:nvSpPr>
            <p:cNvPr id="2154" name="Google Shape;59;p13">
              <a:extLst>
                <a:ext uri="{FF2B5EF4-FFF2-40B4-BE49-F238E27FC236}">
                  <a16:creationId xmlns:a16="http://schemas.microsoft.com/office/drawing/2014/main" id="{52CAE09E-5A04-05A7-F244-63B9211D3F0C}"/>
                </a:ext>
              </a:extLst>
            </p:cNvPr>
            <p:cNvSpPr txBox="1"/>
            <p:nvPr/>
          </p:nvSpPr>
          <p:spPr>
            <a:xfrm>
              <a:off x="3098226" y="5656484"/>
              <a:ext cx="3082968" cy="303729"/>
            </a:xfrm>
            <a:prstGeom prst="rect">
              <a:avLst/>
            </a:prstGeom>
            <a:noFill/>
            <a:ln>
              <a:noFill/>
            </a:ln>
          </p:spPr>
          <p:txBody>
            <a:bodyPr spcFirstLastPara="1" wrap="square" lIns="91425" tIns="91425" rIns="91425" bIns="91425" anchor="ctr" anchorCtr="0">
              <a:noAutofit/>
            </a:bodyPr>
            <a:lstStyle/>
            <a:p>
              <a:pPr>
                <a:buClr>
                  <a:srgbClr val="000000"/>
                </a:buClr>
                <a:buFont typeface="Arial"/>
                <a:buNone/>
              </a:pPr>
              <a:r>
                <a:rPr lang="en" sz="2000" kern="0" dirty="0">
                  <a:solidFill>
                    <a:srgbClr val="0070C0"/>
                  </a:solidFill>
                  <a:latin typeface="Arial"/>
                  <a:cs typeface="Arial"/>
                  <a:sym typeface="Arial"/>
                </a:rPr>
                <a:t>Server</a:t>
              </a:r>
              <a:r>
                <a:rPr lang="en" sz="2000" kern="0" dirty="0">
                  <a:solidFill>
                    <a:srgbClr val="000000"/>
                  </a:solidFill>
                  <a:latin typeface="Arial"/>
                  <a:cs typeface="Arial"/>
                  <a:sym typeface="Arial"/>
                </a:rPr>
                <a:t>(           ,            )</a:t>
              </a:r>
              <a:endParaRPr sz="2000" kern="0" dirty="0">
                <a:solidFill>
                  <a:srgbClr val="000000"/>
                </a:solidFill>
                <a:latin typeface="Arial"/>
                <a:cs typeface="Arial"/>
                <a:sym typeface="Arial"/>
              </a:endParaRPr>
            </a:p>
          </p:txBody>
        </p:sp>
        <p:sp>
          <p:nvSpPr>
            <p:cNvPr id="2155" name="Google Shape;64;p13">
              <a:extLst>
                <a:ext uri="{FF2B5EF4-FFF2-40B4-BE49-F238E27FC236}">
                  <a16:creationId xmlns:a16="http://schemas.microsoft.com/office/drawing/2014/main" id="{924A7907-E186-5CE3-468F-03201CA444D5}"/>
                </a:ext>
              </a:extLst>
            </p:cNvPr>
            <p:cNvSpPr txBox="1"/>
            <p:nvPr/>
          </p:nvSpPr>
          <p:spPr>
            <a:xfrm>
              <a:off x="4044039" y="6132547"/>
              <a:ext cx="699600" cy="202800"/>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kern="0" dirty="0">
                  <a:solidFill>
                    <a:schemeClr val="accent2">
                      <a:lumMod val="75000"/>
                    </a:schemeClr>
                  </a:solidFill>
                  <a:latin typeface="Arial"/>
                  <a:cs typeface="Arial"/>
                  <a:sym typeface="Arial"/>
                </a:rPr>
                <a:t>Data</a:t>
              </a:r>
              <a:endParaRPr kern="0" dirty="0">
                <a:solidFill>
                  <a:schemeClr val="accent2">
                    <a:lumMod val="75000"/>
                  </a:schemeClr>
                </a:solidFill>
                <a:latin typeface="Arial"/>
                <a:cs typeface="Arial"/>
                <a:sym typeface="Arial"/>
              </a:endParaRPr>
            </a:p>
          </p:txBody>
        </p:sp>
        <p:pic>
          <p:nvPicPr>
            <p:cNvPr id="2156" name="Google Shape;57;p13">
              <a:extLst>
                <a:ext uri="{FF2B5EF4-FFF2-40B4-BE49-F238E27FC236}">
                  <a16:creationId xmlns:a16="http://schemas.microsoft.com/office/drawing/2014/main" id="{7FEFE868-4C83-48B2-2316-37B9EE6751CF}"/>
                </a:ext>
              </a:extLst>
            </p:cNvPr>
            <p:cNvPicPr preferRelativeResize="0"/>
            <p:nvPr/>
          </p:nvPicPr>
          <p:blipFill>
            <a:blip r:embed="rId7">
              <a:alphaModFix/>
              <a:duotone>
                <a:schemeClr val="accent3">
                  <a:shade val="45000"/>
                  <a:satMod val="135000"/>
                </a:schemeClr>
                <a:prstClr val="white"/>
              </a:duotone>
            </a:blip>
            <a:stretch>
              <a:fillRect/>
            </a:stretch>
          </p:blipFill>
          <p:spPr>
            <a:xfrm>
              <a:off x="5087580" y="5622311"/>
              <a:ext cx="372076" cy="372076"/>
            </a:xfrm>
            <a:prstGeom prst="rect">
              <a:avLst/>
            </a:prstGeom>
            <a:noFill/>
            <a:ln>
              <a:noFill/>
            </a:ln>
          </p:spPr>
        </p:pic>
        <p:sp>
          <p:nvSpPr>
            <p:cNvPr id="2157" name="Google Shape;68;p13">
              <a:extLst>
                <a:ext uri="{FF2B5EF4-FFF2-40B4-BE49-F238E27FC236}">
                  <a16:creationId xmlns:a16="http://schemas.microsoft.com/office/drawing/2014/main" id="{9134D279-9534-D293-91EA-17AF81D3628A}"/>
                </a:ext>
              </a:extLst>
            </p:cNvPr>
            <p:cNvSpPr txBox="1"/>
            <p:nvPr/>
          </p:nvSpPr>
          <p:spPr>
            <a:xfrm>
              <a:off x="4667226" y="5978770"/>
              <a:ext cx="1191314" cy="275962"/>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kern="0" dirty="0">
                  <a:solidFill>
                    <a:schemeClr val="accent6">
                      <a:lumMod val="75000"/>
                    </a:schemeClr>
                  </a:solidFill>
                  <a:latin typeface="Arial"/>
                  <a:cs typeface="Arial"/>
                  <a:sym typeface="Arial"/>
                </a:rPr>
                <a:t>Payment</a:t>
              </a:r>
              <a:endParaRPr kern="0" dirty="0">
                <a:solidFill>
                  <a:schemeClr val="accent6">
                    <a:lumMod val="75000"/>
                  </a:schemeClr>
                </a:solidFill>
                <a:latin typeface="Arial"/>
                <a:cs typeface="Arial"/>
                <a:sym typeface="Arial"/>
              </a:endParaRPr>
            </a:p>
          </p:txBody>
        </p:sp>
      </p:grpSp>
      <p:grpSp>
        <p:nvGrpSpPr>
          <p:cNvPr id="14" name="Group 13">
            <a:extLst>
              <a:ext uri="{FF2B5EF4-FFF2-40B4-BE49-F238E27FC236}">
                <a16:creationId xmlns:a16="http://schemas.microsoft.com/office/drawing/2014/main" id="{A993E858-9480-FA28-4CDA-D630A6CD23A8}"/>
              </a:ext>
            </a:extLst>
          </p:cNvPr>
          <p:cNvGrpSpPr/>
          <p:nvPr/>
        </p:nvGrpSpPr>
        <p:grpSpPr>
          <a:xfrm>
            <a:off x="7522150" y="3808534"/>
            <a:ext cx="1926354" cy="683487"/>
            <a:chOff x="10513740" y="4467285"/>
            <a:chExt cx="1926354" cy="683487"/>
          </a:xfrm>
        </p:grpSpPr>
        <mc:AlternateContent xmlns:mc="http://schemas.openxmlformats.org/markup-compatibility/2006" xmlns:a14="http://schemas.microsoft.com/office/drawing/2010/main">
          <mc:Choice Requires="a14">
            <p:sp>
              <p:nvSpPr>
                <p:cNvPr id="2158" name="Google Shape;60;p13">
                  <a:extLst>
                    <a:ext uri="{FF2B5EF4-FFF2-40B4-BE49-F238E27FC236}">
                      <a16:creationId xmlns:a16="http://schemas.microsoft.com/office/drawing/2014/main" id="{49F06AA6-C08B-7DDE-F981-8037B76DE8C8}"/>
                    </a:ext>
                  </a:extLst>
                </p:cNvPr>
                <p:cNvSpPr txBox="1"/>
                <p:nvPr/>
              </p:nvSpPr>
              <p:spPr>
                <a:xfrm>
                  <a:off x="10513740" y="4545766"/>
                  <a:ext cx="1926354" cy="293761"/>
                </a:xfrm>
                <a:prstGeom prst="rect">
                  <a:avLst/>
                </a:prstGeom>
                <a:noFill/>
                <a:ln>
                  <a:noFill/>
                </a:ln>
              </p:spPr>
              <p:txBody>
                <a:bodyPr spcFirstLastPara="1" wrap="square" lIns="91425" tIns="91425" rIns="91425" bIns="91425" anchor="ctr" anchorCtr="0">
                  <a:noAutofit/>
                </a:bodyPr>
                <a:lstStyle/>
                <a:p>
                  <a:pPr>
                    <a:buClr>
                      <a:srgbClr val="000000"/>
                    </a:buClr>
                    <a:buFont typeface="Arial"/>
                    <a:buNone/>
                  </a:pPr>
                  <a:r>
                    <a:rPr lang="en" sz="2000" kern="0" dirty="0">
                      <a:solidFill>
                        <a:srgbClr val="7030A0"/>
                      </a:solidFill>
                      <a:latin typeface="Arial"/>
                      <a:cs typeface="Arial"/>
                      <a:sym typeface="Arial"/>
                    </a:rPr>
                    <a:t>Client</a:t>
                  </a:r>
                  <a:r>
                    <a:rPr lang="en" sz="2000" kern="0" dirty="0">
                      <a:solidFill>
                        <a:srgbClr val="000000"/>
                      </a:solidFill>
                      <a:latin typeface="Arial"/>
                      <a:cs typeface="Arial"/>
                      <a:sym typeface="Arial"/>
                    </a:rPr>
                    <a:t>(</a:t>
                  </a:r>
                  <a14:m>
                    <m:oMath xmlns:m="http://schemas.openxmlformats.org/officeDocument/2006/math">
                      <m:r>
                        <a:rPr lang="en-US" sz="2000" b="0" i="1" kern="0" smtClean="0">
                          <a:solidFill>
                            <a:srgbClr val="000000"/>
                          </a:solidFill>
                          <a:latin typeface="Cambria Math" panose="02040503050406030204" pitchFamily="18" charset="0"/>
                          <a:cs typeface="Arial"/>
                          <a:sym typeface="Arial"/>
                        </a:rPr>
                        <m:t>𝐶</m:t>
                      </m:r>
                      <m:r>
                        <a:rPr lang="en-US" sz="2000" b="0" i="1" kern="0" smtClean="0">
                          <a:solidFill>
                            <a:srgbClr val="000000"/>
                          </a:solidFill>
                          <a:latin typeface="Cambria Math" panose="02040503050406030204" pitchFamily="18" charset="0"/>
                          <a:cs typeface="Arial"/>
                          <a:sym typeface="Arial"/>
                        </a:rPr>
                        <m:t>,     </m:t>
                      </m:r>
                    </m:oMath>
                  </a14:m>
                  <a:r>
                    <a:rPr lang="en" sz="2000" kern="0" dirty="0">
                      <a:solidFill>
                        <a:srgbClr val="000000"/>
                      </a:solidFill>
                      <a:latin typeface="Arial"/>
                      <a:cs typeface="Arial"/>
                      <a:sym typeface="Arial"/>
                    </a:rPr>
                    <a:t>       )</a:t>
                  </a:r>
                  <a:endParaRPr sz="2000" kern="0" dirty="0">
                    <a:solidFill>
                      <a:srgbClr val="000000"/>
                    </a:solidFill>
                    <a:latin typeface="Arial"/>
                    <a:cs typeface="Arial"/>
                    <a:sym typeface="Arial"/>
                  </a:endParaRPr>
                </a:p>
              </p:txBody>
            </p:sp>
          </mc:Choice>
          <mc:Fallback xmlns="">
            <p:sp>
              <p:nvSpPr>
                <p:cNvPr id="2158" name="Google Shape;60;p13">
                  <a:extLst>
                    <a:ext uri="{FF2B5EF4-FFF2-40B4-BE49-F238E27FC236}">
                      <a16:creationId xmlns:a16="http://schemas.microsoft.com/office/drawing/2014/main" id="{49F06AA6-C08B-7DDE-F981-8037B76DE8C8}"/>
                    </a:ext>
                  </a:extLst>
                </p:cNvPr>
                <p:cNvSpPr txBox="1">
                  <a:spLocks noRot="1" noChangeAspect="1" noMove="1" noResize="1" noEditPoints="1" noAdjustHandles="1" noChangeArrowheads="1" noChangeShapeType="1" noTextEdit="1"/>
                </p:cNvSpPr>
                <p:nvPr/>
              </p:nvSpPr>
              <p:spPr>
                <a:xfrm>
                  <a:off x="10513740" y="4545766"/>
                  <a:ext cx="1926354" cy="293761"/>
                </a:xfrm>
                <a:prstGeom prst="rect">
                  <a:avLst/>
                </a:prstGeom>
                <a:blipFill>
                  <a:blip r:embed="rId9"/>
                  <a:stretch>
                    <a:fillRect l="-3481" t="-27083" r="-633" b="-56250"/>
                  </a:stretch>
                </a:blipFill>
                <a:ln>
                  <a:noFill/>
                </a:ln>
              </p:spPr>
              <p:txBody>
                <a:bodyPr/>
                <a:lstStyle/>
                <a:p>
                  <a:r>
                    <a:rPr lang="en-US">
                      <a:noFill/>
                    </a:rPr>
                    <a:t> </a:t>
                  </a:r>
                </a:p>
              </p:txBody>
            </p:sp>
          </mc:Fallback>
        </mc:AlternateContent>
        <p:pic>
          <p:nvPicPr>
            <p:cNvPr id="2161" name="Google Shape;58;p13">
              <a:extLst>
                <a:ext uri="{FF2B5EF4-FFF2-40B4-BE49-F238E27FC236}">
                  <a16:creationId xmlns:a16="http://schemas.microsoft.com/office/drawing/2014/main" id="{230E5E2C-A70D-595A-89EF-4AC9EB0002AE}"/>
                </a:ext>
              </a:extLst>
            </p:cNvPr>
            <p:cNvPicPr preferRelativeResize="0"/>
            <p:nvPr/>
          </p:nvPicPr>
          <p:blipFill>
            <a:blip r:embed="rId5">
              <a:alphaModFix/>
              <a:duotone>
                <a:schemeClr val="accent2">
                  <a:shade val="45000"/>
                  <a:satMod val="135000"/>
                </a:schemeClr>
                <a:prstClr val="white"/>
              </a:duotone>
            </a:blip>
            <a:stretch>
              <a:fillRect/>
            </a:stretch>
          </p:blipFill>
          <p:spPr>
            <a:xfrm flipH="1">
              <a:off x="11682792" y="4467285"/>
              <a:ext cx="450725" cy="450725"/>
            </a:xfrm>
            <a:prstGeom prst="rect">
              <a:avLst/>
            </a:prstGeom>
            <a:noFill/>
            <a:ln>
              <a:noFill/>
            </a:ln>
          </p:spPr>
        </p:pic>
        <p:sp>
          <p:nvSpPr>
            <p:cNvPr id="2162" name="Google Shape;64;p13">
              <a:extLst>
                <a:ext uri="{FF2B5EF4-FFF2-40B4-BE49-F238E27FC236}">
                  <a16:creationId xmlns:a16="http://schemas.microsoft.com/office/drawing/2014/main" id="{8FC4EE03-F166-B8AF-6C1D-9DECDA3E7262}"/>
                </a:ext>
              </a:extLst>
            </p:cNvPr>
            <p:cNvSpPr txBox="1"/>
            <p:nvPr/>
          </p:nvSpPr>
          <p:spPr>
            <a:xfrm>
              <a:off x="11558354" y="4947972"/>
              <a:ext cx="699600" cy="202800"/>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kern="0" dirty="0">
                  <a:solidFill>
                    <a:schemeClr val="accent2">
                      <a:lumMod val="75000"/>
                    </a:schemeClr>
                  </a:solidFill>
                  <a:latin typeface="Arial"/>
                  <a:cs typeface="Arial"/>
                  <a:sym typeface="Arial"/>
                </a:rPr>
                <a:t>Data</a:t>
              </a:r>
              <a:endParaRPr kern="0" dirty="0">
                <a:solidFill>
                  <a:schemeClr val="accent2">
                    <a:lumMod val="75000"/>
                  </a:schemeClr>
                </a:solidFill>
                <a:latin typeface="Arial"/>
                <a:cs typeface="Arial"/>
                <a:sym typeface="Arial"/>
              </a:endParaRPr>
            </a:p>
          </p:txBody>
        </p:sp>
      </p:grpSp>
      <p:cxnSp>
        <p:nvCxnSpPr>
          <p:cNvPr id="7" name="Google Shape;63;p13">
            <a:extLst>
              <a:ext uri="{FF2B5EF4-FFF2-40B4-BE49-F238E27FC236}">
                <a16:creationId xmlns:a16="http://schemas.microsoft.com/office/drawing/2014/main" id="{4B2F659F-D2ED-D2F6-6861-7D727A297DA5}"/>
              </a:ext>
            </a:extLst>
          </p:cNvPr>
          <p:cNvCxnSpPr>
            <a:cxnSpLocks/>
          </p:cNvCxnSpPr>
          <p:nvPr/>
        </p:nvCxnSpPr>
        <p:spPr>
          <a:xfrm>
            <a:off x="4408209" y="3470428"/>
            <a:ext cx="3719390" cy="0"/>
          </a:xfrm>
          <a:prstGeom prst="straightConnector1">
            <a:avLst/>
          </a:prstGeom>
          <a:noFill/>
          <a:ln w="38100" cap="flat" cmpd="sng">
            <a:solidFill>
              <a:srgbClr val="000000"/>
            </a:solidFill>
            <a:prstDash val="solid"/>
            <a:round/>
            <a:headEnd type="none" w="med" len="med"/>
            <a:tailEnd type="triangle" w="med" len="med"/>
          </a:ln>
        </p:spPr>
      </p:cxnSp>
      <p:sp>
        <p:nvSpPr>
          <p:cNvPr id="16" name="TextBox 15">
            <a:extLst>
              <a:ext uri="{FF2B5EF4-FFF2-40B4-BE49-F238E27FC236}">
                <a16:creationId xmlns:a16="http://schemas.microsoft.com/office/drawing/2014/main" id="{600749CE-D022-68E6-C1E6-140D33327163}"/>
              </a:ext>
            </a:extLst>
          </p:cNvPr>
          <p:cNvSpPr txBox="1"/>
          <p:nvPr/>
        </p:nvSpPr>
        <p:spPr>
          <a:xfrm>
            <a:off x="734230" y="4982942"/>
            <a:ext cx="3077767" cy="1200329"/>
          </a:xfrm>
          <a:prstGeom prst="rect">
            <a:avLst/>
          </a:prstGeom>
          <a:noFill/>
        </p:spPr>
        <p:txBody>
          <a:bodyPr wrap="square" rtlCol="0">
            <a:spAutoFit/>
          </a:bodyPr>
          <a:lstStyle/>
          <a:p>
            <a:pPr algn="ctr"/>
            <a:r>
              <a:rPr lang="en-US" b="1" dirty="0">
                <a:solidFill>
                  <a:srgbClr val="0070C0"/>
                </a:solidFill>
              </a:rPr>
              <a:t>Server Fairness:</a:t>
            </a:r>
          </a:p>
          <a:p>
            <a:pPr algn="ctr"/>
            <a:r>
              <a:rPr lang="en-US" dirty="0">
                <a:solidFill>
                  <a:srgbClr val="FF0000"/>
                </a:solidFill>
              </a:rPr>
              <a:t>An adversarial client </a:t>
            </a:r>
            <a:r>
              <a:rPr lang="en-US" dirty="0"/>
              <a:t>cannot learn anything about the data without paying the server.</a:t>
            </a:r>
          </a:p>
        </p:txBody>
      </p:sp>
      <p:sp>
        <p:nvSpPr>
          <p:cNvPr id="17" name="TextBox 16">
            <a:extLst>
              <a:ext uri="{FF2B5EF4-FFF2-40B4-BE49-F238E27FC236}">
                <a16:creationId xmlns:a16="http://schemas.microsoft.com/office/drawing/2014/main" id="{60244C2B-BDEA-AA60-D068-D5B9B0185F24}"/>
              </a:ext>
            </a:extLst>
          </p:cNvPr>
          <p:cNvSpPr txBox="1"/>
          <p:nvPr/>
        </p:nvSpPr>
        <p:spPr>
          <a:xfrm>
            <a:off x="8286179" y="4982942"/>
            <a:ext cx="3245964" cy="1200329"/>
          </a:xfrm>
          <a:prstGeom prst="rect">
            <a:avLst/>
          </a:prstGeom>
          <a:noFill/>
        </p:spPr>
        <p:txBody>
          <a:bodyPr wrap="square" rtlCol="0">
            <a:spAutoFit/>
          </a:bodyPr>
          <a:lstStyle/>
          <a:p>
            <a:pPr algn="ctr"/>
            <a:r>
              <a:rPr lang="en-US" b="1" dirty="0">
                <a:solidFill>
                  <a:srgbClr val="7030A0"/>
                </a:solidFill>
              </a:rPr>
              <a:t>Client Fairness:</a:t>
            </a:r>
          </a:p>
          <a:p>
            <a:pPr algn="ctr"/>
            <a:r>
              <a:rPr lang="en-US" dirty="0">
                <a:solidFill>
                  <a:srgbClr val="FF0000"/>
                </a:solidFill>
              </a:rPr>
              <a:t>An adversarial server</a:t>
            </a:r>
            <a:r>
              <a:rPr lang="en-US" dirty="0"/>
              <a:t> cannot receive any payment if the client does not obtain the data.</a:t>
            </a:r>
          </a:p>
        </p:txBody>
      </p:sp>
      <p:sp>
        <p:nvSpPr>
          <p:cNvPr id="18" name="TextBox 17">
            <a:extLst>
              <a:ext uri="{FF2B5EF4-FFF2-40B4-BE49-F238E27FC236}">
                <a16:creationId xmlns:a16="http://schemas.microsoft.com/office/drawing/2014/main" id="{A51D13C3-5E47-48E8-1952-CEF9939F87FB}"/>
              </a:ext>
            </a:extLst>
          </p:cNvPr>
          <p:cNvSpPr txBox="1"/>
          <p:nvPr/>
        </p:nvSpPr>
        <p:spPr>
          <a:xfrm>
            <a:off x="4278519" y="4982717"/>
            <a:ext cx="3756102" cy="1200329"/>
          </a:xfrm>
          <a:prstGeom prst="rect">
            <a:avLst/>
          </a:prstGeom>
          <a:noFill/>
        </p:spPr>
        <p:txBody>
          <a:bodyPr wrap="square" rtlCol="0">
            <a:spAutoFit/>
          </a:bodyPr>
          <a:lstStyle/>
          <a:p>
            <a:pPr algn="ctr"/>
            <a:r>
              <a:rPr lang="en-US" b="1" dirty="0">
                <a:solidFill>
                  <a:srgbClr val="00B050"/>
                </a:solidFill>
              </a:rPr>
              <a:t>Correctness: </a:t>
            </a:r>
          </a:p>
          <a:p>
            <a:pPr algn="ctr"/>
            <a:r>
              <a:rPr lang="en-US" dirty="0"/>
              <a:t>If the client and the server are honest, the client obtains the data, and the server obtains the payment.</a:t>
            </a:r>
          </a:p>
        </p:txBody>
      </p:sp>
    </p:spTree>
    <p:extLst>
      <p:ext uri="{BB962C8B-B14F-4D97-AF65-F5344CB8AC3E}">
        <p14:creationId xmlns:p14="http://schemas.microsoft.com/office/powerpoint/2010/main" val="451316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500"/>
                                        <p:tgtEl>
                                          <p:spTgt spid="43"/>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49"/>
                                        </p:tgtEl>
                                        <p:attrNameLst>
                                          <p:attrName>style.visibility</p:attrName>
                                        </p:attrNameLst>
                                      </p:cBhvr>
                                      <p:to>
                                        <p:strVal val="visible"/>
                                      </p:to>
                                    </p:set>
                                    <p:animEffect transition="in" filter="fade">
                                      <p:cBhvr>
                                        <p:cTn id="28" dur="500"/>
                                        <p:tgtEl>
                                          <p:spTgt spid="2149"/>
                                        </p:tgtEl>
                                      </p:cBhvr>
                                    </p:animEffect>
                                  </p:childTnLst>
                                </p:cTn>
                              </p:par>
                              <p:par>
                                <p:cTn id="29" presetID="10"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12"/>
                                        </p:tgtEl>
                                      </p:cBhvr>
                                    </p:animEffect>
                                    <p:set>
                                      <p:cBhvr>
                                        <p:cTn id="36" dur="1" fill="hold">
                                          <p:stCondLst>
                                            <p:cond delay="499"/>
                                          </p:stCondLst>
                                        </p:cTn>
                                        <p:tgtEl>
                                          <p:spTgt spid="12"/>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13"/>
                                        </p:tgtEl>
                                      </p:cBhvr>
                                    </p:animEffect>
                                    <p:set>
                                      <p:cBhvr>
                                        <p:cTn id="39" dur="1" fill="hold">
                                          <p:stCondLst>
                                            <p:cond delay="499"/>
                                          </p:stCondLst>
                                        </p:cTn>
                                        <p:tgtEl>
                                          <p:spTgt spid="13"/>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10"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14058-4C15-67ED-463E-B14E7D0AE69E}"/>
              </a:ext>
            </a:extLst>
          </p:cNvPr>
          <p:cNvSpPr>
            <a:spLocks noGrp="1"/>
          </p:cNvSpPr>
          <p:nvPr>
            <p:ph type="title"/>
          </p:nvPr>
        </p:nvSpPr>
        <p:spPr/>
        <p:txBody>
          <a:bodyPr/>
          <a:lstStyle/>
          <a:p>
            <a:r>
              <a:rPr lang="en-US" dirty="0"/>
              <a:t>Appendix: The FDE Problem</a:t>
            </a:r>
          </a:p>
        </p:txBody>
      </p:sp>
      <p:sp>
        <p:nvSpPr>
          <p:cNvPr id="3" name="Content Placeholder 2">
            <a:extLst>
              <a:ext uri="{FF2B5EF4-FFF2-40B4-BE49-F238E27FC236}">
                <a16:creationId xmlns:a16="http://schemas.microsoft.com/office/drawing/2014/main" id="{F5A50445-152E-E6FF-39B5-FC8D62B10DC6}"/>
              </a:ext>
            </a:extLst>
          </p:cNvPr>
          <p:cNvSpPr>
            <a:spLocks noGrp="1"/>
          </p:cNvSpPr>
          <p:nvPr>
            <p:ph idx="1"/>
          </p:nvPr>
        </p:nvSpPr>
        <p:spPr/>
        <p:txBody>
          <a:bodyPr>
            <a:noAutofit/>
          </a:bodyPr>
          <a:lstStyle/>
          <a:p>
            <a:r>
              <a:rPr lang="en-US" sz="2000" dirty="0"/>
              <a:t>Limited capacity for data on blockchains</a:t>
            </a:r>
          </a:p>
          <a:p>
            <a:endParaRPr lang="en-US" sz="2000" dirty="0"/>
          </a:p>
          <a:p>
            <a:r>
              <a:rPr lang="en-US" sz="2000" dirty="0"/>
              <a:t>Layer-2 solutions with proof-of-storage / proof-of-replication</a:t>
            </a:r>
          </a:p>
          <a:p>
            <a:endParaRPr lang="en-US" sz="2000" dirty="0"/>
          </a:p>
          <a:p>
            <a:r>
              <a:rPr lang="en-US" sz="2000" dirty="0"/>
              <a:t>But…</a:t>
            </a:r>
          </a:p>
          <a:p>
            <a:pPr lvl="1"/>
            <a:r>
              <a:rPr lang="en-US" sz="2000" dirty="0">
                <a:solidFill>
                  <a:srgbClr val="FF0000"/>
                </a:solidFill>
              </a:rPr>
              <a:t>A malicious server might never serve the data despite storing.</a:t>
            </a:r>
          </a:p>
          <a:p>
            <a:pPr lvl="1"/>
            <a:r>
              <a:rPr lang="en-US" sz="2000" dirty="0">
                <a:solidFill>
                  <a:srgbClr val="0070C0"/>
                </a:solidFill>
              </a:rPr>
              <a:t>Transferring the data itself is costly and the servers must be compensated.</a:t>
            </a:r>
          </a:p>
          <a:p>
            <a:pPr lvl="1"/>
            <a:endParaRPr lang="en-US" sz="2000" dirty="0">
              <a:solidFill>
                <a:srgbClr val="0070C0"/>
              </a:solidFill>
            </a:endParaRPr>
          </a:p>
          <a:p>
            <a:pPr marL="0" indent="0" algn="ctr">
              <a:buNone/>
            </a:pPr>
            <a:r>
              <a:rPr lang="en-US" sz="2000" dirty="0"/>
              <a:t>We need a fair-exchange protocol for data and payment!</a:t>
            </a:r>
          </a:p>
          <a:p>
            <a:endParaRPr lang="en-US" sz="2000" dirty="0"/>
          </a:p>
          <a:p>
            <a:r>
              <a:rPr lang="en-US" sz="2000" dirty="0"/>
              <a:t>Even though fair exchange is </a:t>
            </a:r>
            <a:r>
              <a:rPr lang="en-US" sz="2000" dirty="0">
                <a:solidFill>
                  <a:srgbClr val="FF0000"/>
                </a:solidFill>
              </a:rPr>
              <a:t>impossible</a:t>
            </a:r>
            <a:r>
              <a:rPr lang="en-US" sz="2000" dirty="0"/>
              <a:t> without a trusted third party…</a:t>
            </a:r>
          </a:p>
          <a:p>
            <a:pPr marL="457200" lvl="1" indent="0" algn="ctr">
              <a:buNone/>
            </a:pPr>
            <a:r>
              <a:rPr lang="en-US" sz="2000" b="1" dirty="0"/>
              <a:t>We have blockchains!</a:t>
            </a:r>
          </a:p>
        </p:txBody>
      </p:sp>
      <p:sp>
        <p:nvSpPr>
          <p:cNvPr id="4" name="Slide Number Placeholder 3">
            <a:extLst>
              <a:ext uri="{FF2B5EF4-FFF2-40B4-BE49-F238E27FC236}">
                <a16:creationId xmlns:a16="http://schemas.microsoft.com/office/drawing/2014/main" id="{BA55D498-1617-615F-E51D-1C83E6C892EB}"/>
              </a:ext>
            </a:extLst>
          </p:cNvPr>
          <p:cNvSpPr>
            <a:spLocks noGrp="1"/>
          </p:cNvSpPr>
          <p:nvPr>
            <p:ph type="sldNum" sz="quarter" idx="12"/>
          </p:nvPr>
        </p:nvSpPr>
        <p:spPr/>
        <p:txBody>
          <a:bodyPr/>
          <a:lstStyle/>
          <a:p>
            <a:fld id="{9B1AF914-ED30-4DEF-921E-12E5424A69F1}" type="slidenum">
              <a:rPr lang="en-US" smtClean="0"/>
              <a:t>20</a:t>
            </a:fld>
            <a:endParaRPr lang="en-US"/>
          </a:p>
        </p:txBody>
      </p:sp>
    </p:spTree>
    <p:extLst>
      <p:ext uri="{BB962C8B-B14F-4D97-AF65-F5344CB8AC3E}">
        <p14:creationId xmlns:p14="http://schemas.microsoft.com/office/powerpoint/2010/main" val="2441307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61DA3-BF99-0898-A8DB-7807D9A93723}"/>
              </a:ext>
            </a:extLst>
          </p:cNvPr>
          <p:cNvSpPr>
            <a:spLocks noGrp="1"/>
          </p:cNvSpPr>
          <p:nvPr>
            <p:ph type="title"/>
          </p:nvPr>
        </p:nvSpPr>
        <p:spPr/>
        <p:txBody>
          <a:bodyPr/>
          <a:lstStyle/>
          <a:p>
            <a:r>
              <a:rPr lang="en-US" dirty="0"/>
              <a:t>Appendix: The FDE Problem</a:t>
            </a:r>
          </a:p>
        </p:txBody>
      </p:sp>
      <p:sp>
        <p:nvSpPr>
          <p:cNvPr id="4" name="Slide Number Placeholder 3">
            <a:extLst>
              <a:ext uri="{FF2B5EF4-FFF2-40B4-BE49-F238E27FC236}">
                <a16:creationId xmlns:a16="http://schemas.microsoft.com/office/drawing/2014/main" id="{B84B65EA-6CE7-FCA2-BA42-C7B6233B5A5D}"/>
              </a:ext>
            </a:extLst>
          </p:cNvPr>
          <p:cNvSpPr>
            <a:spLocks noGrp="1"/>
          </p:cNvSpPr>
          <p:nvPr>
            <p:ph type="sldNum" sz="quarter" idx="12"/>
          </p:nvPr>
        </p:nvSpPr>
        <p:spPr/>
        <p:txBody>
          <a:bodyPr/>
          <a:lstStyle/>
          <a:p>
            <a:fld id="{9B1AF914-ED30-4DEF-921E-12E5424A69F1}" type="slidenum">
              <a:rPr lang="en-US" smtClean="0"/>
              <a:t>21</a:t>
            </a:fld>
            <a:endParaRPr lang="en-US" dirty="0"/>
          </a:p>
        </p:txBody>
      </p:sp>
      <p:pic>
        <p:nvPicPr>
          <p:cNvPr id="42" name="Google Shape;54;p13">
            <a:extLst>
              <a:ext uri="{FF2B5EF4-FFF2-40B4-BE49-F238E27FC236}">
                <a16:creationId xmlns:a16="http://schemas.microsoft.com/office/drawing/2014/main" id="{05DA593C-E236-2228-A2F7-94E0752B98C7}"/>
              </a:ext>
            </a:extLst>
          </p:cNvPr>
          <p:cNvPicPr preferRelativeResize="0"/>
          <p:nvPr/>
        </p:nvPicPr>
        <p:blipFill>
          <a:blip r:embed="rId3">
            <a:alphaModFix/>
            <a:duotone>
              <a:schemeClr val="accent4">
                <a:shade val="45000"/>
                <a:satMod val="135000"/>
              </a:schemeClr>
              <a:prstClr val="white"/>
            </a:duotone>
          </a:blip>
          <a:stretch>
            <a:fillRect/>
          </a:stretch>
        </p:blipFill>
        <p:spPr>
          <a:xfrm>
            <a:off x="2833286" y="3889694"/>
            <a:ext cx="677500" cy="677500"/>
          </a:xfrm>
          <a:prstGeom prst="rect">
            <a:avLst/>
          </a:prstGeom>
          <a:noFill/>
          <a:ln>
            <a:noFill/>
          </a:ln>
        </p:spPr>
      </p:pic>
      <p:pic>
        <p:nvPicPr>
          <p:cNvPr id="43" name="Google Shape;55;p13">
            <a:extLst>
              <a:ext uri="{FF2B5EF4-FFF2-40B4-BE49-F238E27FC236}">
                <a16:creationId xmlns:a16="http://schemas.microsoft.com/office/drawing/2014/main" id="{6610077E-2077-E6D0-FE72-37CF70EAF568}"/>
              </a:ext>
            </a:extLst>
          </p:cNvPr>
          <p:cNvPicPr preferRelativeResize="0"/>
          <p:nvPr/>
        </p:nvPicPr>
        <p:blipFill>
          <a:blip r:embed="rId4">
            <a:alphaModFix/>
            <a:duotone>
              <a:schemeClr val="accent5">
                <a:shade val="45000"/>
                <a:satMod val="135000"/>
              </a:schemeClr>
              <a:prstClr val="white"/>
            </a:duotone>
          </a:blip>
          <a:stretch>
            <a:fillRect/>
          </a:stretch>
        </p:blipFill>
        <p:spPr>
          <a:xfrm>
            <a:off x="9084957" y="3841822"/>
            <a:ext cx="778825" cy="778825"/>
          </a:xfrm>
          <a:prstGeom prst="rect">
            <a:avLst/>
          </a:prstGeom>
          <a:noFill/>
          <a:ln>
            <a:noFill/>
          </a:ln>
        </p:spPr>
      </p:pic>
      <p:pic>
        <p:nvPicPr>
          <p:cNvPr id="44" name="Google Shape;56;p13">
            <a:extLst>
              <a:ext uri="{FF2B5EF4-FFF2-40B4-BE49-F238E27FC236}">
                <a16:creationId xmlns:a16="http://schemas.microsoft.com/office/drawing/2014/main" id="{CDFF982F-E7B1-44C1-7DF3-58312A5FF8F1}"/>
              </a:ext>
            </a:extLst>
          </p:cNvPr>
          <p:cNvPicPr preferRelativeResize="0"/>
          <p:nvPr/>
        </p:nvPicPr>
        <p:blipFill>
          <a:blip r:embed="rId5">
            <a:alphaModFix/>
          </a:blip>
          <a:stretch>
            <a:fillRect/>
          </a:stretch>
        </p:blipFill>
        <p:spPr>
          <a:xfrm>
            <a:off x="5892449" y="2254790"/>
            <a:ext cx="843700" cy="843700"/>
          </a:xfrm>
          <a:prstGeom prst="rect">
            <a:avLst/>
          </a:prstGeom>
          <a:noFill/>
          <a:ln>
            <a:noFill/>
          </a:ln>
        </p:spPr>
      </p:pic>
      <mc:AlternateContent xmlns:mc="http://schemas.openxmlformats.org/markup-compatibility/2006" xmlns:a14="http://schemas.microsoft.com/office/drawing/2010/main">
        <mc:Choice Requires="a14">
          <p:sp>
            <p:nvSpPr>
              <p:cNvPr id="49" name="Google Shape;61;p13">
                <a:extLst>
                  <a:ext uri="{FF2B5EF4-FFF2-40B4-BE49-F238E27FC236}">
                    <a16:creationId xmlns:a16="http://schemas.microsoft.com/office/drawing/2014/main" id="{23A3B186-8790-3FFD-CC34-23D898D4D189}"/>
                  </a:ext>
                </a:extLst>
              </p:cNvPr>
              <p:cNvSpPr txBox="1"/>
              <p:nvPr/>
            </p:nvSpPr>
            <p:spPr>
              <a:xfrm>
                <a:off x="4981968" y="1921799"/>
                <a:ext cx="2355356" cy="227835"/>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1600" kern="0" dirty="0">
                    <a:latin typeface="Arial"/>
                    <a:cs typeface="Arial"/>
                    <a:sym typeface="Arial"/>
                  </a:rPr>
                  <a:t>Blockchain Contract (</a:t>
                </a:r>
                <a14:m>
                  <m:oMath xmlns:m="http://schemas.openxmlformats.org/officeDocument/2006/math">
                    <m:r>
                      <a:rPr lang="en-US" sz="1600" b="0" i="1" kern="0" smtClean="0">
                        <a:latin typeface="Cambria Math" panose="02040503050406030204" pitchFamily="18" charset="0"/>
                        <a:cs typeface="Arial"/>
                        <a:sym typeface="Arial"/>
                      </a:rPr>
                      <m:t>𝐶</m:t>
                    </m:r>
                  </m:oMath>
                </a14:m>
                <a:r>
                  <a:rPr lang="en" sz="1600" kern="0" dirty="0">
                    <a:latin typeface="Arial"/>
                    <a:cs typeface="Arial"/>
                    <a:sym typeface="Arial"/>
                  </a:rPr>
                  <a:t>) </a:t>
                </a:r>
              </a:p>
            </p:txBody>
          </p:sp>
        </mc:Choice>
        <mc:Fallback xmlns="">
          <p:sp>
            <p:nvSpPr>
              <p:cNvPr id="49" name="Google Shape;61;p13">
                <a:extLst>
                  <a:ext uri="{FF2B5EF4-FFF2-40B4-BE49-F238E27FC236}">
                    <a16:creationId xmlns:a16="http://schemas.microsoft.com/office/drawing/2014/main" id="{23A3B186-8790-3FFD-CC34-23D898D4D189}"/>
                  </a:ext>
                </a:extLst>
              </p:cNvPr>
              <p:cNvSpPr txBox="1">
                <a:spLocks noRot="1" noChangeAspect="1" noMove="1" noResize="1" noEditPoints="1" noAdjustHandles="1" noChangeArrowheads="1" noChangeShapeType="1" noTextEdit="1"/>
              </p:cNvSpPr>
              <p:nvPr/>
            </p:nvSpPr>
            <p:spPr>
              <a:xfrm>
                <a:off x="4981968" y="1921799"/>
                <a:ext cx="2355356" cy="227835"/>
              </a:xfrm>
              <a:prstGeom prst="rect">
                <a:avLst/>
              </a:prstGeom>
              <a:blipFill>
                <a:blip r:embed="rId6"/>
                <a:stretch>
                  <a:fillRect l="-258" t="-31579" r="-2842" b="-55263"/>
                </a:stretch>
              </a:blipFill>
              <a:ln>
                <a:noFill/>
              </a:ln>
            </p:spPr>
            <p:txBody>
              <a:bodyPr/>
              <a:lstStyle/>
              <a:p>
                <a:r>
                  <a:rPr lang="en-US">
                    <a:noFill/>
                  </a:rPr>
                  <a:t> </a:t>
                </a:r>
              </a:p>
            </p:txBody>
          </p:sp>
        </mc:Fallback>
      </mc:AlternateContent>
      <p:cxnSp>
        <p:nvCxnSpPr>
          <p:cNvPr id="50" name="Google Shape;62;p13">
            <a:extLst>
              <a:ext uri="{FF2B5EF4-FFF2-40B4-BE49-F238E27FC236}">
                <a16:creationId xmlns:a16="http://schemas.microsoft.com/office/drawing/2014/main" id="{EB5DC795-2D7B-AD80-2DEF-6483482BB52E}"/>
              </a:ext>
            </a:extLst>
          </p:cNvPr>
          <p:cNvCxnSpPr>
            <a:cxnSpLocks/>
          </p:cNvCxnSpPr>
          <p:nvPr/>
        </p:nvCxnSpPr>
        <p:spPr>
          <a:xfrm flipV="1">
            <a:off x="3418398" y="2405831"/>
            <a:ext cx="2383632" cy="1404603"/>
          </a:xfrm>
          <a:prstGeom prst="straightConnector1">
            <a:avLst/>
          </a:prstGeom>
          <a:noFill/>
          <a:ln w="38100" cap="flat" cmpd="sng">
            <a:solidFill>
              <a:srgbClr val="000000"/>
            </a:solidFill>
            <a:prstDash val="solid"/>
            <a:round/>
            <a:headEnd type="none" w="med" len="med"/>
            <a:tailEnd type="triangle" w="med" len="med"/>
          </a:ln>
        </p:spPr>
      </p:cxnSp>
      <p:cxnSp>
        <p:nvCxnSpPr>
          <p:cNvPr id="51" name="Google Shape;63;p13">
            <a:extLst>
              <a:ext uri="{FF2B5EF4-FFF2-40B4-BE49-F238E27FC236}">
                <a16:creationId xmlns:a16="http://schemas.microsoft.com/office/drawing/2014/main" id="{1B0D3934-F3E4-428F-692E-9CDF8081F631}"/>
              </a:ext>
            </a:extLst>
          </p:cNvPr>
          <p:cNvCxnSpPr>
            <a:cxnSpLocks/>
            <a:stCxn id="47" idx="3"/>
            <a:endCxn id="48" idx="1"/>
          </p:cNvCxnSpPr>
          <p:nvPr/>
        </p:nvCxnSpPr>
        <p:spPr>
          <a:xfrm flipV="1">
            <a:off x="3637286" y="4771883"/>
            <a:ext cx="5004490" cy="67673"/>
          </a:xfrm>
          <a:prstGeom prst="straightConnector1">
            <a:avLst/>
          </a:prstGeom>
          <a:noFill/>
          <a:ln w="38100" cap="flat" cmpd="sng">
            <a:solidFill>
              <a:srgbClr val="000000"/>
            </a:solidFill>
            <a:prstDash val="solid"/>
            <a:round/>
            <a:headEnd type="none" w="med" len="med"/>
            <a:tailEnd type="triangle" w="med" len="med"/>
          </a:ln>
        </p:spPr>
      </p:cxnSp>
      <p:grpSp>
        <p:nvGrpSpPr>
          <p:cNvPr id="2167" name="Group 2166">
            <a:extLst>
              <a:ext uri="{FF2B5EF4-FFF2-40B4-BE49-F238E27FC236}">
                <a16:creationId xmlns:a16="http://schemas.microsoft.com/office/drawing/2014/main" id="{734287DE-33DE-E4A7-6E53-9CAFD11CDB3F}"/>
              </a:ext>
            </a:extLst>
          </p:cNvPr>
          <p:cNvGrpSpPr/>
          <p:nvPr/>
        </p:nvGrpSpPr>
        <p:grpSpPr>
          <a:xfrm>
            <a:off x="2029286" y="4631231"/>
            <a:ext cx="1608000" cy="683487"/>
            <a:chOff x="2029286" y="4631231"/>
            <a:chExt cx="1608000" cy="683487"/>
          </a:xfrm>
        </p:grpSpPr>
        <p:pic>
          <p:nvPicPr>
            <p:cNvPr id="46" name="Google Shape;58;p13">
              <a:extLst>
                <a:ext uri="{FF2B5EF4-FFF2-40B4-BE49-F238E27FC236}">
                  <a16:creationId xmlns:a16="http://schemas.microsoft.com/office/drawing/2014/main" id="{1161B4A3-12BA-364C-7A08-A7D18607664D}"/>
                </a:ext>
              </a:extLst>
            </p:cNvPr>
            <p:cNvPicPr preferRelativeResize="0"/>
            <p:nvPr/>
          </p:nvPicPr>
          <p:blipFill>
            <a:blip r:embed="rId7">
              <a:alphaModFix/>
              <a:duotone>
                <a:schemeClr val="accent2">
                  <a:shade val="45000"/>
                  <a:satMod val="135000"/>
                </a:schemeClr>
                <a:prstClr val="white"/>
              </a:duotone>
            </a:blip>
            <a:stretch>
              <a:fillRect/>
            </a:stretch>
          </p:blipFill>
          <p:spPr>
            <a:xfrm flipH="1">
              <a:off x="2911874" y="4631231"/>
              <a:ext cx="450725" cy="450725"/>
            </a:xfrm>
            <a:prstGeom prst="rect">
              <a:avLst/>
            </a:prstGeom>
            <a:noFill/>
            <a:ln>
              <a:noFill/>
            </a:ln>
          </p:spPr>
        </p:pic>
        <p:sp>
          <p:nvSpPr>
            <p:cNvPr id="47" name="Google Shape;59;p13">
              <a:extLst>
                <a:ext uri="{FF2B5EF4-FFF2-40B4-BE49-F238E27FC236}">
                  <a16:creationId xmlns:a16="http://schemas.microsoft.com/office/drawing/2014/main" id="{F57F1D29-63F5-15B5-8710-379C973852FA}"/>
                </a:ext>
              </a:extLst>
            </p:cNvPr>
            <p:cNvSpPr txBox="1"/>
            <p:nvPr/>
          </p:nvSpPr>
          <p:spPr>
            <a:xfrm>
              <a:off x="2029286" y="4716556"/>
              <a:ext cx="1608000" cy="246000"/>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1600" kern="0" dirty="0">
                  <a:solidFill>
                    <a:srgbClr val="0070C0"/>
                  </a:solidFill>
                  <a:latin typeface="Arial"/>
                  <a:cs typeface="Arial"/>
                  <a:sym typeface="Arial"/>
                </a:rPr>
                <a:t>Server</a:t>
              </a:r>
              <a:r>
                <a:rPr lang="en" sz="1400" kern="0" dirty="0">
                  <a:solidFill>
                    <a:srgbClr val="000000"/>
                  </a:solidFill>
                  <a:latin typeface="Arial"/>
                  <a:cs typeface="Arial"/>
                  <a:sym typeface="Arial"/>
                </a:rPr>
                <a:t>(          )</a:t>
              </a:r>
              <a:endParaRPr sz="1400" kern="0" dirty="0">
                <a:solidFill>
                  <a:srgbClr val="000000"/>
                </a:solidFill>
                <a:latin typeface="Arial"/>
                <a:cs typeface="Arial"/>
                <a:sym typeface="Arial"/>
              </a:endParaRPr>
            </a:p>
          </p:txBody>
        </p:sp>
        <p:sp>
          <p:nvSpPr>
            <p:cNvPr id="52" name="Google Shape;64;p13">
              <a:extLst>
                <a:ext uri="{FF2B5EF4-FFF2-40B4-BE49-F238E27FC236}">
                  <a16:creationId xmlns:a16="http://schemas.microsoft.com/office/drawing/2014/main" id="{3739D0A3-8FBA-EF67-F39B-95911150363F}"/>
                </a:ext>
              </a:extLst>
            </p:cNvPr>
            <p:cNvSpPr txBox="1"/>
            <p:nvPr/>
          </p:nvSpPr>
          <p:spPr>
            <a:xfrm>
              <a:off x="2787436" y="5111918"/>
              <a:ext cx="699600" cy="202800"/>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1600" kern="0" dirty="0">
                  <a:solidFill>
                    <a:schemeClr val="accent2">
                      <a:lumMod val="75000"/>
                    </a:schemeClr>
                  </a:solidFill>
                  <a:latin typeface="Arial"/>
                  <a:cs typeface="Arial"/>
                  <a:sym typeface="Arial"/>
                </a:rPr>
                <a:t>Data</a:t>
              </a:r>
              <a:endParaRPr sz="1600" kern="0" dirty="0">
                <a:solidFill>
                  <a:schemeClr val="accent2">
                    <a:lumMod val="75000"/>
                  </a:schemeClr>
                </a:solidFill>
                <a:latin typeface="Arial"/>
                <a:cs typeface="Arial"/>
                <a:sym typeface="Arial"/>
              </a:endParaRPr>
            </a:p>
          </p:txBody>
        </p:sp>
      </p:grpSp>
      <p:grpSp>
        <p:nvGrpSpPr>
          <p:cNvPr id="2163" name="Group 2162">
            <a:extLst>
              <a:ext uri="{FF2B5EF4-FFF2-40B4-BE49-F238E27FC236}">
                <a16:creationId xmlns:a16="http://schemas.microsoft.com/office/drawing/2014/main" id="{A254A028-C7BB-5AE1-BCAE-A54566B5E268}"/>
              </a:ext>
            </a:extLst>
          </p:cNvPr>
          <p:cNvGrpSpPr/>
          <p:nvPr/>
        </p:nvGrpSpPr>
        <p:grpSpPr>
          <a:xfrm>
            <a:off x="8641776" y="4619681"/>
            <a:ext cx="1631401" cy="639686"/>
            <a:chOff x="8641776" y="4619681"/>
            <a:chExt cx="1631401" cy="639686"/>
          </a:xfrm>
        </p:grpSpPr>
        <mc:AlternateContent xmlns:mc="http://schemas.openxmlformats.org/markup-compatibility/2006" xmlns:a14="http://schemas.microsoft.com/office/drawing/2010/main">
          <mc:Choice Requires="a14">
            <p:sp>
              <p:nvSpPr>
                <p:cNvPr id="48" name="Google Shape;60;p13">
                  <a:extLst>
                    <a:ext uri="{FF2B5EF4-FFF2-40B4-BE49-F238E27FC236}">
                      <a16:creationId xmlns:a16="http://schemas.microsoft.com/office/drawing/2014/main" id="{C29E2832-671C-EDA2-E909-8A83ED7D57DE}"/>
                    </a:ext>
                  </a:extLst>
                </p:cNvPr>
                <p:cNvSpPr txBox="1"/>
                <p:nvPr/>
              </p:nvSpPr>
              <p:spPr>
                <a:xfrm>
                  <a:off x="8641776" y="4625002"/>
                  <a:ext cx="1608000" cy="293762"/>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1600" kern="0" dirty="0">
                      <a:solidFill>
                        <a:srgbClr val="7030A0"/>
                      </a:solidFill>
                      <a:latin typeface="Arial"/>
                      <a:cs typeface="Arial"/>
                      <a:sym typeface="Arial"/>
                    </a:rPr>
                    <a:t>Client</a:t>
                  </a:r>
                  <a:r>
                    <a:rPr lang="en" sz="1600" kern="0" dirty="0">
                      <a:solidFill>
                        <a:srgbClr val="000000"/>
                      </a:solidFill>
                      <a:latin typeface="Arial"/>
                      <a:cs typeface="Arial"/>
                      <a:sym typeface="Arial"/>
                    </a:rPr>
                    <a:t>(</a:t>
                  </a:r>
                  <a14:m>
                    <m:oMath xmlns:m="http://schemas.openxmlformats.org/officeDocument/2006/math">
                      <m:r>
                        <a:rPr lang="en-US" sz="1600" b="0" i="1" kern="0" smtClean="0">
                          <a:solidFill>
                            <a:srgbClr val="000000"/>
                          </a:solidFill>
                          <a:latin typeface="Cambria Math" panose="02040503050406030204" pitchFamily="18" charset="0"/>
                          <a:cs typeface="Arial"/>
                          <a:sym typeface="Arial"/>
                        </a:rPr>
                        <m:t>𝐶</m:t>
                      </m:r>
                      <m:r>
                        <a:rPr lang="en-US" sz="1600" b="0" i="1" kern="0" smtClean="0">
                          <a:solidFill>
                            <a:srgbClr val="000000"/>
                          </a:solidFill>
                          <a:latin typeface="Cambria Math" panose="02040503050406030204" pitchFamily="18" charset="0"/>
                          <a:cs typeface="Arial"/>
                          <a:sym typeface="Arial"/>
                        </a:rPr>
                        <m:t>, </m:t>
                      </m:r>
                    </m:oMath>
                  </a14:m>
                  <a:r>
                    <a:rPr lang="en" sz="1600" kern="0" dirty="0">
                      <a:solidFill>
                        <a:srgbClr val="000000"/>
                      </a:solidFill>
                      <a:latin typeface="Arial"/>
                      <a:cs typeface="Arial"/>
                      <a:sym typeface="Arial"/>
                    </a:rPr>
                    <a:t>       )</a:t>
                  </a:r>
                  <a:endParaRPr sz="1600" kern="0" dirty="0">
                    <a:solidFill>
                      <a:srgbClr val="000000"/>
                    </a:solidFill>
                    <a:latin typeface="Arial"/>
                    <a:cs typeface="Arial"/>
                    <a:sym typeface="Arial"/>
                  </a:endParaRPr>
                </a:p>
              </p:txBody>
            </p:sp>
          </mc:Choice>
          <mc:Fallback xmlns="">
            <p:sp>
              <p:nvSpPr>
                <p:cNvPr id="48" name="Google Shape;60;p13">
                  <a:extLst>
                    <a:ext uri="{FF2B5EF4-FFF2-40B4-BE49-F238E27FC236}">
                      <a16:creationId xmlns:a16="http://schemas.microsoft.com/office/drawing/2014/main" id="{C29E2832-671C-EDA2-E909-8A83ED7D57DE}"/>
                    </a:ext>
                  </a:extLst>
                </p:cNvPr>
                <p:cNvSpPr txBox="1">
                  <a:spLocks noRot="1" noChangeAspect="1" noMove="1" noResize="1" noEditPoints="1" noAdjustHandles="1" noChangeArrowheads="1" noChangeShapeType="1" noTextEdit="1"/>
                </p:cNvSpPr>
                <p:nvPr/>
              </p:nvSpPr>
              <p:spPr>
                <a:xfrm>
                  <a:off x="8641776" y="4625002"/>
                  <a:ext cx="1608000" cy="293762"/>
                </a:xfrm>
                <a:prstGeom prst="rect">
                  <a:avLst/>
                </a:prstGeom>
                <a:blipFill>
                  <a:blip r:embed="rId8"/>
                  <a:stretch>
                    <a:fillRect t="-14583" b="-33333"/>
                  </a:stretch>
                </a:blipFill>
                <a:ln>
                  <a:noFill/>
                </a:ln>
              </p:spPr>
              <p:txBody>
                <a:bodyPr/>
                <a:lstStyle/>
                <a:p>
                  <a:r>
                    <a:rPr lang="en-US">
                      <a:noFill/>
                    </a:rPr>
                    <a:t> </a:t>
                  </a:r>
                </a:p>
              </p:txBody>
            </p:sp>
          </mc:Fallback>
        </mc:AlternateContent>
        <p:pic>
          <p:nvPicPr>
            <p:cNvPr id="45" name="Google Shape;57;p13">
              <a:extLst>
                <a:ext uri="{FF2B5EF4-FFF2-40B4-BE49-F238E27FC236}">
                  <a16:creationId xmlns:a16="http://schemas.microsoft.com/office/drawing/2014/main" id="{56C6E71F-E099-74A0-DD30-8BBDB5F7419C}"/>
                </a:ext>
              </a:extLst>
            </p:cNvPr>
            <p:cNvPicPr preferRelativeResize="0"/>
            <p:nvPr/>
          </p:nvPicPr>
          <p:blipFill>
            <a:blip r:embed="rId9">
              <a:alphaModFix/>
              <a:duotone>
                <a:schemeClr val="accent3">
                  <a:shade val="45000"/>
                  <a:satMod val="135000"/>
                </a:schemeClr>
                <a:prstClr val="white"/>
              </a:duotone>
            </a:blip>
            <a:stretch>
              <a:fillRect/>
            </a:stretch>
          </p:blipFill>
          <p:spPr>
            <a:xfrm>
              <a:off x="9610124" y="4619681"/>
              <a:ext cx="372076" cy="372076"/>
            </a:xfrm>
            <a:prstGeom prst="rect">
              <a:avLst/>
            </a:prstGeom>
            <a:noFill/>
            <a:ln>
              <a:noFill/>
            </a:ln>
          </p:spPr>
        </p:pic>
        <p:sp>
          <p:nvSpPr>
            <p:cNvPr id="56" name="Google Shape;68;p13">
              <a:extLst>
                <a:ext uri="{FF2B5EF4-FFF2-40B4-BE49-F238E27FC236}">
                  <a16:creationId xmlns:a16="http://schemas.microsoft.com/office/drawing/2014/main" id="{5E491190-D7CC-2841-0123-34163407EF8F}"/>
                </a:ext>
              </a:extLst>
            </p:cNvPr>
            <p:cNvSpPr txBox="1"/>
            <p:nvPr/>
          </p:nvSpPr>
          <p:spPr>
            <a:xfrm>
              <a:off x="9267577" y="5013367"/>
              <a:ext cx="1005600" cy="246000"/>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1600" kern="0" dirty="0">
                  <a:solidFill>
                    <a:schemeClr val="accent6">
                      <a:lumMod val="75000"/>
                    </a:schemeClr>
                  </a:solidFill>
                  <a:latin typeface="Arial"/>
                  <a:cs typeface="Arial"/>
                  <a:sym typeface="Arial"/>
                </a:rPr>
                <a:t>Payment</a:t>
              </a:r>
              <a:endParaRPr sz="1600" kern="0" dirty="0">
                <a:solidFill>
                  <a:schemeClr val="accent6">
                    <a:lumMod val="75000"/>
                  </a:schemeClr>
                </a:solidFill>
                <a:latin typeface="Arial"/>
                <a:cs typeface="Arial"/>
                <a:sym typeface="Arial"/>
              </a:endParaRPr>
            </a:p>
          </p:txBody>
        </p:sp>
      </p:grpSp>
      <p:cxnSp>
        <p:nvCxnSpPr>
          <p:cNvPr id="60" name="Google Shape;72;p13">
            <a:extLst>
              <a:ext uri="{FF2B5EF4-FFF2-40B4-BE49-F238E27FC236}">
                <a16:creationId xmlns:a16="http://schemas.microsoft.com/office/drawing/2014/main" id="{AC94EFB7-26AC-472D-0211-D4A416A94249}"/>
              </a:ext>
            </a:extLst>
          </p:cNvPr>
          <p:cNvCxnSpPr>
            <a:cxnSpLocks/>
          </p:cNvCxnSpPr>
          <p:nvPr/>
        </p:nvCxnSpPr>
        <p:spPr>
          <a:xfrm flipH="1">
            <a:off x="3510786" y="2536629"/>
            <a:ext cx="2381663" cy="1420686"/>
          </a:xfrm>
          <a:prstGeom prst="straightConnector1">
            <a:avLst/>
          </a:prstGeom>
          <a:noFill/>
          <a:ln w="38100" cap="flat" cmpd="sng">
            <a:solidFill>
              <a:srgbClr val="000000"/>
            </a:solidFill>
            <a:prstDash val="solid"/>
            <a:round/>
            <a:headEnd type="none" w="med" len="med"/>
            <a:tailEnd type="triangle" w="med" len="med"/>
          </a:ln>
        </p:spPr>
      </p:cxnSp>
      <p:grpSp>
        <p:nvGrpSpPr>
          <p:cNvPr id="2166" name="Group 2165">
            <a:extLst>
              <a:ext uri="{FF2B5EF4-FFF2-40B4-BE49-F238E27FC236}">
                <a16:creationId xmlns:a16="http://schemas.microsoft.com/office/drawing/2014/main" id="{65E8B97C-9635-F2B5-7FBF-A970592B68BE}"/>
              </a:ext>
            </a:extLst>
          </p:cNvPr>
          <p:cNvGrpSpPr/>
          <p:nvPr/>
        </p:nvGrpSpPr>
        <p:grpSpPr>
          <a:xfrm>
            <a:off x="737801" y="3945455"/>
            <a:ext cx="3565428" cy="683487"/>
            <a:chOff x="2029286" y="5622013"/>
            <a:chExt cx="3565428" cy="683487"/>
          </a:xfrm>
        </p:grpSpPr>
        <mc:AlternateContent xmlns:mc="http://schemas.openxmlformats.org/markup-compatibility/2006" xmlns:a14="http://schemas.microsoft.com/office/drawing/2010/main">
          <mc:Choice Requires="a14">
            <p:sp>
              <p:nvSpPr>
                <p:cNvPr id="2119" name="TextBox 2118">
                  <a:extLst>
                    <a:ext uri="{FF2B5EF4-FFF2-40B4-BE49-F238E27FC236}">
                      <a16:creationId xmlns:a16="http://schemas.microsoft.com/office/drawing/2014/main" id="{6F95E9C6-6C4C-7022-49F7-354597383492}"/>
                    </a:ext>
                  </a:extLst>
                </p:cNvPr>
                <p:cNvSpPr txBox="1"/>
                <p:nvPr/>
              </p:nvSpPr>
              <p:spPr>
                <a:xfrm>
                  <a:off x="2029286" y="5691516"/>
                  <a:ext cx="3565428" cy="338554"/>
                </a:xfrm>
                <a:prstGeom prst="rect">
                  <a:avLst/>
                </a:prstGeom>
                <a:noFill/>
              </p:spPr>
              <p:txBody>
                <a:bodyPr wrap="square" rtlCol="0">
                  <a:spAutoFit/>
                </a:bodyPr>
                <a:lstStyle/>
                <a:p>
                  <a14:m>
                    <m:oMath xmlns:m="http://schemas.openxmlformats.org/officeDocument/2006/math">
                      <m:r>
                        <a:rPr lang="en-US" sz="1600" b="0" i="1" smtClean="0">
                          <a:latin typeface="Cambria Math" panose="02040503050406030204" pitchFamily="18" charset="0"/>
                        </a:rPr>
                        <m:t>𝐶</m:t>
                      </m:r>
                    </m:oMath>
                  </a14:m>
                  <a:r>
                    <a:rPr lang="en-US" sz="1600" dirty="0"/>
                    <a:t> = Commit(             )</a:t>
                  </a:r>
                </a:p>
              </p:txBody>
            </p:sp>
          </mc:Choice>
          <mc:Fallback xmlns="">
            <p:sp>
              <p:nvSpPr>
                <p:cNvPr id="2119" name="TextBox 2118">
                  <a:extLst>
                    <a:ext uri="{FF2B5EF4-FFF2-40B4-BE49-F238E27FC236}">
                      <a16:creationId xmlns:a16="http://schemas.microsoft.com/office/drawing/2014/main" id="{6F95E9C6-6C4C-7022-49F7-354597383492}"/>
                    </a:ext>
                  </a:extLst>
                </p:cNvPr>
                <p:cNvSpPr txBox="1">
                  <a:spLocks noRot="1" noChangeAspect="1" noMove="1" noResize="1" noEditPoints="1" noAdjustHandles="1" noChangeArrowheads="1" noChangeShapeType="1" noTextEdit="1"/>
                </p:cNvSpPr>
                <p:nvPr/>
              </p:nvSpPr>
              <p:spPr>
                <a:xfrm>
                  <a:off x="2029286" y="5691516"/>
                  <a:ext cx="3565428" cy="338554"/>
                </a:xfrm>
                <a:prstGeom prst="rect">
                  <a:avLst/>
                </a:prstGeom>
                <a:blipFill>
                  <a:blip r:embed="rId10"/>
                  <a:stretch>
                    <a:fillRect t="-5455" b="-23636"/>
                  </a:stretch>
                </a:blipFill>
              </p:spPr>
              <p:txBody>
                <a:bodyPr/>
                <a:lstStyle/>
                <a:p>
                  <a:r>
                    <a:rPr lang="en-US">
                      <a:noFill/>
                    </a:rPr>
                    <a:t> </a:t>
                  </a:r>
                </a:p>
              </p:txBody>
            </p:sp>
          </mc:Fallback>
        </mc:AlternateContent>
        <p:pic>
          <p:nvPicPr>
            <p:cNvPr id="2120" name="Google Shape;58;p13">
              <a:extLst>
                <a:ext uri="{FF2B5EF4-FFF2-40B4-BE49-F238E27FC236}">
                  <a16:creationId xmlns:a16="http://schemas.microsoft.com/office/drawing/2014/main" id="{4CE9FD2A-1E4B-4148-36D9-9A9B8A0CCA37}"/>
                </a:ext>
              </a:extLst>
            </p:cNvPr>
            <p:cNvPicPr preferRelativeResize="0"/>
            <p:nvPr/>
          </p:nvPicPr>
          <p:blipFill>
            <a:blip r:embed="rId7">
              <a:alphaModFix/>
              <a:duotone>
                <a:schemeClr val="accent2">
                  <a:shade val="45000"/>
                  <a:satMod val="135000"/>
                </a:schemeClr>
                <a:prstClr val="white"/>
              </a:duotone>
            </a:blip>
            <a:stretch>
              <a:fillRect/>
            </a:stretch>
          </p:blipFill>
          <p:spPr>
            <a:xfrm flipH="1">
              <a:off x="3255235" y="5622013"/>
              <a:ext cx="450725" cy="450725"/>
            </a:xfrm>
            <a:prstGeom prst="rect">
              <a:avLst/>
            </a:prstGeom>
            <a:noFill/>
            <a:ln>
              <a:noFill/>
            </a:ln>
          </p:spPr>
        </p:pic>
        <p:sp>
          <p:nvSpPr>
            <p:cNvPr id="2121" name="Google Shape;64;p13">
              <a:extLst>
                <a:ext uri="{FF2B5EF4-FFF2-40B4-BE49-F238E27FC236}">
                  <a16:creationId xmlns:a16="http://schemas.microsoft.com/office/drawing/2014/main" id="{8F81B57A-C24A-C970-8992-6707B7B6B800}"/>
                </a:ext>
              </a:extLst>
            </p:cNvPr>
            <p:cNvSpPr txBox="1"/>
            <p:nvPr/>
          </p:nvSpPr>
          <p:spPr>
            <a:xfrm>
              <a:off x="3130797" y="6102700"/>
              <a:ext cx="699600" cy="202800"/>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1600" kern="0" dirty="0">
                  <a:solidFill>
                    <a:schemeClr val="accent2">
                      <a:lumMod val="75000"/>
                    </a:schemeClr>
                  </a:solidFill>
                  <a:latin typeface="Arial"/>
                  <a:cs typeface="Arial"/>
                  <a:sym typeface="Arial"/>
                </a:rPr>
                <a:t>Data</a:t>
              </a:r>
              <a:endParaRPr sz="1600" kern="0" dirty="0">
                <a:solidFill>
                  <a:schemeClr val="accent2">
                    <a:lumMod val="75000"/>
                  </a:schemeClr>
                </a:solidFill>
                <a:latin typeface="Arial"/>
                <a:cs typeface="Arial"/>
                <a:sym typeface="Arial"/>
              </a:endParaRPr>
            </a:p>
          </p:txBody>
        </p:sp>
      </p:grpSp>
      <p:cxnSp>
        <p:nvCxnSpPr>
          <p:cNvPr id="2135" name="Google Shape;62;p13">
            <a:extLst>
              <a:ext uri="{FF2B5EF4-FFF2-40B4-BE49-F238E27FC236}">
                <a16:creationId xmlns:a16="http://schemas.microsoft.com/office/drawing/2014/main" id="{6F4EF215-5A9B-4C99-791E-D0E1E167A834}"/>
              </a:ext>
            </a:extLst>
          </p:cNvPr>
          <p:cNvCxnSpPr>
            <a:cxnSpLocks/>
          </p:cNvCxnSpPr>
          <p:nvPr/>
        </p:nvCxnSpPr>
        <p:spPr>
          <a:xfrm>
            <a:off x="6900347" y="2536629"/>
            <a:ext cx="2409825" cy="1300790"/>
          </a:xfrm>
          <a:prstGeom prst="straightConnector1">
            <a:avLst/>
          </a:prstGeom>
          <a:noFill/>
          <a:ln w="38100" cap="flat" cmpd="sng">
            <a:solidFill>
              <a:srgbClr val="000000"/>
            </a:solidFill>
            <a:prstDash val="solid"/>
            <a:round/>
            <a:headEnd type="none" w="med" len="med"/>
            <a:tailEnd type="triangle" w="med" len="med"/>
          </a:ln>
        </p:spPr>
      </p:cxnSp>
      <p:cxnSp>
        <p:nvCxnSpPr>
          <p:cNvPr id="2136" name="Google Shape;72;p13">
            <a:extLst>
              <a:ext uri="{FF2B5EF4-FFF2-40B4-BE49-F238E27FC236}">
                <a16:creationId xmlns:a16="http://schemas.microsoft.com/office/drawing/2014/main" id="{39DAD3BA-7F3A-896F-DE7B-B725C52C44F7}"/>
              </a:ext>
            </a:extLst>
          </p:cNvPr>
          <p:cNvCxnSpPr>
            <a:cxnSpLocks/>
          </p:cNvCxnSpPr>
          <p:nvPr/>
        </p:nvCxnSpPr>
        <p:spPr>
          <a:xfrm flipH="1" flipV="1">
            <a:off x="6736149" y="2638932"/>
            <a:ext cx="2453320" cy="1305364"/>
          </a:xfrm>
          <a:prstGeom prst="straightConnector1">
            <a:avLst/>
          </a:prstGeom>
          <a:noFill/>
          <a:ln w="38100" cap="flat" cmpd="sng">
            <a:solidFill>
              <a:srgbClr val="000000"/>
            </a:solidFill>
            <a:prstDash val="solid"/>
            <a:round/>
            <a:headEnd type="none" w="med" len="med"/>
            <a:tailEnd type="triangle" w="med" len="med"/>
          </a:ln>
        </p:spPr>
      </p:cxnSp>
      <p:cxnSp>
        <p:nvCxnSpPr>
          <p:cNvPr id="2149" name="Google Shape;63;p13">
            <a:extLst>
              <a:ext uri="{FF2B5EF4-FFF2-40B4-BE49-F238E27FC236}">
                <a16:creationId xmlns:a16="http://schemas.microsoft.com/office/drawing/2014/main" id="{33D89212-FD6F-C081-0D6E-49AC873A45F2}"/>
              </a:ext>
            </a:extLst>
          </p:cNvPr>
          <p:cNvCxnSpPr>
            <a:cxnSpLocks/>
          </p:cNvCxnSpPr>
          <p:nvPr/>
        </p:nvCxnSpPr>
        <p:spPr>
          <a:xfrm flipH="1">
            <a:off x="3632220" y="4932989"/>
            <a:ext cx="4922496" cy="87578"/>
          </a:xfrm>
          <a:prstGeom prst="straightConnector1">
            <a:avLst/>
          </a:prstGeom>
          <a:noFill/>
          <a:ln w="38100" cap="flat" cmpd="sng">
            <a:solidFill>
              <a:srgbClr val="000000"/>
            </a:solidFill>
            <a:prstDash val="solid"/>
            <a:round/>
            <a:headEnd type="none" w="med" len="med"/>
            <a:tailEnd type="triangle" w="med" len="med"/>
          </a:ln>
        </p:spPr>
      </p:cxnSp>
      <p:grpSp>
        <p:nvGrpSpPr>
          <p:cNvPr id="2164" name="Group 2163">
            <a:extLst>
              <a:ext uri="{FF2B5EF4-FFF2-40B4-BE49-F238E27FC236}">
                <a16:creationId xmlns:a16="http://schemas.microsoft.com/office/drawing/2014/main" id="{F6C0D383-61AB-478A-4893-E1E0B3E010A7}"/>
              </a:ext>
            </a:extLst>
          </p:cNvPr>
          <p:cNvGrpSpPr/>
          <p:nvPr/>
        </p:nvGrpSpPr>
        <p:grpSpPr>
          <a:xfrm>
            <a:off x="1349825" y="4636512"/>
            <a:ext cx="3681635" cy="659050"/>
            <a:chOff x="861789" y="2363057"/>
            <a:chExt cx="3681635" cy="659050"/>
          </a:xfrm>
        </p:grpSpPr>
        <p:pic>
          <p:nvPicPr>
            <p:cNvPr id="2153" name="Google Shape;58;p13">
              <a:extLst>
                <a:ext uri="{FF2B5EF4-FFF2-40B4-BE49-F238E27FC236}">
                  <a16:creationId xmlns:a16="http://schemas.microsoft.com/office/drawing/2014/main" id="{3199F969-F530-91E1-CA9B-1290A30B81B2}"/>
                </a:ext>
              </a:extLst>
            </p:cNvPr>
            <p:cNvPicPr preferRelativeResize="0"/>
            <p:nvPr/>
          </p:nvPicPr>
          <p:blipFill>
            <a:blip r:embed="rId7">
              <a:alphaModFix/>
              <a:duotone>
                <a:schemeClr val="accent2">
                  <a:shade val="45000"/>
                  <a:satMod val="135000"/>
                </a:schemeClr>
                <a:prstClr val="white"/>
              </a:duotone>
            </a:blip>
            <a:stretch>
              <a:fillRect/>
            </a:stretch>
          </p:blipFill>
          <p:spPr>
            <a:xfrm flipH="1">
              <a:off x="1667565" y="2363057"/>
              <a:ext cx="450725" cy="450725"/>
            </a:xfrm>
            <a:prstGeom prst="rect">
              <a:avLst/>
            </a:prstGeom>
            <a:noFill/>
            <a:ln>
              <a:noFill/>
            </a:ln>
          </p:spPr>
        </p:pic>
        <p:sp>
          <p:nvSpPr>
            <p:cNvPr id="2154" name="Google Shape;59;p13">
              <a:extLst>
                <a:ext uri="{FF2B5EF4-FFF2-40B4-BE49-F238E27FC236}">
                  <a16:creationId xmlns:a16="http://schemas.microsoft.com/office/drawing/2014/main" id="{52CAE09E-5A04-05A7-F244-63B9211D3F0C}"/>
                </a:ext>
              </a:extLst>
            </p:cNvPr>
            <p:cNvSpPr txBox="1"/>
            <p:nvPr/>
          </p:nvSpPr>
          <p:spPr>
            <a:xfrm>
              <a:off x="861789" y="2419648"/>
              <a:ext cx="3681635" cy="275962"/>
            </a:xfrm>
            <a:prstGeom prst="rect">
              <a:avLst/>
            </a:prstGeom>
            <a:noFill/>
            <a:ln>
              <a:noFill/>
            </a:ln>
          </p:spPr>
          <p:txBody>
            <a:bodyPr spcFirstLastPara="1" wrap="square" lIns="91425" tIns="91425" rIns="91425" bIns="91425" anchor="ctr" anchorCtr="0">
              <a:noAutofit/>
            </a:bodyPr>
            <a:lstStyle/>
            <a:p>
              <a:pPr>
                <a:buClr>
                  <a:srgbClr val="000000"/>
                </a:buClr>
                <a:buFont typeface="Arial"/>
                <a:buNone/>
              </a:pPr>
              <a:r>
                <a:rPr lang="en" sz="1600" kern="0" dirty="0">
                  <a:solidFill>
                    <a:srgbClr val="0070C0"/>
                  </a:solidFill>
                  <a:latin typeface="Arial"/>
                  <a:cs typeface="Arial"/>
                  <a:sym typeface="Arial"/>
                </a:rPr>
                <a:t>Server</a:t>
              </a:r>
              <a:r>
                <a:rPr lang="en" sz="1400" kern="0" dirty="0">
                  <a:solidFill>
                    <a:srgbClr val="000000"/>
                  </a:solidFill>
                  <a:latin typeface="Arial"/>
                  <a:cs typeface="Arial"/>
                  <a:sym typeface="Arial"/>
                </a:rPr>
                <a:t>(           ,              )</a:t>
              </a:r>
              <a:endParaRPr sz="1400" kern="0" dirty="0">
                <a:solidFill>
                  <a:srgbClr val="000000"/>
                </a:solidFill>
                <a:latin typeface="Arial"/>
                <a:cs typeface="Arial"/>
                <a:sym typeface="Arial"/>
              </a:endParaRPr>
            </a:p>
          </p:txBody>
        </p:sp>
        <p:sp>
          <p:nvSpPr>
            <p:cNvPr id="2155" name="Google Shape;64;p13">
              <a:extLst>
                <a:ext uri="{FF2B5EF4-FFF2-40B4-BE49-F238E27FC236}">
                  <a16:creationId xmlns:a16="http://schemas.microsoft.com/office/drawing/2014/main" id="{924A7907-E186-5CE3-468F-03201CA444D5}"/>
                </a:ext>
              </a:extLst>
            </p:cNvPr>
            <p:cNvSpPr txBox="1"/>
            <p:nvPr/>
          </p:nvSpPr>
          <p:spPr>
            <a:xfrm>
              <a:off x="1543127" y="2797707"/>
              <a:ext cx="699600" cy="202800"/>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1600" kern="0" dirty="0">
                  <a:solidFill>
                    <a:schemeClr val="accent2">
                      <a:lumMod val="75000"/>
                    </a:schemeClr>
                  </a:solidFill>
                  <a:latin typeface="Arial"/>
                  <a:cs typeface="Arial"/>
                  <a:sym typeface="Arial"/>
                </a:rPr>
                <a:t>Data</a:t>
              </a:r>
              <a:endParaRPr sz="1600" kern="0" dirty="0">
                <a:solidFill>
                  <a:schemeClr val="accent2">
                    <a:lumMod val="75000"/>
                  </a:schemeClr>
                </a:solidFill>
                <a:latin typeface="Arial"/>
                <a:cs typeface="Arial"/>
                <a:sym typeface="Arial"/>
              </a:endParaRPr>
            </a:p>
          </p:txBody>
        </p:sp>
        <p:pic>
          <p:nvPicPr>
            <p:cNvPr id="2156" name="Google Shape;57;p13">
              <a:extLst>
                <a:ext uri="{FF2B5EF4-FFF2-40B4-BE49-F238E27FC236}">
                  <a16:creationId xmlns:a16="http://schemas.microsoft.com/office/drawing/2014/main" id="{7FEFE868-4C83-48B2-2316-37B9EE6751CF}"/>
                </a:ext>
              </a:extLst>
            </p:cNvPr>
            <p:cNvPicPr preferRelativeResize="0"/>
            <p:nvPr/>
          </p:nvPicPr>
          <p:blipFill>
            <a:blip r:embed="rId9">
              <a:alphaModFix/>
              <a:duotone>
                <a:schemeClr val="accent3">
                  <a:shade val="45000"/>
                  <a:satMod val="135000"/>
                </a:schemeClr>
                <a:prstClr val="white"/>
              </a:duotone>
            </a:blip>
            <a:stretch>
              <a:fillRect/>
            </a:stretch>
          </p:blipFill>
          <p:spPr>
            <a:xfrm>
              <a:off x="2375517" y="2419648"/>
              <a:ext cx="372076" cy="372076"/>
            </a:xfrm>
            <a:prstGeom prst="rect">
              <a:avLst/>
            </a:prstGeom>
            <a:noFill/>
            <a:ln>
              <a:noFill/>
            </a:ln>
          </p:spPr>
        </p:pic>
        <p:sp>
          <p:nvSpPr>
            <p:cNvPr id="2157" name="Google Shape;68;p13">
              <a:extLst>
                <a:ext uri="{FF2B5EF4-FFF2-40B4-BE49-F238E27FC236}">
                  <a16:creationId xmlns:a16="http://schemas.microsoft.com/office/drawing/2014/main" id="{9134D279-9534-D293-91EA-17AF81D3628A}"/>
                </a:ext>
              </a:extLst>
            </p:cNvPr>
            <p:cNvSpPr txBox="1"/>
            <p:nvPr/>
          </p:nvSpPr>
          <p:spPr>
            <a:xfrm>
              <a:off x="2131636" y="2776107"/>
              <a:ext cx="1005600" cy="246000"/>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1600" kern="0" dirty="0">
                  <a:solidFill>
                    <a:schemeClr val="accent6">
                      <a:lumMod val="75000"/>
                    </a:schemeClr>
                  </a:solidFill>
                  <a:latin typeface="Arial"/>
                  <a:cs typeface="Arial"/>
                  <a:sym typeface="Arial"/>
                </a:rPr>
                <a:t>Payment</a:t>
              </a:r>
              <a:endParaRPr sz="1600" kern="0" dirty="0">
                <a:solidFill>
                  <a:schemeClr val="accent6">
                    <a:lumMod val="75000"/>
                  </a:schemeClr>
                </a:solidFill>
                <a:latin typeface="Arial"/>
                <a:cs typeface="Arial"/>
                <a:sym typeface="Arial"/>
              </a:endParaRPr>
            </a:p>
          </p:txBody>
        </p:sp>
      </p:grpSp>
      <p:grpSp>
        <p:nvGrpSpPr>
          <p:cNvPr id="2165" name="Group 2164">
            <a:extLst>
              <a:ext uri="{FF2B5EF4-FFF2-40B4-BE49-F238E27FC236}">
                <a16:creationId xmlns:a16="http://schemas.microsoft.com/office/drawing/2014/main" id="{FFBEF900-33A7-3758-2252-61ED69A1A4EA}"/>
              </a:ext>
            </a:extLst>
          </p:cNvPr>
          <p:cNvGrpSpPr/>
          <p:nvPr/>
        </p:nvGrpSpPr>
        <p:grpSpPr>
          <a:xfrm>
            <a:off x="8716837" y="4551000"/>
            <a:ext cx="1608000" cy="683487"/>
            <a:chOff x="8181571" y="5288929"/>
            <a:chExt cx="1608000" cy="683487"/>
          </a:xfrm>
        </p:grpSpPr>
        <mc:AlternateContent xmlns:mc="http://schemas.openxmlformats.org/markup-compatibility/2006" xmlns:a14="http://schemas.microsoft.com/office/drawing/2010/main">
          <mc:Choice Requires="a14">
            <p:sp>
              <p:nvSpPr>
                <p:cNvPr id="2158" name="Google Shape;60;p13">
                  <a:extLst>
                    <a:ext uri="{FF2B5EF4-FFF2-40B4-BE49-F238E27FC236}">
                      <a16:creationId xmlns:a16="http://schemas.microsoft.com/office/drawing/2014/main" id="{49F06AA6-C08B-7DDE-F981-8037B76DE8C8}"/>
                    </a:ext>
                  </a:extLst>
                </p:cNvPr>
                <p:cNvSpPr txBox="1"/>
                <p:nvPr/>
              </p:nvSpPr>
              <p:spPr>
                <a:xfrm>
                  <a:off x="8181571" y="5358176"/>
                  <a:ext cx="1608000" cy="293762"/>
                </a:xfrm>
                <a:prstGeom prst="rect">
                  <a:avLst/>
                </a:prstGeom>
                <a:noFill/>
                <a:ln>
                  <a:noFill/>
                </a:ln>
              </p:spPr>
              <p:txBody>
                <a:bodyPr spcFirstLastPara="1" wrap="square" lIns="91425" tIns="91425" rIns="91425" bIns="91425" anchor="ctr" anchorCtr="0">
                  <a:noAutofit/>
                </a:bodyPr>
                <a:lstStyle/>
                <a:p>
                  <a:pPr>
                    <a:buClr>
                      <a:srgbClr val="000000"/>
                    </a:buClr>
                    <a:buFont typeface="Arial"/>
                    <a:buNone/>
                  </a:pPr>
                  <a:r>
                    <a:rPr lang="en" sz="1600" kern="0" dirty="0">
                      <a:solidFill>
                        <a:srgbClr val="7030A0"/>
                      </a:solidFill>
                      <a:latin typeface="Arial"/>
                      <a:cs typeface="Arial"/>
                      <a:sym typeface="Arial"/>
                    </a:rPr>
                    <a:t>Client</a:t>
                  </a:r>
                  <a:r>
                    <a:rPr lang="en" sz="1600" kern="0" dirty="0">
                      <a:solidFill>
                        <a:srgbClr val="000000"/>
                      </a:solidFill>
                      <a:latin typeface="Arial"/>
                      <a:cs typeface="Arial"/>
                      <a:sym typeface="Arial"/>
                    </a:rPr>
                    <a:t>(</a:t>
                  </a:r>
                  <a14:m>
                    <m:oMath xmlns:m="http://schemas.openxmlformats.org/officeDocument/2006/math">
                      <m:r>
                        <a:rPr lang="en-US" sz="1600" b="0" i="1" kern="0" smtClean="0">
                          <a:solidFill>
                            <a:srgbClr val="000000"/>
                          </a:solidFill>
                          <a:latin typeface="Cambria Math" panose="02040503050406030204" pitchFamily="18" charset="0"/>
                          <a:cs typeface="Arial"/>
                          <a:sym typeface="Arial"/>
                        </a:rPr>
                        <m:t>𝐶</m:t>
                      </m:r>
                      <m:r>
                        <a:rPr lang="en-US" sz="1600" b="0" i="1" kern="0" smtClean="0">
                          <a:solidFill>
                            <a:srgbClr val="000000"/>
                          </a:solidFill>
                          <a:latin typeface="Cambria Math" panose="02040503050406030204" pitchFamily="18" charset="0"/>
                          <a:cs typeface="Arial"/>
                          <a:sym typeface="Arial"/>
                        </a:rPr>
                        <m:t>,     </m:t>
                      </m:r>
                    </m:oMath>
                  </a14:m>
                  <a:r>
                    <a:rPr lang="en" sz="1600" kern="0" dirty="0">
                      <a:solidFill>
                        <a:srgbClr val="000000"/>
                      </a:solidFill>
                      <a:latin typeface="Arial"/>
                      <a:cs typeface="Arial"/>
                      <a:sym typeface="Arial"/>
                    </a:rPr>
                    <a:t>       )</a:t>
                  </a:r>
                  <a:endParaRPr sz="1600" kern="0" dirty="0">
                    <a:solidFill>
                      <a:srgbClr val="000000"/>
                    </a:solidFill>
                    <a:latin typeface="Arial"/>
                    <a:cs typeface="Arial"/>
                    <a:sym typeface="Arial"/>
                  </a:endParaRPr>
                </a:p>
              </p:txBody>
            </p:sp>
          </mc:Choice>
          <mc:Fallback xmlns="">
            <p:sp>
              <p:nvSpPr>
                <p:cNvPr id="2158" name="Google Shape;60;p13">
                  <a:extLst>
                    <a:ext uri="{FF2B5EF4-FFF2-40B4-BE49-F238E27FC236}">
                      <a16:creationId xmlns:a16="http://schemas.microsoft.com/office/drawing/2014/main" id="{49F06AA6-C08B-7DDE-F981-8037B76DE8C8}"/>
                    </a:ext>
                  </a:extLst>
                </p:cNvPr>
                <p:cNvSpPr txBox="1">
                  <a:spLocks noRot="1" noChangeAspect="1" noMove="1" noResize="1" noEditPoints="1" noAdjustHandles="1" noChangeArrowheads="1" noChangeShapeType="1" noTextEdit="1"/>
                </p:cNvSpPr>
                <p:nvPr/>
              </p:nvSpPr>
              <p:spPr>
                <a:xfrm>
                  <a:off x="8181571" y="5358176"/>
                  <a:ext cx="1608000" cy="293762"/>
                </a:xfrm>
                <a:prstGeom prst="rect">
                  <a:avLst/>
                </a:prstGeom>
                <a:blipFill>
                  <a:blip r:embed="rId11"/>
                  <a:stretch>
                    <a:fillRect l="-1894" t="-12500" b="-35417"/>
                  </a:stretch>
                </a:blipFill>
                <a:ln>
                  <a:noFill/>
                </a:ln>
              </p:spPr>
              <p:txBody>
                <a:bodyPr/>
                <a:lstStyle/>
                <a:p>
                  <a:r>
                    <a:rPr lang="en-US">
                      <a:noFill/>
                    </a:rPr>
                    <a:t> </a:t>
                  </a:r>
                </a:p>
              </p:txBody>
            </p:sp>
          </mc:Fallback>
        </mc:AlternateContent>
        <p:pic>
          <p:nvPicPr>
            <p:cNvPr id="2161" name="Google Shape;58;p13">
              <a:extLst>
                <a:ext uri="{FF2B5EF4-FFF2-40B4-BE49-F238E27FC236}">
                  <a16:creationId xmlns:a16="http://schemas.microsoft.com/office/drawing/2014/main" id="{230E5E2C-A70D-595A-89EF-4AC9EB0002AE}"/>
                </a:ext>
              </a:extLst>
            </p:cNvPr>
            <p:cNvPicPr preferRelativeResize="0"/>
            <p:nvPr/>
          </p:nvPicPr>
          <p:blipFill>
            <a:blip r:embed="rId7">
              <a:alphaModFix/>
              <a:duotone>
                <a:schemeClr val="accent2">
                  <a:shade val="45000"/>
                  <a:satMod val="135000"/>
                </a:schemeClr>
                <a:prstClr val="white"/>
              </a:duotone>
            </a:blip>
            <a:stretch>
              <a:fillRect/>
            </a:stretch>
          </p:blipFill>
          <p:spPr>
            <a:xfrm flipH="1">
              <a:off x="9084810" y="5288929"/>
              <a:ext cx="450725" cy="450725"/>
            </a:xfrm>
            <a:prstGeom prst="rect">
              <a:avLst/>
            </a:prstGeom>
            <a:noFill/>
            <a:ln>
              <a:noFill/>
            </a:ln>
          </p:spPr>
        </p:pic>
        <p:sp>
          <p:nvSpPr>
            <p:cNvPr id="2162" name="Google Shape;64;p13">
              <a:extLst>
                <a:ext uri="{FF2B5EF4-FFF2-40B4-BE49-F238E27FC236}">
                  <a16:creationId xmlns:a16="http://schemas.microsoft.com/office/drawing/2014/main" id="{8FC4EE03-F166-B8AF-6C1D-9DECDA3E7262}"/>
                </a:ext>
              </a:extLst>
            </p:cNvPr>
            <p:cNvSpPr txBox="1"/>
            <p:nvPr/>
          </p:nvSpPr>
          <p:spPr>
            <a:xfrm>
              <a:off x="8960372" y="5769616"/>
              <a:ext cx="699600" cy="202800"/>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1600" kern="0" dirty="0">
                  <a:solidFill>
                    <a:schemeClr val="accent2">
                      <a:lumMod val="75000"/>
                    </a:schemeClr>
                  </a:solidFill>
                  <a:latin typeface="Arial"/>
                  <a:cs typeface="Arial"/>
                  <a:sym typeface="Arial"/>
                </a:rPr>
                <a:t>Data</a:t>
              </a:r>
              <a:endParaRPr sz="1600" kern="0" dirty="0">
                <a:solidFill>
                  <a:schemeClr val="accent2">
                    <a:lumMod val="75000"/>
                  </a:schemeClr>
                </a:solidFill>
                <a:latin typeface="Arial"/>
                <a:cs typeface="Arial"/>
                <a:sym typeface="Arial"/>
              </a:endParaRPr>
            </a:p>
          </p:txBody>
        </p:sp>
      </p:grpSp>
      <p:sp>
        <p:nvSpPr>
          <p:cNvPr id="2168" name="TextBox 2167">
            <a:extLst>
              <a:ext uri="{FF2B5EF4-FFF2-40B4-BE49-F238E27FC236}">
                <a16:creationId xmlns:a16="http://schemas.microsoft.com/office/drawing/2014/main" id="{4D481B85-DD72-0969-1B68-109EA19ED5B2}"/>
              </a:ext>
            </a:extLst>
          </p:cNvPr>
          <p:cNvSpPr txBox="1"/>
          <p:nvPr/>
        </p:nvSpPr>
        <p:spPr>
          <a:xfrm>
            <a:off x="1342944" y="1784121"/>
            <a:ext cx="3077767" cy="1200329"/>
          </a:xfrm>
          <a:prstGeom prst="rect">
            <a:avLst/>
          </a:prstGeom>
          <a:noFill/>
        </p:spPr>
        <p:txBody>
          <a:bodyPr wrap="square" rtlCol="0">
            <a:spAutoFit/>
          </a:bodyPr>
          <a:lstStyle/>
          <a:p>
            <a:pPr algn="ctr"/>
            <a:r>
              <a:rPr lang="en-US" b="1" dirty="0">
                <a:solidFill>
                  <a:srgbClr val="0070C0"/>
                </a:solidFill>
              </a:rPr>
              <a:t>Server Fairness:</a:t>
            </a:r>
          </a:p>
          <a:p>
            <a:pPr algn="ctr"/>
            <a:r>
              <a:rPr lang="en-US" dirty="0">
                <a:solidFill>
                  <a:srgbClr val="FF0000"/>
                </a:solidFill>
              </a:rPr>
              <a:t>An adversarial client </a:t>
            </a:r>
            <a:r>
              <a:rPr lang="en-US" dirty="0"/>
              <a:t>cannot learn anything about the data without paying the server.</a:t>
            </a:r>
          </a:p>
        </p:txBody>
      </p:sp>
      <p:sp>
        <p:nvSpPr>
          <p:cNvPr id="2169" name="TextBox 2168">
            <a:extLst>
              <a:ext uri="{FF2B5EF4-FFF2-40B4-BE49-F238E27FC236}">
                <a16:creationId xmlns:a16="http://schemas.microsoft.com/office/drawing/2014/main" id="{DD88F17E-A1D8-CAEE-52B1-493829D120B0}"/>
              </a:ext>
            </a:extLst>
          </p:cNvPr>
          <p:cNvSpPr txBox="1"/>
          <p:nvPr/>
        </p:nvSpPr>
        <p:spPr>
          <a:xfrm>
            <a:off x="8240800" y="1810463"/>
            <a:ext cx="3245964" cy="1200329"/>
          </a:xfrm>
          <a:prstGeom prst="rect">
            <a:avLst/>
          </a:prstGeom>
          <a:noFill/>
        </p:spPr>
        <p:txBody>
          <a:bodyPr wrap="square" rtlCol="0">
            <a:spAutoFit/>
          </a:bodyPr>
          <a:lstStyle/>
          <a:p>
            <a:pPr algn="ctr"/>
            <a:r>
              <a:rPr lang="en-US" b="1" dirty="0">
                <a:solidFill>
                  <a:srgbClr val="7030A0"/>
                </a:solidFill>
              </a:rPr>
              <a:t>Client Fairness:</a:t>
            </a:r>
          </a:p>
          <a:p>
            <a:pPr algn="ctr"/>
            <a:r>
              <a:rPr lang="en-US" dirty="0">
                <a:solidFill>
                  <a:srgbClr val="FF0000"/>
                </a:solidFill>
              </a:rPr>
              <a:t>An adversarial server</a:t>
            </a:r>
            <a:r>
              <a:rPr lang="en-US" dirty="0"/>
              <a:t> cannot receive any payment if the client does not obtain the data.</a:t>
            </a:r>
          </a:p>
        </p:txBody>
      </p:sp>
      <p:sp>
        <p:nvSpPr>
          <p:cNvPr id="2170" name="TextBox 2169">
            <a:extLst>
              <a:ext uri="{FF2B5EF4-FFF2-40B4-BE49-F238E27FC236}">
                <a16:creationId xmlns:a16="http://schemas.microsoft.com/office/drawing/2014/main" id="{424131C4-5066-1109-DD08-826E9808148F}"/>
              </a:ext>
            </a:extLst>
          </p:cNvPr>
          <p:cNvSpPr txBox="1"/>
          <p:nvPr/>
        </p:nvSpPr>
        <p:spPr>
          <a:xfrm>
            <a:off x="4425469" y="3313820"/>
            <a:ext cx="3756102" cy="1200329"/>
          </a:xfrm>
          <a:prstGeom prst="rect">
            <a:avLst/>
          </a:prstGeom>
          <a:noFill/>
        </p:spPr>
        <p:txBody>
          <a:bodyPr wrap="square" rtlCol="0">
            <a:spAutoFit/>
          </a:bodyPr>
          <a:lstStyle/>
          <a:p>
            <a:pPr algn="ctr"/>
            <a:r>
              <a:rPr lang="en-US" b="1" dirty="0">
                <a:solidFill>
                  <a:srgbClr val="00B050"/>
                </a:solidFill>
              </a:rPr>
              <a:t>Correctness</a:t>
            </a:r>
            <a:r>
              <a:rPr lang="en-US" b="1" dirty="0">
                <a:solidFill>
                  <a:srgbClr val="7030A0"/>
                </a:solidFill>
              </a:rPr>
              <a:t>: </a:t>
            </a:r>
          </a:p>
          <a:p>
            <a:pPr algn="ctr"/>
            <a:r>
              <a:rPr lang="en-US" dirty="0"/>
              <a:t>If the client and the server are honest, the client obtains the data, and the server obtains the payment.</a:t>
            </a:r>
          </a:p>
        </p:txBody>
      </p:sp>
      <p:sp>
        <p:nvSpPr>
          <p:cNvPr id="3" name="TextBox 2">
            <a:extLst>
              <a:ext uri="{FF2B5EF4-FFF2-40B4-BE49-F238E27FC236}">
                <a16:creationId xmlns:a16="http://schemas.microsoft.com/office/drawing/2014/main" id="{8478A0FF-961C-2FAA-6F86-B3FE2824A987}"/>
              </a:ext>
            </a:extLst>
          </p:cNvPr>
          <p:cNvSpPr txBox="1"/>
          <p:nvPr/>
        </p:nvSpPr>
        <p:spPr>
          <a:xfrm>
            <a:off x="1723778" y="5746351"/>
            <a:ext cx="9159483" cy="461665"/>
          </a:xfrm>
          <a:prstGeom prst="rect">
            <a:avLst/>
          </a:prstGeom>
          <a:noFill/>
        </p:spPr>
        <p:txBody>
          <a:bodyPr wrap="square" rtlCol="0">
            <a:spAutoFit/>
          </a:bodyPr>
          <a:lstStyle/>
          <a:p>
            <a:pPr algn="ctr"/>
            <a:r>
              <a:rPr lang="en-US" sz="2400" dirty="0">
                <a:solidFill>
                  <a:srgbClr val="FF0000"/>
                </a:solidFill>
              </a:rPr>
              <a:t>KZG commitments and Application to </a:t>
            </a:r>
            <a:r>
              <a:rPr lang="en-US" sz="2400" dirty="0" err="1">
                <a:solidFill>
                  <a:srgbClr val="FF0000"/>
                </a:solidFill>
              </a:rPr>
              <a:t>ProtoDanksharding</a:t>
            </a:r>
            <a:r>
              <a:rPr lang="en-US" sz="2400" dirty="0">
                <a:solidFill>
                  <a:srgbClr val="FF0000"/>
                </a:solidFill>
              </a:rPr>
              <a:t> (EIP-4844) </a:t>
            </a:r>
          </a:p>
        </p:txBody>
      </p:sp>
    </p:spTree>
    <p:extLst>
      <p:ext uri="{BB962C8B-B14F-4D97-AF65-F5344CB8AC3E}">
        <p14:creationId xmlns:p14="http://schemas.microsoft.com/office/powerpoint/2010/main" val="7748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nodeType="withEffect">
                                  <p:stCondLst>
                                    <p:cond delay="0"/>
                                  </p:stCondLst>
                                  <p:childTnLst>
                                    <p:set>
                                      <p:cBhvr>
                                        <p:cTn id="9" dur="1" fill="hold">
                                          <p:stCondLst>
                                            <p:cond delay="0"/>
                                          </p:stCondLst>
                                        </p:cTn>
                                        <p:tgtEl>
                                          <p:spTgt spid="2167"/>
                                        </p:tgtEl>
                                        <p:attrNameLst>
                                          <p:attrName>style.visibility</p:attrName>
                                        </p:attrNameLst>
                                      </p:cBhvr>
                                      <p:to>
                                        <p:strVal val="visible"/>
                                      </p:to>
                                    </p:set>
                                    <p:animEffect transition="in" filter="fade">
                                      <p:cBhvr>
                                        <p:cTn id="10" dur="500"/>
                                        <p:tgtEl>
                                          <p:spTgt spid="216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166"/>
                                        </p:tgtEl>
                                        <p:attrNameLst>
                                          <p:attrName>style.visibility</p:attrName>
                                        </p:attrNameLst>
                                      </p:cBhvr>
                                      <p:to>
                                        <p:strVal val="visible"/>
                                      </p:to>
                                    </p:set>
                                    <p:animEffect transition="in" filter="fade">
                                      <p:cBhvr>
                                        <p:cTn id="15" dur="500"/>
                                        <p:tgtEl>
                                          <p:spTgt spid="216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163"/>
                                        </p:tgtEl>
                                        <p:attrNameLst>
                                          <p:attrName>style.visibility</p:attrName>
                                        </p:attrNameLst>
                                      </p:cBhvr>
                                      <p:to>
                                        <p:strVal val="visible"/>
                                      </p:to>
                                    </p:set>
                                    <p:animEffect transition="in" filter="fade">
                                      <p:cBhvr>
                                        <p:cTn id="20" dur="500"/>
                                        <p:tgtEl>
                                          <p:spTgt spid="2163"/>
                                        </p:tgtEl>
                                      </p:cBhvr>
                                    </p:animEffect>
                                  </p:childTnLst>
                                </p:cTn>
                              </p:par>
                              <p:par>
                                <p:cTn id="21" presetID="10"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500"/>
                                        <p:tgtEl>
                                          <p:spTgt spid="4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36"/>
                                        </p:tgtEl>
                                        <p:attrNameLst>
                                          <p:attrName>style.visibility</p:attrName>
                                        </p:attrNameLst>
                                      </p:cBhvr>
                                      <p:to>
                                        <p:strVal val="visible"/>
                                      </p:to>
                                    </p:set>
                                    <p:animEffect transition="in" filter="fade">
                                      <p:cBhvr>
                                        <p:cTn id="36" dur="500"/>
                                        <p:tgtEl>
                                          <p:spTgt spid="2136"/>
                                        </p:tgtEl>
                                      </p:cBhvr>
                                    </p:animEffect>
                                  </p:childTnLst>
                                </p:cTn>
                              </p:par>
                              <p:par>
                                <p:cTn id="37" presetID="10" presetClass="entr" presetSubtype="0" fill="hold" nodeType="with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par>
                                <p:cTn id="40" presetID="10" presetClass="entr" presetSubtype="0" fill="hold" nodeType="withEffect">
                                  <p:stCondLst>
                                    <p:cond delay="0"/>
                                  </p:stCondLst>
                                  <p:childTnLst>
                                    <p:set>
                                      <p:cBhvr>
                                        <p:cTn id="41" dur="1" fill="hold">
                                          <p:stCondLst>
                                            <p:cond delay="0"/>
                                          </p:stCondLst>
                                        </p:cTn>
                                        <p:tgtEl>
                                          <p:spTgt spid="60"/>
                                        </p:tgtEl>
                                        <p:attrNameLst>
                                          <p:attrName>style.visibility</p:attrName>
                                        </p:attrNameLst>
                                      </p:cBhvr>
                                      <p:to>
                                        <p:strVal val="visible"/>
                                      </p:to>
                                    </p:set>
                                    <p:animEffect transition="in" filter="fade">
                                      <p:cBhvr>
                                        <p:cTn id="42" dur="500"/>
                                        <p:tgtEl>
                                          <p:spTgt spid="60"/>
                                        </p:tgtEl>
                                      </p:cBhvr>
                                    </p:animEffect>
                                  </p:childTnLst>
                                </p:cTn>
                              </p:par>
                              <p:par>
                                <p:cTn id="43" presetID="10" presetClass="entr" presetSubtype="0" fill="hold" nodeType="withEffect">
                                  <p:stCondLst>
                                    <p:cond delay="0"/>
                                  </p:stCondLst>
                                  <p:childTnLst>
                                    <p:set>
                                      <p:cBhvr>
                                        <p:cTn id="44" dur="1" fill="hold">
                                          <p:stCondLst>
                                            <p:cond delay="0"/>
                                          </p:stCondLst>
                                        </p:cTn>
                                        <p:tgtEl>
                                          <p:spTgt spid="2135"/>
                                        </p:tgtEl>
                                        <p:attrNameLst>
                                          <p:attrName>style.visibility</p:attrName>
                                        </p:attrNameLst>
                                      </p:cBhvr>
                                      <p:to>
                                        <p:strVal val="visible"/>
                                      </p:to>
                                    </p:set>
                                    <p:animEffect transition="in" filter="fade">
                                      <p:cBhvr>
                                        <p:cTn id="45" dur="500"/>
                                        <p:tgtEl>
                                          <p:spTgt spid="2135"/>
                                        </p:tgtEl>
                                      </p:cBhvr>
                                    </p:animEffect>
                                  </p:childTnLst>
                                </p:cTn>
                              </p:par>
                              <p:par>
                                <p:cTn id="46" presetID="10" presetClass="entr" presetSubtype="0" fill="hold" nodeType="with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fade">
                                      <p:cBhvr>
                                        <p:cTn id="48" dur="500"/>
                                        <p:tgtEl>
                                          <p:spTgt spid="51"/>
                                        </p:tgtEl>
                                      </p:cBhvr>
                                    </p:animEffect>
                                  </p:childTnLst>
                                </p:cTn>
                              </p:par>
                              <p:par>
                                <p:cTn id="49" presetID="10" presetClass="entr" presetSubtype="0" fill="hold" nodeType="withEffect">
                                  <p:stCondLst>
                                    <p:cond delay="0"/>
                                  </p:stCondLst>
                                  <p:childTnLst>
                                    <p:set>
                                      <p:cBhvr>
                                        <p:cTn id="50" dur="1" fill="hold">
                                          <p:stCondLst>
                                            <p:cond delay="0"/>
                                          </p:stCondLst>
                                        </p:cTn>
                                        <p:tgtEl>
                                          <p:spTgt spid="2149"/>
                                        </p:tgtEl>
                                        <p:attrNameLst>
                                          <p:attrName>style.visibility</p:attrName>
                                        </p:attrNameLst>
                                      </p:cBhvr>
                                      <p:to>
                                        <p:strVal val="visible"/>
                                      </p:to>
                                    </p:set>
                                    <p:animEffect transition="in" filter="fade">
                                      <p:cBhvr>
                                        <p:cTn id="51" dur="500"/>
                                        <p:tgtEl>
                                          <p:spTgt spid="214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nodeType="clickEffect">
                                  <p:stCondLst>
                                    <p:cond delay="0"/>
                                  </p:stCondLst>
                                  <p:childTnLst>
                                    <p:animEffect transition="out" filter="fade">
                                      <p:cBhvr>
                                        <p:cTn id="55" dur="500"/>
                                        <p:tgtEl>
                                          <p:spTgt spid="2167"/>
                                        </p:tgtEl>
                                      </p:cBhvr>
                                    </p:animEffect>
                                    <p:set>
                                      <p:cBhvr>
                                        <p:cTn id="56" dur="1" fill="hold">
                                          <p:stCondLst>
                                            <p:cond delay="499"/>
                                          </p:stCondLst>
                                        </p:cTn>
                                        <p:tgtEl>
                                          <p:spTgt spid="2167"/>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2163"/>
                                        </p:tgtEl>
                                      </p:cBhvr>
                                    </p:animEffect>
                                    <p:set>
                                      <p:cBhvr>
                                        <p:cTn id="59" dur="1" fill="hold">
                                          <p:stCondLst>
                                            <p:cond delay="499"/>
                                          </p:stCondLst>
                                        </p:cTn>
                                        <p:tgtEl>
                                          <p:spTgt spid="2163"/>
                                        </p:tgtEl>
                                        <p:attrNameLst>
                                          <p:attrName>style.visibility</p:attrName>
                                        </p:attrNameLst>
                                      </p:cBhvr>
                                      <p:to>
                                        <p:strVal val="hidden"/>
                                      </p:to>
                                    </p:set>
                                  </p:childTnLst>
                                </p:cTn>
                              </p:par>
                              <p:par>
                                <p:cTn id="60" presetID="10" presetClass="entr" presetSubtype="0" fill="hold" nodeType="withEffect">
                                  <p:stCondLst>
                                    <p:cond delay="0"/>
                                  </p:stCondLst>
                                  <p:childTnLst>
                                    <p:set>
                                      <p:cBhvr>
                                        <p:cTn id="61" dur="1" fill="hold">
                                          <p:stCondLst>
                                            <p:cond delay="0"/>
                                          </p:stCondLst>
                                        </p:cTn>
                                        <p:tgtEl>
                                          <p:spTgt spid="2164"/>
                                        </p:tgtEl>
                                        <p:attrNameLst>
                                          <p:attrName>style.visibility</p:attrName>
                                        </p:attrNameLst>
                                      </p:cBhvr>
                                      <p:to>
                                        <p:strVal val="visible"/>
                                      </p:to>
                                    </p:set>
                                    <p:animEffect transition="in" filter="fade">
                                      <p:cBhvr>
                                        <p:cTn id="62" dur="500"/>
                                        <p:tgtEl>
                                          <p:spTgt spid="2164"/>
                                        </p:tgtEl>
                                      </p:cBhvr>
                                    </p:animEffect>
                                  </p:childTnLst>
                                </p:cTn>
                              </p:par>
                              <p:par>
                                <p:cTn id="63" presetID="10" presetClass="entr" presetSubtype="0" fill="hold" nodeType="withEffect">
                                  <p:stCondLst>
                                    <p:cond delay="0"/>
                                  </p:stCondLst>
                                  <p:childTnLst>
                                    <p:set>
                                      <p:cBhvr>
                                        <p:cTn id="64" dur="1" fill="hold">
                                          <p:stCondLst>
                                            <p:cond delay="0"/>
                                          </p:stCondLst>
                                        </p:cTn>
                                        <p:tgtEl>
                                          <p:spTgt spid="2165"/>
                                        </p:tgtEl>
                                        <p:attrNameLst>
                                          <p:attrName>style.visibility</p:attrName>
                                        </p:attrNameLst>
                                      </p:cBhvr>
                                      <p:to>
                                        <p:strVal val="visible"/>
                                      </p:to>
                                    </p:set>
                                    <p:animEffect transition="in" filter="fade">
                                      <p:cBhvr>
                                        <p:cTn id="65" dur="500"/>
                                        <p:tgtEl>
                                          <p:spTgt spid="2165"/>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170"/>
                                        </p:tgtEl>
                                        <p:attrNameLst>
                                          <p:attrName>style.visibility</p:attrName>
                                        </p:attrNameLst>
                                      </p:cBhvr>
                                      <p:to>
                                        <p:strVal val="visible"/>
                                      </p:to>
                                    </p:set>
                                    <p:animEffect transition="in" filter="fade">
                                      <p:cBhvr>
                                        <p:cTn id="70" dur="500"/>
                                        <p:tgtEl>
                                          <p:spTgt spid="2170"/>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168"/>
                                        </p:tgtEl>
                                        <p:attrNameLst>
                                          <p:attrName>style.visibility</p:attrName>
                                        </p:attrNameLst>
                                      </p:cBhvr>
                                      <p:to>
                                        <p:strVal val="visible"/>
                                      </p:to>
                                    </p:set>
                                    <p:animEffect transition="in" filter="fade">
                                      <p:cBhvr>
                                        <p:cTn id="75" dur="500"/>
                                        <p:tgtEl>
                                          <p:spTgt spid="2168"/>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169"/>
                                        </p:tgtEl>
                                        <p:attrNameLst>
                                          <p:attrName>style.visibility</p:attrName>
                                        </p:attrNameLst>
                                      </p:cBhvr>
                                      <p:to>
                                        <p:strVal val="visible"/>
                                      </p:to>
                                    </p:set>
                                    <p:animEffect transition="in" filter="fade">
                                      <p:cBhvr>
                                        <p:cTn id="80" dur="500"/>
                                        <p:tgtEl>
                                          <p:spTgt spid="2169"/>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
                                        </p:tgtEl>
                                        <p:attrNameLst>
                                          <p:attrName>style.visibility</p:attrName>
                                        </p:attrNameLst>
                                      </p:cBhvr>
                                      <p:to>
                                        <p:strVal val="visible"/>
                                      </p:to>
                                    </p:set>
                                    <p:animEffect transition="in" filter="fade">
                                      <p:cBhvr>
                                        <p:cTn id="8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2168" grpId="0"/>
      <p:bldP spid="2169" grpId="0"/>
      <p:bldP spid="2170"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37448-B68F-7C0E-5411-13DA35DAD4E2}"/>
              </a:ext>
            </a:extLst>
          </p:cNvPr>
          <p:cNvSpPr>
            <a:spLocks noGrp="1"/>
          </p:cNvSpPr>
          <p:nvPr>
            <p:ph type="title"/>
          </p:nvPr>
        </p:nvSpPr>
        <p:spPr>
          <a:xfrm>
            <a:off x="838199" y="365125"/>
            <a:ext cx="10704871" cy="1325563"/>
          </a:xfrm>
        </p:spPr>
        <p:txBody>
          <a:bodyPr>
            <a:normAutofit/>
          </a:bodyPr>
          <a:lstStyle/>
          <a:p>
            <a:r>
              <a:rPr lang="en-US" sz="4000" dirty="0"/>
              <a:t>Verifiable Encryption under Committed Key (VECK)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4E8298-5666-F0B0-E850-E7E475C712FD}"/>
                  </a:ext>
                </a:extLst>
              </p:cNvPr>
              <p:cNvSpPr>
                <a:spLocks noGrp="1"/>
              </p:cNvSpPr>
              <p:nvPr>
                <p:ph idx="1"/>
              </p:nvPr>
            </p:nvSpPr>
            <p:spPr>
              <a:xfrm>
                <a:off x="838200" y="1628687"/>
                <a:ext cx="10515600" cy="4530725"/>
              </a:xfrm>
            </p:spPr>
            <p:txBody>
              <a:bodyPr>
                <a:normAutofit/>
              </a:bodyPr>
              <a:lstStyle/>
              <a:p>
                <a14:m>
                  <m:oMath xmlns:m="http://schemas.openxmlformats.org/officeDocument/2006/math">
                    <m:r>
                      <m:rPr>
                        <m:sty m:val="p"/>
                      </m:rPr>
                      <a:rPr lang="en-US" sz="2000" b="0" i="0" smtClean="0">
                        <a:latin typeface="Cambria Math" panose="02040503050406030204" pitchFamily="18" charset="0"/>
                      </a:rPr>
                      <m:t>Gen</m:t>
                    </m:r>
                    <m:r>
                      <a:rPr lang="en-US" sz="2000" b="0" i="1" smtClean="0">
                        <a:latin typeface="Cambria Math" panose="02040503050406030204" pitchFamily="18" charset="0"/>
                      </a:rPr>
                      <m:t>(</m:t>
                    </m:r>
                    <m:r>
                      <m:rPr>
                        <m:sty m:val="p"/>
                      </m:rPr>
                      <a:rPr lang="en-US" sz="2000" b="0" i="0" smtClean="0">
                        <a:latin typeface="Cambria Math" panose="02040503050406030204" pitchFamily="18" charset="0"/>
                      </a:rPr>
                      <m:t>crs</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pp</m:t>
                    </m:r>
                  </m:oMath>
                </a14:m>
                <a:endParaRPr lang="en-US" sz="2000" dirty="0"/>
              </a:p>
              <a:p>
                <a:endParaRPr lang="en-US" sz="2000" dirty="0"/>
              </a:p>
              <a:p>
                <a14:m>
                  <m:oMath xmlns:m="http://schemas.openxmlformats.org/officeDocument/2006/math">
                    <m:r>
                      <m:rPr>
                        <m:sty m:val="p"/>
                      </m:rPr>
                      <a:rPr lang="en-US" sz="2000" b="0" i="0" smtClean="0">
                        <a:latin typeface="Cambria Math" panose="02040503050406030204" pitchFamily="18" charset="0"/>
                      </a:rPr>
                      <m:t>Enc</m:t>
                    </m:r>
                    <m:r>
                      <a:rPr lang="en-US" sz="2000" b="0" i="1" smtClean="0">
                        <a:latin typeface="Cambria Math" panose="02040503050406030204" pitchFamily="18" charset="0"/>
                      </a:rPr>
                      <m:t>(</m:t>
                    </m:r>
                    <m:r>
                      <m:rPr>
                        <m:sty m:val="p"/>
                      </m:rPr>
                      <a:rPr lang="en-US" sz="2000" b="0" i="0" smtClean="0">
                        <a:latin typeface="Cambria Math" panose="02040503050406030204" pitchFamily="18" charset="0"/>
                      </a:rPr>
                      <m:t>pp</m:t>
                    </m:r>
                    <m:r>
                      <a:rPr lang="en-US" sz="2000" b="0" i="1" smtClean="0">
                        <a:latin typeface="Cambria Math" panose="02040503050406030204" pitchFamily="18" charset="0"/>
                      </a:rPr>
                      <m:t>,</m:t>
                    </m:r>
                    <m:r>
                      <a:rPr lang="en-US" sz="2000" b="0" i="1" smtClean="0">
                        <a:latin typeface="Cambria Math" panose="02040503050406030204" pitchFamily="18" charset="0"/>
                      </a:rPr>
                      <m:t>𝐹</m:t>
                    </m:r>
                    <m:r>
                      <a:rPr lang="en-US" sz="2000" b="0" i="1" smtClean="0">
                        <a:latin typeface="Cambria Math" panose="02040503050406030204" pitchFamily="18" charset="0"/>
                      </a:rPr>
                      <m:t>,</m:t>
                    </m:r>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𝑤</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𝑣𝑘</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𝑠𝑘</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𝑐𝑡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oMath>
                </a14:m>
                <a:endParaRPr lang="en-US" sz="2000" dirty="0"/>
              </a:p>
              <a:p>
                <a:endParaRPr lang="en-US" sz="2000" dirty="0"/>
              </a:p>
              <a:p>
                <a14:m>
                  <m:oMath xmlns:m="http://schemas.openxmlformats.org/officeDocument/2006/math">
                    <m:r>
                      <m:rPr>
                        <m:sty m:val="p"/>
                      </m:rPr>
                      <a:rPr lang="en-US" sz="2000" b="0" i="0" smtClean="0">
                        <a:latin typeface="Cambria Math" panose="02040503050406030204" pitchFamily="18" charset="0"/>
                      </a:rPr>
                      <m:t>Verif</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y</m:t>
                        </m:r>
                      </m:e>
                      <m:sub>
                        <m:r>
                          <m:rPr>
                            <m:sty m:val="p"/>
                          </m:rPr>
                          <a:rPr lang="en-US" sz="2000" b="0" i="0" smtClean="0">
                            <a:latin typeface="Cambria Math" panose="02040503050406030204" pitchFamily="18" charset="0"/>
                          </a:rPr>
                          <m:t>ct</m:t>
                        </m:r>
                      </m:sub>
                    </m:sSub>
                    <m:r>
                      <a:rPr lang="en-US" sz="2000" b="0" i="1" smtClean="0">
                        <a:latin typeface="Cambria Math" panose="02040503050406030204" pitchFamily="18" charset="0"/>
                      </a:rPr>
                      <m:t>(</m:t>
                    </m:r>
                    <m:r>
                      <m:rPr>
                        <m:sty m:val="p"/>
                      </m:rPr>
                      <a:rPr lang="en-US" sz="2000" b="0" i="0" smtClean="0">
                        <a:latin typeface="Cambria Math" panose="02040503050406030204" pitchFamily="18" charset="0"/>
                      </a:rPr>
                      <m:t>pp</m:t>
                    </m:r>
                    <m:r>
                      <a:rPr lang="en-US" sz="2000" b="0" i="1" smtClean="0">
                        <a:latin typeface="Cambria Math" panose="02040503050406030204" pitchFamily="18" charset="0"/>
                      </a:rPr>
                      <m:t>,</m:t>
                    </m:r>
                    <m:r>
                      <a:rPr lang="en-US" sz="2000" b="0" i="1" smtClean="0">
                        <a:latin typeface="Cambria Math" panose="02040503050406030204" pitchFamily="18" charset="0"/>
                      </a:rPr>
                      <m:t>𝐹</m:t>
                    </m:r>
                    <m:r>
                      <a:rPr lang="en-US" sz="2000" b="0" i="1" smtClean="0">
                        <a:latin typeface="Cambria Math" panose="02040503050406030204" pitchFamily="18" charset="0"/>
                      </a:rPr>
                      <m:t>,</m:t>
                    </m:r>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𝑣𝑘</m:t>
                    </m:r>
                    <m:r>
                      <a:rPr lang="en-US" sz="2000" b="0" i="1" smtClean="0">
                        <a:latin typeface="Cambria Math" panose="02040503050406030204" pitchFamily="18" charset="0"/>
                      </a:rPr>
                      <m:t>,</m:t>
                    </m:r>
                    <m:r>
                      <a:rPr lang="en-US" sz="2000" b="0" i="1" smtClean="0">
                        <a:latin typeface="Cambria Math" panose="02040503050406030204" pitchFamily="18" charset="0"/>
                      </a:rPr>
                      <m:t>𝑐𝑡</m:t>
                    </m:r>
                    <m:r>
                      <a:rPr lang="en-US" sz="2000" b="0" i="1" smtClean="0">
                        <a:latin typeface="Cambria Math" panose="02040503050406030204" pitchFamily="18" charset="0"/>
                      </a:rPr>
                      <m:t>,</m:t>
                    </m:r>
                    <m:r>
                      <a:rPr lang="en-US" sz="2000" b="0" i="1" smtClean="0">
                        <a:latin typeface="Cambria Math" panose="02040503050406030204" pitchFamily="18" charset="0"/>
                      </a:rPr>
                      <m:t>𝜋</m:t>
                    </m:r>
                    <m:r>
                      <a:rPr lang="en-US" sz="2000" b="0" i="1" smtClean="0">
                        <a:latin typeface="Cambria Math" panose="02040503050406030204" pitchFamily="18" charset="0"/>
                      </a:rPr>
                      <m:t>)→1/0</m:t>
                    </m:r>
                  </m:oMath>
                </a14:m>
                <a:endParaRPr lang="en-US" sz="2000" dirty="0"/>
              </a:p>
              <a:p>
                <a:endParaRPr lang="en-US" sz="2000" dirty="0"/>
              </a:p>
              <a:p>
                <a14:m>
                  <m:oMath xmlns:m="http://schemas.openxmlformats.org/officeDocument/2006/math">
                    <m:r>
                      <m:rPr>
                        <m:sty m:val="p"/>
                      </m:rPr>
                      <a:rPr lang="en-US" sz="2000" b="0" i="0" smtClean="0">
                        <a:latin typeface="Cambria Math" panose="02040503050406030204" pitchFamily="18" charset="0"/>
                      </a:rPr>
                      <m:t>Verif</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y</m:t>
                        </m:r>
                      </m:e>
                      <m:sub>
                        <m:r>
                          <m:rPr>
                            <m:sty m:val="p"/>
                          </m:rPr>
                          <a:rPr lang="en-US" sz="2000" b="0" i="0" smtClean="0">
                            <a:latin typeface="Cambria Math" panose="02040503050406030204" pitchFamily="18" charset="0"/>
                          </a:rPr>
                          <m:t>key</m:t>
                        </m:r>
                      </m:sub>
                    </m:sSub>
                    <m:r>
                      <a:rPr lang="en-US" sz="2000" b="0" i="1" smtClean="0">
                        <a:latin typeface="Cambria Math" panose="02040503050406030204" pitchFamily="18" charset="0"/>
                      </a:rPr>
                      <m:t>(</m:t>
                    </m:r>
                    <m:r>
                      <m:rPr>
                        <m:sty m:val="p"/>
                      </m:rPr>
                      <a:rPr lang="en-US" sz="2000" b="0" i="0" smtClean="0">
                        <a:latin typeface="Cambria Math" panose="02040503050406030204" pitchFamily="18" charset="0"/>
                      </a:rPr>
                      <m:t>pp</m:t>
                    </m:r>
                    <m:r>
                      <a:rPr lang="en-US" sz="2000" b="0" i="1" smtClean="0">
                        <a:latin typeface="Cambria Math" panose="02040503050406030204" pitchFamily="18" charset="0"/>
                      </a:rPr>
                      <m:t>,</m:t>
                    </m:r>
                    <m:r>
                      <a:rPr lang="en-US" sz="2000" b="0" i="1" smtClean="0">
                        <a:latin typeface="Cambria Math" panose="02040503050406030204" pitchFamily="18" charset="0"/>
                      </a:rPr>
                      <m:t>𝑣𝑘</m:t>
                    </m:r>
                    <m:r>
                      <a:rPr lang="en-US" sz="2000" b="0" i="1" smtClean="0">
                        <a:latin typeface="Cambria Math" panose="02040503050406030204" pitchFamily="18" charset="0"/>
                      </a:rPr>
                      <m:t>,</m:t>
                    </m:r>
                    <m:r>
                      <a:rPr lang="en-US" sz="2000" b="0" i="1" smtClean="0">
                        <a:latin typeface="Cambria Math" panose="02040503050406030204" pitchFamily="18" charset="0"/>
                      </a:rPr>
                      <m:t>𝑠𝑘</m:t>
                    </m:r>
                    <m:r>
                      <a:rPr lang="en-US" sz="2000" b="0" i="1" smtClean="0">
                        <a:latin typeface="Cambria Math" panose="02040503050406030204" pitchFamily="18" charset="0"/>
                      </a:rPr>
                      <m:t>)→1/0</m:t>
                    </m:r>
                  </m:oMath>
                </a14:m>
                <a:endParaRPr lang="en-US" sz="2000" dirty="0"/>
              </a:p>
              <a:p>
                <a:endParaRPr lang="en-US" sz="2000" dirty="0"/>
              </a:p>
              <a:p>
                <a14:m>
                  <m:oMath xmlns:m="http://schemas.openxmlformats.org/officeDocument/2006/math">
                    <m:r>
                      <m:rPr>
                        <m:sty m:val="p"/>
                      </m:rPr>
                      <a:rPr lang="en-US" sz="2000" b="0" i="0" smtClean="0">
                        <a:latin typeface="Cambria Math" panose="02040503050406030204" pitchFamily="18" charset="0"/>
                      </a:rPr>
                      <m:t>Decrypt</m:t>
                    </m:r>
                    <m:r>
                      <a:rPr lang="en-US" sz="2000" b="0" i="1" smtClean="0">
                        <a:latin typeface="Cambria Math" panose="02040503050406030204" pitchFamily="18" charset="0"/>
                      </a:rPr>
                      <m:t>(</m:t>
                    </m:r>
                    <m:r>
                      <m:rPr>
                        <m:sty m:val="p"/>
                      </m:rPr>
                      <a:rPr lang="en-US" sz="2000" b="0" i="0" smtClean="0">
                        <a:latin typeface="Cambria Math" panose="02040503050406030204" pitchFamily="18" charset="0"/>
                      </a:rPr>
                      <m:t>pp</m:t>
                    </m:r>
                    <m:r>
                      <a:rPr lang="en-US" sz="2000" b="0" i="1" smtClean="0">
                        <a:latin typeface="Cambria Math" panose="02040503050406030204" pitchFamily="18" charset="0"/>
                      </a:rPr>
                      <m:t>,</m:t>
                    </m:r>
                    <m:r>
                      <a:rPr lang="en-US" sz="2000" b="0" i="1" smtClean="0">
                        <a:latin typeface="Cambria Math" panose="02040503050406030204" pitchFamily="18" charset="0"/>
                      </a:rPr>
                      <m:t>𝑠𝑘</m:t>
                    </m:r>
                    <m:r>
                      <a:rPr lang="en-US" sz="2000" b="0" i="1" smtClean="0">
                        <a:latin typeface="Cambria Math" panose="02040503050406030204" pitchFamily="18" charset="0"/>
                      </a:rPr>
                      <m:t>,</m:t>
                    </m:r>
                    <m:r>
                      <a:rPr lang="en-US" sz="2000" b="0" i="1" smtClean="0">
                        <a:latin typeface="Cambria Math" panose="02040503050406030204" pitchFamily="18" charset="0"/>
                      </a:rPr>
                      <m:t>𝑐𝑡</m:t>
                    </m:r>
                    <m:r>
                      <a:rPr lang="en-US" sz="2000" b="0" i="1" smtClean="0">
                        <a:latin typeface="Cambria Math" panose="02040503050406030204" pitchFamily="18" charset="0"/>
                      </a:rPr>
                      <m:t>)→</m:t>
                    </m:r>
                    <m:r>
                      <a:rPr lang="en-US" sz="2000" b="0" i="1" smtClean="0">
                        <a:latin typeface="Cambria Math" panose="02040503050406030204" pitchFamily="18" charset="0"/>
                      </a:rPr>
                      <m:t>𝐹</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𝑤</m:t>
                    </m:r>
                    <m:r>
                      <a:rPr lang="en-US" sz="2000" b="0" i="1" smtClean="0">
                        <a:latin typeface="Cambria Math" panose="02040503050406030204" pitchFamily="18" charset="0"/>
                        <a:ea typeface="Cambria Math" panose="02040503050406030204" pitchFamily="18" charset="0"/>
                      </a:rPr>
                      <m:t>)/⊥</m:t>
                    </m:r>
                  </m:oMath>
                </a14:m>
                <a:endParaRPr lang="en-US" sz="2000" dirty="0"/>
              </a:p>
              <a:p>
                <a:endParaRPr lang="en-US" sz="2400" dirty="0"/>
              </a:p>
            </p:txBody>
          </p:sp>
        </mc:Choice>
        <mc:Fallback xmlns="">
          <p:sp>
            <p:nvSpPr>
              <p:cNvPr id="3" name="Content Placeholder 2">
                <a:extLst>
                  <a:ext uri="{FF2B5EF4-FFF2-40B4-BE49-F238E27FC236}">
                    <a16:creationId xmlns:a16="http://schemas.microsoft.com/office/drawing/2014/main" id="{904E8298-5666-F0B0-E850-E7E475C712FD}"/>
                  </a:ext>
                </a:extLst>
              </p:cNvPr>
              <p:cNvSpPr>
                <a:spLocks noGrp="1" noRot="1" noChangeAspect="1" noMove="1" noResize="1" noEditPoints="1" noAdjustHandles="1" noChangeArrowheads="1" noChangeShapeType="1" noTextEdit="1"/>
              </p:cNvSpPr>
              <p:nvPr>
                <p:ph idx="1"/>
              </p:nvPr>
            </p:nvSpPr>
            <p:spPr>
              <a:xfrm>
                <a:off x="838200" y="1628687"/>
                <a:ext cx="10515600" cy="4530725"/>
              </a:xfrm>
              <a:blipFill>
                <a:blip r:embed="rId2"/>
                <a:stretch>
                  <a:fillRect l="-522" t="-121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883455D-356E-FBE3-9B41-4C6268A0F49F}"/>
              </a:ext>
            </a:extLst>
          </p:cNvPr>
          <p:cNvSpPr>
            <a:spLocks noGrp="1"/>
          </p:cNvSpPr>
          <p:nvPr>
            <p:ph type="sldNum" sz="quarter" idx="12"/>
          </p:nvPr>
        </p:nvSpPr>
        <p:spPr/>
        <p:txBody>
          <a:bodyPr/>
          <a:lstStyle/>
          <a:p>
            <a:fld id="{9B1AF914-ED30-4DEF-921E-12E5424A69F1}" type="slidenum">
              <a:rPr lang="en-US" smtClean="0"/>
              <a:t>22</a:t>
            </a:fld>
            <a:endParaRPr lang="en-US"/>
          </a:p>
        </p:txBody>
      </p:sp>
      <p:sp>
        <p:nvSpPr>
          <p:cNvPr id="5" name="TextBox 4">
            <a:extLst>
              <a:ext uri="{FF2B5EF4-FFF2-40B4-BE49-F238E27FC236}">
                <a16:creationId xmlns:a16="http://schemas.microsoft.com/office/drawing/2014/main" id="{F867A275-C562-031F-CE9C-826D0510CD13}"/>
              </a:ext>
            </a:extLst>
          </p:cNvPr>
          <p:cNvSpPr txBox="1"/>
          <p:nvPr/>
        </p:nvSpPr>
        <p:spPr>
          <a:xfrm>
            <a:off x="6647460" y="1594927"/>
            <a:ext cx="4499075" cy="923330"/>
          </a:xfrm>
          <a:prstGeom prst="rect">
            <a:avLst/>
          </a:prstGeom>
          <a:noFill/>
        </p:spPr>
        <p:txBody>
          <a:bodyPr wrap="square" rtlCol="0">
            <a:spAutoFit/>
          </a:bodyPr>
          <a:lstStyle/>
          <a:p>
            <a:pPr algn="ctr"/>
            <a:r>
              <a:rPr lang="en-US" b="1" dirty="0">
                <a:solidFill>
                  <a:srgbClr val="00B050"/>
                </a:solidFill>
              </a:rPr>
              <a:t>Correctness:</a:t>
            </a:r>
          </a:p>
          <a:p>
            <a:pPr algn="ctr"/>
            <a:r>
              <a:rPr lang="en-US" dirty="0"/>
              <a:t>Verifications for honestly generated encryption succeed.</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6CFF89C-4DCC-7D5A-D1F7-4DB65524988C}"/>
                  </a:ext>
                </a:extLst>
              </p:cNvPr>
              <p:cNvSpPr txBox="1"/>
              <p:nvPr/>
            </p:nvSpPr>
            <p:spPr>
              <a:xfrm>
                <a:off x="6647459" y="2741227"/>
                <a:ext cx="4499075" cy="1477328"/>
              </a:xfrm>
              <a:prstGeom prst="rect">
                <a:avLst/>
              </a:prstGeom>
              <a:noFill/>
            </p:spPr>
            <p:txBody>
              <a:bodyPr wrap="square" rtlCol="0">
                <a:spAutoFit/>
              </a:bodyPr>
              <a:lstStyle/>
              <a:p>
                <a:pPr algn="ctr"/>
                <a:r>
                  <a:rPr lang="en-US" b="1" dirty="0">
                    <a:solidFill>
                      <a:srgbClr val="7030A0"/>
                    </a:solidFill>
                  </a:rPr>
                  <a:t>Soundness:</a:t>
                </a:r>
              </a:p>
              <a:p>
                <a:pPr algn="ctr"/>
                <a:r>
                  <a:rPr lang="en-US" dirty="0"/>
                  <a:t>No probabilistic polynomial time adversary can generate </a:t>
                </a:r>
                <a14:m>
                  <m:oMath xmlns:m="http://schemas.openxmlformats.org/officeDocument/2006/math">
                    <m:r>
                      <a:rPr lang="en-US" i="1" dirty="0" smtClean="0">
                        <a:latin typeface="Cambria Math" panose="02040503050406030204" pitchFamily="18" charset="0"/>
                      </a:rPr>
                      <m:t>𝑠𝑘</m:t>
                    </m:r>
                    <m:r>
                      <a:rPr lang="en-US" i="1" dirty="0" smtClean="0">
                        <a:latin typeface="Cambria Math" panose="02040503050406030204" pitchFamily="18" charset="0"/>
                      </a:rPr>
                      <m:t>, </m:t>
                    </m:r>
                    <m:r>
                      <a:rPr lang="en-US" i="1" dirty="0" err="1" smtClean="0">
                        <a:latin typeface="Cambria Math" panose="02040503050406030204" pitchFamily="18" charset="0"/>
                      </a:rPr>
                      <m:t>𝑣𝑘</m:t>
                    </m:r>
                    <m:r>
                      <a:rPr lang="en-US" i="1" dirty="0" smtClean="0">
                        <a:latin typeface="Cambria Math" panose="02040503050406030204" pitchFamily="18" charset="0"/>
                      </a:rPr>
                      <m:t>, </m:t>
                    </m:r>
                    <m:r>
                      <a:rPr lang="en-US" i="1" dirty="0" err="1" smtClean="0">
                        <a:latin typeface="Cambria Math" panose="02040503050406030204" pitchFamily="18" charset="0"/>
                      </a:rPr>
                      <m:t>𝑐𝑡</m:t>
                    </m:r>
                    <m:r>
                      <a:rPr lang="en-US" i="1" dirty="0" smtClean="0">
                        <a:latin typeface="Cambria Math" panose="02040503050406030204" pitchFamily="18" charset="0"/>
                      </a:rPr>
                      <m:t>,</m:t>
                    </m:r>
                    <m:r>
                      <a:rPr lang="en-US" i="1" dirty="0">
                        <a:latin typeface="Cambria Math" panose="02040503050406030204" pitchFamily="18" charset="0"/>
                      </a:rPr>
                      <m:t> </m:t>
                    </m:r>
                    <m:r>
                      <a:rPr lang="en-US" i="1" dirty="0" smtClean="0">
                        <a:latin typeface="Cambria Math" panose="02040503050406030204" pitchFamily="18" charset="0"/>
                      </a:rPr>
                      <m:t>𝜋</m:t>
                    </m:r>
                    <m:r>
                      <a:rPr lang="en-US" i="1" dirty="0" smtClean="0">
                        <a:latin typeface="Cambria Math" panose="02040503050406030204" pitchFamily="18" charset="0"/>
                      </a:rPr>
                      <m:t> </m:t>
                    </m:r>
                  </m:oMath>
                </a14:m>
                <a:r>
                  <a:rPr lang="en-US" dirty="0"/>
                  <a:t>such that verification succeeds, yet decryption does not output </a:t>
                </a:r>
                <a14:m>
                  <m:oMath xmlns:m="http://schemas.openxmlformats.org/officeDocument/2006/math">
                    <m:r>
                      <a:rPr lang="en-US" i="1">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oMath>
                </a14:m>
                <a:r>
                  <a:rPr lang="en-US" dirty="0"/>
                  <a:t>.</a:t>
                </a:r>
              </a:p>
            </p:txBody>
          </p:sp>
        </mc:Choice>
        <mc:Fallback xmlns="">
          <p:sp>
            <p:nvSpPr>
              <p:cNvPr id="6" name="TextBox 5">
                <a:extLst>
                  <a:ext uri="{FF2B5EF4-FFF2-40B4-BE49-F238E27FC236}">
                    <a16:creationId xmlns:a16="http://schemas.microsoft.com/office/drawing/2014/main" id="{86CFF89C-4DCC-7D5A-D1F7-4DB65524988C}"/>
                  </a:ext>
                </a:extLst>
              </p:cNvPr>
              <p:cNvSpPr txBox="1">
                <a:spLocks noRot="1" noChangeAspect="1" noMove="1" noResize="1" noEditPoints="1" noAdjustHandles="1" noChangeArrowheads="1" noChangeShapeType="1" noTextEdit="1"/>
              </p:cNvSpPr>
              <p:nvPr/>
            </p:nvSpPr>
            <p:spPr>
              <a:xfrm>
                <a:off x="6647459" y="2741227"/>
                <a:ext cx="4499075" cy="1477328"/>
              </a:xfrm>
              <a:prstGeom prst="rect">
                <a:avLst/>
              </a:prstGeom>
              <a:blipFill>
                <a:blip r:embed="rId3"/>
                <a:stretch>
                  <a:fillRect t="-2066" r="-949" b="-619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2E429234-52EC-3623-511C-5705D1786B42}"/>
              </a:ext>
            </a:extLst>
          </p:cNvPr>
          <p:cNvSpPr txBox="1"/>
          <p:nvPr/>
        </p:nvSpPr>
        <p:spPr>
          <a:xfrm>
            <a:off x="6647458" y="4441525"/>
            <a:ext cx="4499075" cy="923330"/>
          </a:xfrm>
          <a:prstGeom prst="rect">
            <a:avLst/>
          </a:prstGeom>
          <a:noFill/>
        </p:spPr>
        <p:txBody>
          <a:bodyPr wrap="square" rtlCol="0">
            <a:spAutoFit/>
          </a:bodyPr>
          <a:lstStyle/>
          <a:p>
            <a:pPr algn="ctr"/>
            <a:r>
              <a:rPr lang="en-US" b="1" dirty="0">
                <a:solidFill>
                  <a:srgbClr val="0070C0"/>
                </a:solidFill>
              </a:rPr>
              <a:t>Computational Zero-Knowledge:</a:t>
            </a:r>
          </a:p>
          <a:p>
            <a:pPr algn="ctr"/>
            <a:r>
              <a:rPr lang="en-US" dirty="0"/>
              <a:t>The ciphertext and the proof leak no additional information about the witness.</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3A6DEE5-00CD-4ACF-5E84-0B789293C06C}"/>
                  </a:ext>
                </a:extLst>
              </p:cNvPr>
              <p:cNvSpPr txBox="1"/>
              <p:nvPr/>
            </p:nvSpPr>
            <p:spPr>
              <a:xfrm>
                <a:off x="482561" y="5738438"/>
                <a:ext cx="11416145" cy="754437"/>
              </a:xfrm>
              <a:prstGeom prst="rect">
                <a:avLst/>
              </a:prstGeom>
              <a:noFill/>
            </p:spPr>
            <p:txBody>
              <a:bodyPr wrap="square" rtlCol="0">
                <a:spAutoFit/>
              </a:bodyPr>
              <a:lstStyle/>
              <a:p>
                <a:r>
                  <a:rPr lang="en-US" sz="2000" b="1" dirty="0">
                    <a:solidFill>
                      <a:srgbClr val="FF0000"/>
                    </a:solidFill>
                  </a:rPr>
                  <a:t>VECK for KZG Commitments: </a:t>
                </a:r>
                <a14:m>
                  <m:oMath xmlns:m="http://schemas.openxmlformats.org/officeDocument/2006/math">
                    <m:r>
                      <a:rPr lang="en-US" sz="2000" b="0" i="1" smtClean="0">
                        <a:solidFill>
                          <a:srgbClr val="FF0000"/>
                        </a:solidFill>
                        <a:latin typeface="Cambria Math" panose="02040503050406030204" pitchFamily="18" charset="0"/>
                      </a:rPr>
                      <m:t>𝑤</m:t>
                    </m:r>
                    <m:r>
                      <a:rPr lang="en-US" sz="2000" b="0" i="1" smtClean="0">
                        <a:solidFill>
                          <a:srgbClr val="FF0000"/>
                        </a:solidFill>
                        <a:latin typeface="Cambria Math" panose="02040503050406030204" pitchFamily="18" charset="0"/>
                      </a:rPr>
                      <m:t>=</m:t>
                    </m:r>
                    <m:r>
                      <a:rPr lang="en-US" sz="2000" b="0" i="1" smtClean="0">
                        <a:solidFill>
                          <a:srgbClr val="FF0000"/>
                        </a:solidFill>
                        <a:latin typeface="Cambria Math" panose="02040503050406030204" pitchFamily="18" charset="0"/>
                      </a:rPr>
                      <m:t>𝜙</m:t>
                    </m:r>
                    <m:d>
                      <m:dPr>
                        <m:ctrlPr>
                          <a:rPr lang="en-US" sz="2000" b="0" i="1" smtClean="0">
                            <a:solidFill>
                              <a:srgbClr val="FF0000"/>
                            </a:solidFill>
                            <a:latin typeface="Cambria Math" panose="02040503050406030204" pitchFamily="18" charset="0"/>
                          </a:rPr>
                        </m:ctrlPr>
                      </m:dPr>
                      <m:e>
                        <m:r>
                          <a:rPr lang="en-US" sz="2000" b="0" i="1" smtClean="0">
                            <a:solidFill>
                              <a:srgbClr val="FF0000"/>
                            </a:solidFill>
                            <a:latin typeface="Cambria Math" panose="02040503050406030204" pitchFamily="18" charset="0"/>
                          </a:rPr>
                          <m:t>𝑋</m:t>
                        </m:r>
                      </m:e>
                    </m:d>
                    <m:r>
                      <a:rPr lang="en-US" sz="2000" b="0" i="1" smtClean="0">
                        <a:solidFill>
                          <a:srgbClr val="FF0000"/>
                        </a:solidFill>
                        <a:latin typeface="Cambria Math" panose="02040503050406030204" pitchFamily="18" charset="0"/>
                      </a:rPr>
                      <m:t>,  </m:t>
                    </m:r>
                    <m:r>
                      <a:rPr lang="en-US" sz="2000" b="0" i="1" smtClean="0">
                        <a:solidFill>
                          <a:srgbClr val="FF0000"/>
                        </a:solidFill>
                        <a:latin typeface="Cambria Math" panose="02040503050406030204" pitchFamily="18" charset="0"/>
                      </a:rPr>
                      <m:t>𝐶</m:t>
                    </m:r>
                    <m:r>
                      <a:rPr lang="en-US" sz="2000" b="0" i="1" smtClean="0">
                        <a:solidFill>
                          <a:srgbClr val="FF0000"/>
                        </a:solidFill>
                        <a:latin typeface="Cambria Math" panose="02040503050406030204" pitchFamily="18" charset="0"/>
                      </a:rPr>
                      <m:t>=</m:t>
                    </m:r>
                    <m:r>
                      <m:rPr>
                        <m:sty m:val="p"/>
                      </m:rPr>
                      <a:rPr lang="en-US" sz="2000" b="0" i="0" smtClean="0">
                        <a:solidFill>
                          <a:srgbClr val="FF0000"/>
                        </a:solidFill>
                        <a:latin typeface="Cambria Math" panose="02040503050406030204" pitchFamily="18" charset="0"/>
                      </a:rPr>
                      <m:t>Commi</m:t>
                    </m:r>
                    <m:sSub>
                      <m:sSubPr>
                        <m:ctrlPr>
                          <a:rPr lang="en-US" sz="2000" b="0" i="1" smtClean="0">
                            <a:solidFill>
                              <a:srgbClr val="FF0000"/>
                            </a:solidFill>
                            <a:latin typeface="Cambria Math" panose="02040503050406030204" pitchFamily="18" charset="0"/>
                          </a:rPr>
                        </m:ctrlPr>
                      </m:sSubPr>
                      <m:e>
                        <m:r>
                          <m:rPr>
                            <m:sty m:val="p"/>
                          </m:rPr>
                          <a:rPr lang="en-US" sz="2000" b="0" i="0" smtClean="0">
                            <a:solidFill>
                              <a:srgbClr val="FF0000"/>
                            </a:solidFill>
                            <a:latin typeface="Cambria Math" panose="02040503050406030204" pitchFamily="18" charset="0"/>
                          </a:rPr>
                          <m:t>t</m:t>
                        </m:r>
                      </m:e>
                      <m:sub>
                        <m:r>
                          <m:rPr>
                            <m:sty m:val="p"/>
                          </m:rPr>
                          <a:rPr lang="en-US" sz="2000" b="0" i="0" smtClean="0">
                            <a:solidFill>
                              <a:srgbClr val="FF0000"/>
                            </a:solidFill>
                            <a:latin typeface="Cambria Math" panose="02040503050406030204" pitchFamily="18" charset="0"/>
                          </a:rPr>
                          <m:t>KZG</m:t>
                        </m:r>
                      </m:sub>
                    </m:sSub>
                    <m:d>
                      <m:dPr>
                        <m:ctrlPr>
                          <a:rPr lang="en-US" sz="2000" b="0" i="1" smtClean="0">
                            <a:solidFill>
                              <a:srgbClr val="FF0000"/>
                            </a:solidFill>
                            <a:latin typeface="Cambria Math" panose="02040503050406030204" pitchFamily="18" charset="0"/>
                          </a:rPr>
                        </m:ctrlPr>
                      </m:dPr>
                      <m:e>
                        <m:r>
                          <a:rPr lang="en-US" sz="2000" b="0" i="1" smtClean="0">
                            <a:solidFill>
                              <a:srgbClr val="FF0000"/>
                            </a:solidFill>
                            <a:latin typeface="Cambria Math" panose="02040503050406030204" pitchFamily="18" charset="0"/>
                          </a:rPr>
                          <m:t>𝜙</m:t>
                        </m:r>
                      </m:e>
                    </m:d>
                    <m:r>
                      <a:rPr lang="en-US" sz="2000" b="0" i="1" smtClean="0">
                        <a:solidFill>
                          <a:srgbClr val="FF0000"/>
                        </a:solidFill>
                        <a:latin typeface="Cambria Math" panose="02040503050406030204" pitchFamily="18" charset="0"/>
                      </a:rPr>
                      <m:t>,  </m:t>
                    </m:r>
                    <m:sSubSup>
                      <m:sSubSupPr>
                        <m:ctrlPr>
                          <a:rPr lang="en-US" sz="2000" i="1">
                            <a:solidFill>
                              <a:srgbClr val="FF0000"/>
                            </a:solidFill>
                            <a:latin typeface="Cambria Math" panose="02040503050406030204" pitchFamily="18" charset="0"/>
                          </a:rPr>
                        </m:ctrlPr>
                      </m:sSubSupPr>
                      <m:e>
                        <m:r>
                          <a:rPr lang="en-US" sz="2000" i="1">
                            <a:solidFill>
                              <a:srgbClr val="FF0000"/>
                            </a:solidFill>
                            <a:latin typeface="Cambria Math" panose="02040503050406030204" pitchFamily="18" charset="0"/>
                          </a:rPr>
                          <m:t>𝐹</m:t>
                        </m:r>
                      </m:e>
                      <m:sub>
                        <m:d>
                          <m:dPr>
                            <m:begChr m:val="["/>
                            <m:endChr m:val="]"/>
                            <m:ctrlPr>
                              <a:rPr lang="en-US" sz="2000" i="1">
                                <a:solidFill>
                                  <a:srgbClr val="FF0000"/>
                                </a:solidFill>
                                <a:latin typeface="Cambria Math" panose="02040503050406030204" pitchFamily="18" charset="0"/>
                              </a:rPr>
                            </m:ctrlPr>
                          </m:dPr>
                          <m:e>
                            <m:r>
                              <a:rPr lang="en-US" sz="2000" i="1">
                                <a:solidFill>
                                  <a:srgbClr val="FF0000"/>
                                </a:solidFill>
                                <a:latin typeface="Cambria Math" panose="02040503050406030204" pitchFamily="18" charset="0"/>
                              </a:rPr>
                              <m:t>𝑙</m:t>
                            </m:r>
                          </m:e>
                        </m:d>
                      </m:sub>
                      <m:sup>
                        <m:r>
                          <m:rPr>
                            <m:sty m:val="p"/>
                          </m:rPr>
                          <a:rPr lang="en-US" sz="2000">
                            <a:solidFill>
                              <a:srgbClr val="FF0000"/>
                            </a:solidFill>
                            <a:latin typeface="Cambria Math" panose="02040503050406030204" pitchFamily="18" charset="0"/>
                          </a:rPr>
                          <m:t>full</m:t>
                        </m:r>
                        <m:r>
                          <a:rPr lang="en-US" sz="2000">
                            <a:solidFill>
                              <a:srgbClr val="FF0000"/>
                            </a:solidFill>
                            <a:latin typeface="Cambria Math" panose="02040503050406030204" pitchFamily="18" charset="0"/>
                          </a:rPr>
                          <m:t>−</m:t>
                        </m:r>
                        <m:r>
                          <m:rPr>
                            <m:sty m:val="p"/>
                          </m:rPr>
                          <a:rPr lang="en-US" sz="2000">
                            <a:solidFill>
                              <a:srgbClr val="FF0000"/>
                            </a:solidFill>
                            <a:latin typeface="Cambria Math" panose="02040503050406030204" pitchFamily="18" charset="0"/>
                          </a:rPr>
                          <m:t>eval</m:t>
                        </m:r>
                      </m:sup>
                    </m:sSubSup>
                    <m:r>
                      <a:rPr lang="en-US" sz="2000" i="1">
                        <a:solidFill>
                          <a:srgbClr val="FF0000"/>
                        </a:solidFill>
                        <a:latin typeface="Cambria Math" panose="02040503050406030204" pitchFamily="18" charset="0"/>
                      </a:rPr>
                      <m:t>(</m:t>
                    </m:r>
                    <m:r>
                      <a:rPr lang="en-US" sz="2000" i="1">
                        <a:solidFill>
                          <a:srgbClr val="FF0000"/>
                        </a:solidFill>
                        <a:latin typeface="Cambria Math" panose="02040503050406030204" pitchFamily="18" charset="0"/>
                      </a:rPr>
                      <m:t>𝜙</m:t>
                    </m:r>
                    <m:r>
                      <a:rPr lang="en-US" sz="2000" i="1" smtClean="0">
                        <a:solidFill>
                          <a:srgbClr val="FF0000"/>
                        </a:solidFill>
                        <a:latin typeface="Cambria Math" panose="02040503050406030204" pitchFamily="18" charset="0"/>
                      </a:rPr>
                      <m:t>)</m:t>
                    </m:r>
                    <m:r>
                      <a:rPr lang="en-US" sz="2000" i="1">
                        <a:solidFill>
                          <a:srgbClr val="FF0000"/>
                        </a:solidFill>
                        <a:latin typeface="Cambria Math" panose="02040503050406030204" pitchFamily="18" charset="0"/>
                      </a:rPr>
                      <m:t>=</m:t>
                    </m:r>
                    <m:d>
                      <m:dPr>
                        <m:ctrlPr>
                          <a:rPr lang="en-US" sz="2000" i="1">
                            <a:solidFill>
                              <a:srgbClr val="FF0000"/>
                            </a:solidFill>
                            <a:latin typeface="Cambria Math" panose="02040503050406030204" pitchFamily="18" charset="0"/>
                          </a:rPr>
                        </m:ctrlPr>
                      </m:dPr>
                      <m:e>
                        <m:r>
                          <a:rPr lang="en-US" sz="2000" i="1">
                            <a:solidFill>
                              <a:srgbClr val="FF0000"/>
                            </a:solidFill>
                            <a:latin typeface="Cambria Math" panose="02040503050406030204" pitchFamily="18" charset="0"/>
                          </a:rPr>
                          <m:t>𝜙</m:t>
                        </m:r>
                        <m:d>
                          <m:dPr>
                            <m:ctrlPr>
                              <a:rPr lang="en-US" sz="2000" i="1">
                                <a:solidFill>
                                  <a:srgbClr val="FF0000"/>
                                </a:solidFill>
                                <a:latin typeface="Cambria Math" panose="02040503050406030204" pitchFamily="18" charset="0"/>
                              </a:rPr>
                            </m:ctrlPr>
                          </m:dPr>
                          <m:e>
                            <m:r>
                              <a:rPr lang="en-US" sz="2000" i="1">
                                <a:solidFill>
                                  <a:srgbClr val="FF0000"/>
                                </a:solidFill>
                                <a:latin typeface="Cambria Math" panose="02040503050406030204" pitchFamily="18" charset="0"/>
                              </a:rPr>
                              <m:t>0</m:t>
                            </m:r>
                          </m:e>
                        </m:d>
                        <m:r>
                          <a:rPr lang="en-US" sz="2000" i="1">
                            <a:solidFill>
                              <a:srgbClr val="FF0000"/>
                            </a:solidFill>
                            <a:latin typeface="Cambria Math" panose="02040503050406030204" pitchFamily="18" charset="0"/>
                          </a:rPr>
                          <m:t>,…,</m:t>
                        </m:r>
                        <m:r>
                          <a:rPr lang="en-US" sz="2000" i="1">
                            <a:solidFill>
                              <a:srgbClr val="FF0000"/>
                            </a:solidFill>
                            <a:latin typeface="Cambria Math" panose="02040503050406030204" pitchFamily="18" charset="0"/>
                          </a:rPr>
                          <m:t>𝜙</m:t>
                        </m:r>
                        <m:d>
                          <m:dPr>
                            <m:ctrlPr>
                              <a:rPr lang="en-US" sz="2000" i="1">
                                <a:solidFill>
                                  <a:srgbClr val="FF0000"/>
                                </a:solidFill>
                                <a:latin typeface="Cambria Math" panose="02040503050406030204" pitchFamily="18" charset="0"/>
                              </a:rPr>
                            </m:ctrlPr>
                          </m:dPr>
                          <m:e>
                            <m:r>
                              <a:rPr lang="en-US" sz="2000" i="1">
                                <a:solidFill>
                                  <a:srgbClr val="FF0000"/>
                                </a:solidFill>
                                <a:latin typeface="Cambria Math" panose="02040503050406030204" pitchFamily="18" charset="0"/>
                              </a:rPr>
                              <m:t>𝑙</m:t>
                            </m:r>
                          </m:e>
                        </m:d>
                      </m:e>
                    </m:d>
                    <m:r>
                      <a:rPr lang="en-US" sz="2000" i="1">
                        <a:solidFill>
                          <a:srgbClr val="FF0000"/>
                        </a:solidFill>
                        <a:latin typeface="Cambria Math" panose="02040503050406030204" pitchFamily="18" charset="0"/>
                      </a:rPr>
                      <m:t>∈</m:t>
                    </m:r>
                    <m:sSubSup>
                      <m:sSubSupPr>
                        <m:ctrlPr>
                          <a:rPr lang="en-US" sz="2000" i="1">
                            <a:solidFill>
                              <a:srgbClr val="FF0000"/>
                            </a:solidFill>
                            <a:latin typeface="Cambria Math" panose="02040503050406030204" pitchFamily="18" charset="0"/>
                            <a:ea typeface="Cambria Math" panose="02040503050406030204" pitchFamily="18" charset="0"/>
                          </a:rPr>
                        </m:ctrlPr>
                      </m:sSubSupPr>
                      <m:e>
                        <m:r>
                          <a:rPr lang="en-US" sz="2000" i="1">
                            <a:solidFill>
                              <a:srgbClr val="FF0000"/>
                            </a:solidFill>
                            <a:latin typeface="Cambria Math" panose="02040503050406030204" pitchFamily="18" charset="0"/>
                            <a:ea typeface="Cambria Math" panose="02040503050406030204" pitchFamily="18" charset="0"/>
                          </a:rPr>
                          <m:t>𝔽</m:t>
                        </m:r>
                      </m:e>
                      <m:sub>
                        <m:r>
                          <a:rPr lang="en-US" sz="2000" i="1">
                            <a:solidFill>
                              <a:srgbClr val="FF0000"/>
                            </a:solidFill>
                            <a:latin typeface="Cambria Math" panose="02040503050406030204" pitchFamily="18" charset="0"/>
                            <a:ea typeface="Cambria Math" panose="02040503050406030204" pitchFamily="18" charset="0"/>
                          </a:rPr>
                          <m:t>𝑝</m:t>
                        </m:r>
                      </m:sub>
                      <m:sup>
                        <m:r>
                          <a:rPr lang="en-US" sz="2000" i="1">
                            <a:solidFill>
                              <a:srgbClr val="FF0000"/>
                            </a:solidFill>
                            <a:latin typeface="Cambria Math" panose="02040503050406030204" pitchFamily="18" charset="0"/>
                            <a:ea typeface="Cambria Math" panose="02040503050406030204" pitchFamily="18" charset="0"/>
                          </a:rPr>
                          <m:t>𝑙</m:t>
                        </m:r>
                        <m:r>
                          <a:rPr lang="en-US" sz="2000" i="1">
                            <a:solidFill>
                              <a:srgbClr val="FF0000"/>
                            </a:solidFill>
                            <a:latin typeface="Cambria Math" panose="02040503050406030204" pitchFamily="18" charset="0"/>
                            <a:ea typeface="Cambria Math" panose="02040503050406030204" pitchFamily="18" charset="0"/>
                          </a:rPr>
                          <m:t>+1</m:t>
                        </m:r>
                      </m:sup>
                    </m:sSubSup>
                  </m:oMath>
                </a14:m>
                <a:endParaRPr lang="en-US" sz="2000" dirty="0"/>
              </a:p>
              <a:p>
                <a:endParaRPr lang="en-US" dirty="0">
                  <a:solidFill>
                    <a:srgbClr val="FF0000"/>
                  </a:solidFill>
                </a:endParaRPr>
              </a:p>
            </p:txBody>
          </p:sp>
        </mc:Choice>
        <mc:Fallback xmlns="">
          <p:sp>
            <p:nvSpPr>
              <p:cNvPr id="19" name="TextBox 18">
                <a:extLst>
                  <a:ext uri="{FF2B5EF4-FFF2-40B4-BE49-F238E27FC236}">
                    <a16:creationId xmlns:a16="http://schemas.microsoft.com/office/drawing/2014/main" id="{43A6DEE5-00CD-4ACF-5E84-0B789293C06C}"/>
                  </a:ext>
                </a:extLst>
              </p:cNvPr>
              <p:cNvSpPr txBox="1">
                <a:spLocks noRot="1" noChangeAspect="1" noMove="1" noResize="1" noEditPoints="1" noAdjustHandles="1" noChangeArrowheads="1" noChangeShapeType="1" noTextEdit="1"/>
              </p:cNvSpPr>
              <p:nvPr/>
            </p:nvSpPr>
            <p:spPr>
              <a:xfrm>
                <a:off x="482561" y="5738438"/>
                <a:ext cx="11416145" cy="754437"/>
              </a:xfrm>
              <a:prstGeom prst="rect">
                <a:avLst/>
              </a:prstGeom>
              <a:blipFill>
                <a:blip r:embed="rId4"/>
                <a:stretch>
                  <a:fillRect l="-534"/>
                </a:stretch>
              </a:blipFill>
            </p:spPr>
            <p:txBody>
              <a:bodyPr/>
              <a:lstStyle/>
              <a:p>
                <a:r>
                  <a:rPr lang="en-US">
                    <a:noFill/>
                  </a:rPr>
                  <a:t> </a:t>
                </a:r>
              </a:p>
            </p:txBody>
          </p:sp>
        </mc:Fallback>
      </mc:AlternateContent>
    </p:spTree>
    <p:extLst>
      <p:ext uri="{BB962C8B-B14F-4D97-AF65-F5344CB8AC3E}">
        <p14:creationId xmlns:p14="http://schemas.microsoft.com/office/powerpoint/2010/main" val="2372539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35A6F-E93E-A7FB-6DD3-DE15CF3AC5DA}"/>
              </a:ext>
            </a:extLst>
          </p:cNvPr>
          <p:cNvSpPr>
            <a:spLocks noGrp="1"/>
          </p:cNvSpPr>
          <p:nvPr>
            <p:ph type="title"/>
          </p:nvPr>
        </p:nvSpPr>
        <p:spPr/>
        <p:txBody>
          <a:bodyPr/>
          <a:lstStyle/>
          <a:p>
            <a:r>
              <a:rPr lang="en-US" dirty="0"/>
              <a:t>Applications of FDE over Blockchains</a:t>
            </a:r>
          </a:p>
        </p:txBody>
      </p:sp>
      <p:sp>
        <p:nvSpPr>
          <p:cNvPr id="4" name="Slide Number Placeholder 3">
            <a:extLst>
              <a:ext uri="{FF2B5EF4-FFF2-40B4-BE49-F238E27FC236}">
                <a16:creationId xmlns:a16="http://schemas.microsoft.com/office/drawing/2014/main" id="{2BE7A16B-4D64-FB2C-49D0-FD947964304A}"/>
              </a:ext>
            </a:extLst>
          </p:cNvPr>
          <p:cNvSpPr>
            <a:spLocks noGrp="1"/>
          </p:cNvSpPr>
          <p:nvPr>
            <p:ph type="sldNum" sz="quarter" idx="12"/>
          </p:nvPr>
        </p:nvSpPr>
        <p:spPr/>
        <p:txBody>
          <a:bodyPr/>
          <a:lstStyle/>
          <a:p>
            <a:fld id="{9B1AF914-ED30-4DEF-921E-12E5424A69F1}" type="slidenum">
              <a:rPr lang="en-US" smtClean="0"/>
              <a:t>3</a:t>
            </a:fld>
            <a:endParaRPr lang="en-US"/>
          </a:p>
        </p:txBody>
      </p:sp>
      <p:pic>
        <p:nvPicPr>
          <p:cNvPr id="12" name="Google Shape;54;p13">
            <a:extLst>
              <a:ext uri="{FF2B5EF4-FFF2-40B4-BE49-F238E27FC236}">
                <a16:creationId xmlns:a16="http://schemas.microsoft.com/office/drawing/2014/main" id="{53A0B8A4-AE3A-400D-D4A0-538A80104886}"/>
              </a:ext>
            </a:extLst>
          </p:cNvPr>
          <p:cNvPicPr preferRelativeResize="0"/>
          <p:nvPr/>
        </p:nvPicPr>
        <p:blipFill>
          <a:blip r:embed="rId3">
            <a:alphaModFix/>
            <a:duotone>
              <a:schemeClr val="accent4">
                <a:shade val="45000"/>
                <a:satMod val="135000"/>
              </a:schemeClr>
              <a:prstClr val="white"/>
            </a:duotone>
          </a:blip>
          <a:stretch>
            <a:fillRect/>
          </a:stretch>
        </p:blipFill>
        <p:spPr>
          <a:xfrm>
            <a:off x="3412478" y="3855606"/>
            <a:ext cx="677500" cy="677500"/>
          </a:xfrm>
          <a:prstGeom prst="rect">
            <a:avLst/>
          </a:prstGeom>
          <a:noFill/>
          <a:ln>
            <a:noFill/>
          </a:ln>
        </p:spPr>
      </p:pic>
      <p:pic>
        <p:nvPicPr>
          <p:cNvPr id="13" name="Google Shape;55;p13">
            <a:extLst>
              <a:ext uri="{FF2B5EF4-FFF2-40B4-BE49-F238E27FC236}">
                <a16:creationId xmlns:a16="http://schemas.microsoft.com/office/drawing/2014/main" id="{788DEDA4-1E6F-38EE-6AD7-2FC93843BAC9}"/>
              </a:ext>
            </a:extLst>
          </p:cNvPr>
          <p:cNvPicPr preferRelativeResize="0"/>
          <p:nvPr/>
        </p:nvPicPr>
        <p:blipFill>
          <a:blip r:embed="rId4">
            <a:alphaModFix/>
            <a:duotone>
              <a:schemeClr val="accent5">
                <a:shade val="45000"/>
                <a:satMod val="135000"/>
              </a:schemeClr>
              <a:prstClr val="white"/>
            </a:duotone>
          </a:blip>
          <a:stretch>
            <a:fillRect/>
          </a:stretch>
        </p:blipFill>
        <p:spPr>
          <a:xfrm>
            <a:off x="8143243" y="3754281"/>
            <a:ext cx="778825" cy="778825"/>
          </a:xfrm>
          <a:prstGeom prst="rect">
            <a:avLst/>
          </a:prstGeom>
          <a:noFill/>
          <a:ln>
            <a:noFill/>
          </a:ln>
        </p:spPr>
      </p:pic>
      <p:sp>
        <p:nvSpPr>
          <p:cNvPr id="44" name="TextBox 43">
            <a:extLst>
              <a:ext uri="{FF2B5EF4-FFF2-40B4-BE49-F238E27FC236}">
                <a16:creationId xmlns:a16="http://schemas.microsoft.com/office/drawing/2014/main" id="{5D195063-91C3-3732-4DF2-9D88B6C0BF02}"/>
              </a:ext>
            </a:extLst>
          </p:cNvPr>
          <p:cNvSpPr txBox="1"/>
          <p:nvPr/>
        </p:nvSpPr>
        <p:spPr>
          <a:xfrm>
            <a:off x="815861" y="1890816"/>
            <a:ext cx="4720498" cy="461665"/>
          </a:xfrm>
          <a:prstGeom prst="rect">
            <a:avLst/>
          </a:prstGeom>
          <a:noFill/>
        </p:spPr>
        <p:txBody>
          <a:bodyPr wrap="square" rtlCol="0">
            <a:spAutoFit/>
          </a:bodyPr>
          <a:lstStyle/>
          <a:p>
            <a:r>
              <a:rPr lang="en-US" sz="2400" b="1" dirty="0" err="1">
                <a:solidFill>
                  <a:srgbClr val="FF0000"/>
                </a:solidFill>
              </a:rPr>
              <a:t>ProtoDanksharding</a:t>
            </a:r>
            <a:r>
              <a:rPr lang="en-US" sz="2400" b="1" dirty="0">
                <a:solidFill>
                  <a:srgbClr val="FF0000"/>
                </a:solidFill>
              </a:rPr>
              <a:t> (EIP-4844) </a:t>
            </a:r>
          </a:p>
        </p:txBody>
      </p:sp>
      <p:grpSp>
        <p:nvGrpSpPr>
          <p:cNvPr id="46" name="Group 45">
            <a:extLst>
              <a:ext uri="{FF2B5EF4-FFF2-40B4-BE49-F238E27FC236}">
                <a16:creationId xmlns:a16="http://schemas.microsoft.com/office/drawing/2014/main" id="{7BAD7988-3A09-270F-5AC8-D925FFEEB009}"/>
              </a:ext>
            </a:extLst>
          </p:cNvPr>
          <p:cNvGrpSpPr/>
          <p:nvPr/>
        </p:nvGrpSpPr>
        <p:grpSpPr>
          <a:xfrm>
            <a:off x="4013237" y="2729653"/>
            <a:ext cx="5312841" cy="873811"/>
            <a:chOff x="-70283" y="5426226"/>
            <a:chExt cx="5312841" cy="873811"/>
          </a:xfrm>
        </p:grpSpPr>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889C136-ABC9-65D8-0181-25A94A741359}"/>
                    </a:ext>
                  </a:extLst>
                </p:cNvPr>
                <p:cNvSpPr txBox="1"/>
                <p:nvPr/>
              </p:nvSpPr>
              <p:spPr>
                <a:xfrm>
                  <a:off x="-70283" y="5486445"/>
                  <a:ext cx="5312841" cy="338554"/>
                </a:xfrm>
                <a:prstGeom prst="rect">
                  <a:avLst/>
                </a:prstGeom>
                <a:noFill/>
              </p:spPr>
              <p:txBody>
                <a:bodyPr wrap="square" rtlCol="0">
                  <a:spAutoFit/>
                </a:bodyPr>
                <a:lstStyle/>
                <a:p>
                  <a:r>
                    <a:rPr lang="en" sz="1600" kern="0" dirty="0">
                      <a:latin typeface="Arial"/>
                      <a:cs typeface="Arial"/>
                      <a:sym typeface="Arial"/>
                    </a:rPr>
                    <a:t>KZG Commitment </a:t>
                  </a:r>
                  <a14:m>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𝐶</m:t>
                      </m:r>
                    </m:oMath>
                  </a14:m>
                  <a:r>
                    <a:rPr lang="en-US" sz="1600" dirty="0"/>
                    <a:t> = </a:t>
                  </a:r>
                  <a14:m>
                    <m:oMath xmlns:m="http://schemas.openxmlformats.org/officeDocument/2006/math">
                      <m:sSub>
                        <m:sSubPr>
                          <m:ctrlPr>
                            <a:rPr lang="en-US" sz="1600" b="0" i="1" dirty="0" smtClean="0">
                              <a:latin typeface="Cambria Math" panose="02040503050406030204" pitchFamily="18" charset="0"/>
                            </a:rPr>
                          </m:ctrlPr>
                        </m:sSubPr>
                        <m:e>
                          <m:r>
                            <m:rPr>
                              <m:sty m:val="p"/>
                            </m:rPr>
                            <a:rPr lang="en-US" sz="1600" i="0" dirty="0" smtClean="0">
                              <a:latin typeface="Cambria Math" panose="02040503050406030204" pitchFamily="18" charset="0"/>
                            </a:rPr>
                            <m:t>Commit</m:t>
                          </m:r>
                        </m:e>
                        <m:sub>
                          <m:r>
                            <m:rPr>
                              <m:sty m:val="p"/>
                            </m:rPr>
                            <a:rPr lang="en-US" sz="1600" b="0" i="0" dirty="0" smtClean="0">
                              <a:latin typeface="Cambria Math" panose="02040503050406030204" pitchFamily="18" charset="0"/>
                            </a:rPr>
                            <m:t>KZG</m:t>
                          </m:r>
                        </m:sub>
                      </m:sSub>
                    </m:oMath>
                  </a14:m>
                  <a:r>
                    <a:rPr lang="en-US" sz="1600" dirty="0"/>
                    <a:t>(              )</a:t>
                  </a:r>
                </a:p>
              </p:txBody>
            </p:sp>
          </mc:Choice>
          <mc:Fallback xmlns="">
            <p:sp>
              <p:nvSpPr>
                <p:cNvPr id="47" name="TextBox 46">
                  <a:extLst>
                    <a:ext uri="{FF2B5EF4-FFF2-40B4-BE49-F238E27FC236}">
                      <a16:creationId xmlns:a16="http://schemas.microsoft.com/office/drawing/2014/main" id="{B889C136-ABC9-65D8-0181-25A94A741359}"/>
                    </a:ext>
                  </a:extLst>
                </p:cNvPr>
                <p:cNvSpPr txBox="1">
                  <a:spLocks noRot="1" noChangeAspect="1" noMove="1" noResize="1" noEditPoints="1" noAdjustHandles="1" noChangeArrowheads="1" noChangeShapeType="1" noTextEdit="1"/>
                </p:cNvSpPr>
                <p:nvPr/>
              </p:nvSpPr>
              <p:spPr>
                <a:xfrm>
                  <a:off x="-70283" y="5486445"/>
                  <a:ext cx="5312841" cy="338554"/>
                </a:xfrm>
                <a:prstGeom prst="rect">
                  <a:avLst/>
                </a:prstGeom>
                <a:blipFill>
                  <a:blip r:embed="rId7"/>
                  <a:stretch>
                    <a:fillRect l="-689" t="-7143" b="-21429"/>
                  </a:stretch>
                </a:blipFill>
              </p:spPr>
              <p:txBody>
                <a:bodyPr/>
                <a:lstStyle/>
                <a:p>
                  <a:r>
                    <a:rPr lang="en-US">
                      <a:noFill/>
                    </a:rPr>
                    <a:t> </a:t>
                  </a:r>
                </a:p>
              </p:txBody>
            </p:sp>
          </mc:Fallback>
        </mc:AlternateContent>
        <p:pic>
          <p:nvPicPr>
            <p:cNvPr id="48" name="Google Shape;58;p13">
              <a:extLst>
                <a:ext uri="{FF2B5EF4-FFF2-40B4-BE49-F238E27FC236}">
                  <a16:creationId xmlns:a16="http://schemas.microsoft.com/office/drawing/2014/main" id="{920B990C-A82C-3134-BC21-777D530EF9DE}"/>
                </a:ext>
              </a:extLst>
            </p:cNvPr>
            <p:cNvPicPr preferRelativeResize="0"/>
            <p:nvPr/>
          </p:nvPicPr>
          <p:blipFill>
            <a:blip r:embed="rId8">
              <a:alphaModFix/>
              <a:duotone>
                <a:schemeClr val="accent2">
                  <a:shade val="45000"/>
                  <a:satMod val="135000"/>
                </a:schemeClr>
                <a:prstClr val="white"/>
              </a:duotone>
            </a:blip>
            <a:stretch>
              <a:fillRect/>
            </a:stretch>
          </p:blipFill>
          <p:spPr>
            <a:xfrm flipH="1">
              <a:off x="3181495" y="5426226"/>
              <a:ext cx="450725" cy="450725"/>
            </a:xfrm>
            <a:prstGeom prst="rect">
              <a:avLst/>
            </a:prstGeom>
            <a:noFill/>
            <a:ln>
              <a:noFill/>
            </a:ln>
          </p:spPr>
        </p:pic>
        <p:sp>
          <p:nvSpPr>
            <p:cNvPr id="49" name="Google Shape;64;p13">
              <a:extLst>
                <a:ext uri="{FF2B5EF4-FFF2-40B4-BE49-F238E27FC236}">
                  <a16:creationId xmlns:a16="http://schemas.microsoft.com/office/drawing/2014/main" id="{03611285-B54E-0142-8F25-F53BCA521709}"/>
                </a:ext>
              </a:extLst>
            </p:cNvPr>
            <p:cNvSpPr txBox="1"/>
            <p:nvPr/>
          </p:nvSpPr>
          <p:spPr>
            <a:xfrm>
              <a:off x="2414157" y="6019658"/>
              <a:ext cx="1985399" cy="280379"/>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US" sz="1600" kern="0" dirty="0">
                  <a:solidFill>
                    <a:schemeClr val="accent2">
                      <a:lumMod val="75000"/>
                    </a:schemeClr>
                  </a:solidFill>
                  <a:latin typeface="Arial"/>
                  <a:cs typeface="Arial"/>
                  <a:sym typeface="Arial"/>
                </a:rPr>
                <a:t>Blob </a:t>
              </a:r>
            </a:p>
            <a:p>
              <a:pPr algn="ctr">
                <a:buClr>
                  <a:srgbClr val="000000"/>
                </a:buClr>
                <a:buFont typeface="Arial"/>
                <a:buNone/>
              </a:pPr>
              <a:r>
                <a:rPr lang="en-US" sz="1600" kern="0" dirty="0">
                  <a:solidFill>
                    <a:schemeClr val="accent2">
                      <a:lumMod val="75000"/>
                    </a:schemeClr>
                  </a:solidFill>
                  <a:latin typeface="Arial"/>
                  <a:cs typeface="Arial"/>
                  <a:sym typeface="Arial"/>
                </a:rPr>
                <a:t>Data</a:t>
              </a:r>
              <a:endParaRPr lang="ar-AE" sz="1600" kern="0" dirty="0">
                <a:solidFill>
                  <a:schemeClr val="accent2">
                    <a:lumMod val="75000"/>
                  </a:schemeClr>
                </a:solidFill>
                <a:latin typeface="Arial"/>
                <a:cs typeface="Arial"/>
                <a:sym typeface="Arial"/>
              </a:endParaRPr>
            </a:p>
          </p:txBody>
        </p:sp>
      </p:grpSp>
      <p:grpSp>
        <p:nvGrpSpPr>
          <p:cNvPr id="57" name="Group 56">
            <a:extLst>
              <a:ext uri="{FF2B5EF4-FFF2-40B4-BE49-F238E27FC236}">
                <a16:creationId xmlns:a16="http://schemas.microsoft.com/office/drawing/2014/main" id="{75376A8A-FCA0-DA62-302F-F900DB6F564B}"/>
              </a:ext>
            </a:extLst>
          </p:cNvPr>
          <p:cNvGrpSpPr/>
          <p:nvPr/>
        </p:nvGrpSpPr>
        <p:grpSpPr>
          <a:xfrm>
            <a:off x="1842797" y="3880602"/>
            <a:ext cx="1608000" cy="894310"/>
            <a:chOff x="1537843" y="4914282"/>
            <a:chExt cx="1608000" cy="894310"/>
          </a:xfrm>
        </p:grpSpPr>
        <p:pic>
          <p:nvPicPr>
            <p:cNvPr id="50" name="Google Shape;58;p13">
              <a:extLst>
                <a:ext uri="{FF2B5EF4-FFF2-40B4-BE49-F238E27FC236}">
                  <a16:creationId xmlns:a16="http://schemas.microsoft.com/office/drawing/2014/main" id="{BC20B1A5-987F-E0BD-F1C9-13A51F6432D1}"/>
                </a:ext>
              </a:extLst>
            </p:cNvPr>
            <p:cNvPicPr preferRelativeResize="0"/>
            <p:nvPr/>
          </p:nvPicPr>
          <p:blipFill>
            <a:blip r:embed="rId8">
              <a:alphaModFix/>
              <a:duotone>
                <a:schemeClr val="accent2">
                  <a:shade val="45000"/>
                  <a:satMod val="135000"/>
                </a:schemeClr>
                <a:prstClr val="white"/>
              </a:duotone>
            </a:blip>
            <a:stretch>
              <a:fillRect/>
            </a:stretch>
          </p:blipFill>
          <p:spPr>
            <a:xfrm flipH="1">
              <a:off x="2420431" y="4914282"/>
              <a:ext cx="450725" cy="450725"/>
            </a:xfrm>
            <a:prstGeom prst="rect">
              <a:avLst/>
            </a:prstGeom>
            <a:noFill/>
            <a:ln>
              <a:noFill/>
            </a:ln>
          </p:spPr>
        </p:pic>
        <p:sp>
          <p:nvSpPr>
            <p:cNvPr id="51" name="Google Shape;59;p13">
              <a:extLst>
                <a:ext uri="{FF2B5EF4-FFF2-40B4-BE49-F238E27FC236}">
                  <a16:creationId xmlns:a16="http://schemas.microsoft.com/office/drawing/2014/main" id="{300F7AB4-F42D-A311-784D-4AE36A7DEDCF}"/>
                </a:ext>
              </a:extLst>
            </p:cNvPr>
            <p:cNvSpPr txBox="1"/>
            <p:nvPr/>
          </p:nvSpPr>
          <p:spPr>
            <a:xfrm>
              <a:off x="1537843" y="4999607"/>
              <a:ext cx="1608000" cy="246000"/>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1600" kern="0" dirty="0">
                  <a:solidFill>
                    <a:srgbClr val="0070C0"/>
                  </a:solidFill>
                  <a:latin typeface="Arial"/>
                  <a:cs typeface="Arial"/>
                  <a:sym typeface="Arial"/>
                </a:rPr>
                <a:t>Server</a:t>
              </a:r>
              <a:r>
                <a:rPr lang="en" sz="1400" kern="0" dirty="0">
                  <a:solidFill>
                    <a:srgbClr val="000000"/>
                  </a:solidFill>
                  <a:latin typeface="Arial"/>
                  <a:cs typeface="Arial"/>
                  <a:sym typeface="Arial"/>
                </a:rPr>
                <a:t>(          )</a:t>
              </a:r>
              <a:endParaRPr sz="1400" kern="0" dirty="0">
                <a:solidFill>
                  <a:srgbClr val="000000"/>
                </a:solidFill>
                <a:latin typeface="Arial"/>
                <a:cs typeface="Arial"/>
                <a:sym typeface="Arial"/>
              </a:endParaRPr>
            </a:p>
          </p:txBody>
        </p:sp>
        <p:sp>
          <p:nvSpPr>
            <p:cNvPr id="52" name="Google Shape;64;p13">
              <a:extLst>
                <a:ext uri="{FF2B5EF4-FFF2-40B4-BE49-F238E27FC236}">
                  <a16:creationId xmlns:a16="http://schemas.microsoft.com/office/drawing/2014/main" id="{6C33D0AA-5406-8D64-4689-93987543D3A6}"/>
                </a:ext>
              </a:extLst>
            </p:cNvPr>
            <p:cNvSpPr txBox="1"/>
            <p:nvPr/>
          </p:nvSpPr>
          <p:spPr>
            <a:xfrm>
              <a:off x="2200985" y="5444381"/>
              <a:ext cx="889616" cy="364211"/>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US" sz="1600" kern="0" dirty="0">
                  <a:solidFill>
                    <a:schemeClr val="accent2">
                      <a:lumMod val="75000"/>
                    </a:schemeClr>
                  </a:solidFill>
                  <a:latin typeface="Arial"/>
                  <a:cs typeface="Arial"/>
                  <a:sym typeface="Arial"/>
                </a:rPr>
                <a:t>Blob Data</a:t>
              </a:r>
              <a:endParaRPr lang="ar-AE" sz="1600" kern="0" dirty="0">
                <a:solidFill>
                  <a:schemeClr val="accent2">
                    <a:lumMod val="75000"/>
                  </a:schemeClr>
                </a:solidFill>
                <a:latin typeface="Arial"/>
                <a:cs typeface="Arial"/>
                <a:sym typeface="Arial"/>
              </a:endParaRPr>
            </a:p>
          </p:txBody>
        </p:sp>
      </p:grpSp>
      <p:grpSp>
        <p:nvGrpSpPr>
          <p:cNvPr id="53" name="Group 52">
            <a:extLst>
              <a:ext uri="{FF2B5EF4-FFF2-40B4-BE49-F238E27FC236}">
                <a16:creationId xmlns:a16="http://schemas.microsoft.com/office/drawing/2014/main" id="{5D7E3F37-95FA-662B-4263-5A52DFEE5C0B}"/>
              </a:ext>
            </a:extLst>
          </p:cNvPr>
          <p:cNvGrpSpPr/>
          <p:nvPr/>
        </p:nvGrpSpPr>
        <p:grpSpPr>
          <a:xfrm>
            <a:off x="8705833" y="3859906"/>
            <a:ext cx="1625845" cy="617266"/>
            <a:chOff x="8186954" y="4568786"/>
            <a:chExt cx="1625845" cy="617266"/>
          </a:xfrm>
        </p:grpSpPr>
        <mc:AlternateContent xmlns:mc="http://schemas.openxmlformats.org/markup-compatibility/2006" xmlns:a14="http://schemas.microsoft.com/office/drawing/2010/main">
          <mc:Choice Requires="a14">
            <p:sp>
              <p:nvSpPr>
                <p:cNvPr id="54" name="Google Shape;60;p13">
                  <a:extLst>
                    <a:ext uri="{FF2B5EF4-FFF2-40B4-BE49-F238E27FC236}">
                      <a16:creationId xmlns:a16="http://schemas.microsoft.com/office/drawing/2014/main" id="{EB5445D4-46AA-9300-D5E8-D1AAD1A70645}"/>
                    </a:ext>
                  </a:extLst>
                </p:cNvPr>
                <p:cNvSpPr txBox="1"/>
                <p:nvPr/>
              </p:nvSpPr>
              <p:spPr>
                <a:xfrm>
                  <a:off x="8186954" y="4597399"/>
                  <a:ext cx="1608000" cy="293762"/>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1600" kern="0" dirty="0">
                      <a:solidFill>
                        <a:srgbClr val="7030A0"/>
                      </a:solidFill>
                      <a:latin typeface="Arial"/>
                      <a:cs typeface="Arial"/>
                      <a:sym typeface="Arial"/>
                    </a:rPr>
                    <a:t>Client</a:t>
                  </a:r>
                  <a:r>
                    <a:rPr lang="en" sz="1600" kern="0" dirty="0">
                      <a:solidFill>
                        <a:srgbClr val="000000"/>
                      </a:solidFill>
                      <a:latin typeface="Arial"/>
                      <a:cs typeface="Arial"/>
                      <a:sym typeface="Arial"/>
                    </a:rPr>
                    <a:t>(</a:t>
                  </a:r>
                  <a14:m>
                    <m:oMath xmlns:m="http://schemas.openxmlformats.org/officeDocument/2006/math">
                      <m:r>
                        <a:rPr lang="en-US" sz="1600" b="0" i="1" kern="0" smtClean="0">
                          <a:solidFill>
                            <a:srgbClr val="000000"/>
                          </a:solidFill>
                          <a:latin typeface="Cambria Math" panose="02040503050406030204" pitchFamily="18" charset="0"/>
                          <a:cs typeface="Arial"/>
                          <a:sym typeface="Arial"/>
                        </a:rPr>
                        <m:t>𝐶</m:t>
                      </m:r>
                      <m:r>
                        <a:rPr lang="en-US" sz="1600" b="0" i="1" kern="0" smtClean="0">
                          <a:solidFill>
                            <a:srgbClr val="000000"/>
                          </a:solidFill>
                          <a:latin typeface="Cambria Math" panose="02040503050406030204" pitchFamily="18" charset="0"/>
                          <a:cs typeface="Arial"/>
                          <a:sym typeface="Arial"/>
                        </a:rPr>
                        <m:t>, </m:t>
                      </m:r>
                    </m:oMath>
                  </a14:m>
                  <a:r>
                    <a:rPr lang="en" sz="1600" kern="0" dirty="0">
                      <a:solidFill>
                        <a:srgbClr val="000000"/>
                      </a:solidFill>
                      <a:latin typeface="Arial"/>
                      <a:cs typeface="Arial"/>
                      <a:sym typeface="Arial"/>
                    </a:rPr>
                    <a:t>       )</a:t>
                  </a:r>
                  <a:endParaRPr sz="1600" kern="0" dirty="0">
                    <a:solidFill>
                      <a:srgbClr val="000000"/>
                    </a:solidFill>
                    <a:latin typeface="Arial"/>
                    <a:cs typeface="Arial"/>
                    <a:sym typeface="Arial"/>
                  </a:endParaRPr>
                </a:p>
              </p:txBody>
            </p:sp>
          </mc:Choice>
          <mc:Fallback xmlns="">
            <p:sp>
              <p:nvSpPr>
                <p:cNvPr id="48" name="Google Shape;60;p13">
                  <a:extLst>
                    <a:ext uri="{FF2B5EF4-FFF2-40B4-BE49-F238E27FC236}">
                      <a16:creationId xmlns:a16="http://schemas.microsoft.com/office/drawing/2014/main" id="{C29E2832-671C-EDA2-E909-8A83ED7D57DE}"/>
                    </a:ext>
                  </a:extLst>
                </p:cNvPr>
                <p:cNvSpPr txBox="1">
                  <a:spLocks noRot="1" noChangeAspect="1" noMove="1" noResize="1" noEditPoints="1" noAdjustHandles="1" noChangeArrowheads="1" noChangeShapeType="1" noTextEdit="1"/>
                </p:cNvSpPr>
                <p:nvPr/>
              </p:nvSpPr>
              <p:spPr>
                <a:xfrm>
                  <a:off x="8186954" y="4597399"/>
                  <a:ext cx="1608000" cy="293762"/>
                </a:xfrm>
                <a:prstGeom prst="rect">
                  <a:avLst/>
                </a:prstGeom>
                <a:blipFill>
                  <a:blip r:embed="rId10"/>
                  <a:stretch>
                    <a:fillRect t="-14583" b="-33333"/>
                  </a:stretch>
                </a:blipFill>
                <a:ln>
                  <a:noFill/>
                </a:ln>
              </p:spPr>
              <p:txBody>
                <a:bodyPr/>
                <a:lstStyle/>
                <a:p>
                  <a:r>
                    <a:rPr lang="en-US">
                      <a:noFill/>
                    </a:rPr>
                    <a:t> </a:t>
                  </a:r>
                </a:p>
              </p:txBody>
            </p:sp>
          </mc:Fallback>
        </mc:AlternateContent>
        <p:pic>
          <p:nvPicPr>
            <p:cNvPr id="55" name="Google Shape;57;p13">
              <a:extLst>
                <a:ext uri="{FF2B5EF4-FFF2-40B4-BE49-F238E27FC236}">
                  <a16:creationId xmlns:a16="http://schemas.microsoft.com/office/drawing/2014/main" id="{68895F53-532D-0B8C-2E7A-34BADFEFDFDD}"/>
                </a:ext>
              </a:extLst>
            </p:cNvPr>
            <p:cNvPicPr preferRelativeResize="0"/>
            <p:nvPr/>
          </p:nvPicPr>
          <p:blipFill>
            <a:blip r:embed="rId11">
              <a:alphaModFix/>
              <a:duotone>
                <a:schemeClr val="accent3">
                  <a:shade val="45000"/>
                  <a:satMod val="135000"/>
                </a:schemeClr>
                <a:prstClr val="white"/>
              </a:duotone>
            </a:blip>
            <a:stretch>
              <a:fillRect/>
            </a:stretch>
          </p:blipFill>
          <p:spPr>
            <a:xfrm>
              <a:off x="9167308" y="4568786"/>
              <a:ext cx="372076" cy="372076"/>
            </a:xfrm>
            <a:prstGeom prst="rect">
              <a:avLst/>
            </a:prstGeom>
            <a:noFill/>
            <a:ln>
              <a:noFill/>
            </a:ln>
          </p:spPr>
        </p:pic>
        <p:sp>
          <p:nvSpPr>
            <p:cNvPr id="56" name="Google Shape;68;p13">
              <a:extLst>
                <a:ext uri="{FF2B5EF4-FFF2-40B4-BE49-F238E27FC236}">
                  <a16:creationId xmlns:a16="http://schemas.microsoft.com/office/drawing/2014/main" id="{D0406097-478C-A3D1-1792-E00CB632F73C}"/>
                </a:ext>
              </a:extLst>
            </p:cNvPr>
            <p:cNvSpPr txBox="1"/>
            <p:nvPr/>
          </p:nvSpPr>
          <p:spPr>
            <a:xfrm>
              <a:off x="8807199" y="4940052"/>
              <a:ext cx="1005600" cy="246000"/>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1600" kern="0" dirty="0">
                  <a:solidFill>
                    <a:schemeClr val="accent6">
                      <a:lumMod val="75000"/>
                    </a:schemeClr>
                  </a:solidFill>
                  <a:latin typeface="Arial"/>
                  <a:cs typeface="Arial"/>
                  <a:sym typeface="Arial"/>
                </a:rPr>
                <a:t>Payment</a:t>
              </a:r>
              <a:endParaRPr sz="1600" kern="0" dirty="0">
                <a:solidFill>
                  <a:schemeClr val="accent6">
                    <a:lumMod val="75000"/>
                  </a:schemeClr>
                </a:solidFill>
                <a:latin typeface="Arial"/>
                <a:cs typeface="Arial"/>
                <a:sym typeface="Arial"/>
              </a:endParaRPr>
            </a:p>
          </p:txBody>
        </p:sp>
      </p:grpSp>
      <p:sp>
        <p:nvSpPr>
          <p:cNvPr id="5" name="TextBox 4">
            <a:extLst>
              <a:ext uri="{FF2B5EF4-FFF2-40B4-BE49-F238E27FC236}">
                <a16:creationId xmlns:a16="http://schemas.microsoft.com/office/drawing/2014/main" id="{54DAEDA5-540E-5010-82C4-4A64EAFABB66}"/>
              </a:ext>
            </a:extLst>
          </p:cNvPr>
          <p:cNvSpPr txBox="1"/>
          <p:nvPr/>
        </p:nvSpPr>
        <p:spPr>
          <a:xfrm>
            <a:off x="838200" y="5159691"/>
            <a:ext cx="7193554" cy="1200329"/>
          </a:xfrm>
          <a:prstGeom prst="rect">
            <a:avLst/>
          </a:prstGeom>
          <a:noFill/>
        </p:spPr>
        <p:txBody>
          <a:bodyPr wrap="square" rtlCol="0">
            <a:spAutoFit/>
          </a:bodyPr>
          <a:lstStyle/>
          <a:p>
            <a:r>
              <a:rPr lang="en-US" sz="2400" b="1" dirty="0"/>
              <a:t>Other Applications:</a:t>
            </a:r>
          </a:p>
          <a:p>
            <a:pPr marL="285750" indent="-285750">
              <a:buFont typeface="Arial" panose="020B0604020202020204" pitchFamily="34" charset="0"/>
              <a:buChar char="•"/>
            </a:pPr>
            <a:r>
              <a:rPr lang="en-US" sz="2400" dirty="0"/>
              <a:t> Other archival blockchain data</a:t>
            </a:r>
          </a:p>
          <a:p>
            <a:pPr marL="285750" indent="-285750">
              <a:buFont typeface="Arial" panose="020B0604020202020204" pitchFamily="34" charset="0"/>
              <a:buChar char="•"/>
            </a:pPr>
            <a:r>
              <a:rPr lang="en-US" sz="2400" dirty="0"/>
              <a:t> Data marketplaces (e.g., streaming movies, …)</a:t>
            </a:r>
          </a:p>
        </p:txBody>
      </p:sp>
      <p:cxnSp>
        <p:nvCxnSpPr>
          <p:cNvPr id="3" name="Google Shape;63;p13">
            <a:extLst>
              <a:ext uri="{FF2B5EF4-FFF2-40B4-BE49-F238E27FC236}">
                <a16:creationId xmlns:a16="http://schemas.microsoft.com/office/drawing/2014/main" id="{BF454868-28C4-6DAE-FCBF-F04E7F973158}"/>
              </a:ext>
            </a:extLst>
          </p:cNvPr>
          <p:cNvCxnSpPr>
            <a:cxnSpLocks/>
          </p:cNvCxnSpPr>
          <p:nvPr/>
        </p:nvCxnSpPr>
        <p:spPr>
          <a:xfrm flipH="1" flipV="1">
            <a:off x="4312364" y="4026551"/>
            <a:ext cx="3692952" cy="1"/>
          </a:xfrm>
          <a:prstGeom prst="straightConnector1">
            <a:avLst/>
          </a:prstGeom>
          <a:noFill/>
          <a:ln w="38100" cap="flat" cmpd="sng">
            <a:solidFill>
              <a:srgbClr val="000000"/>
            </a:solidFill>
            <a:prstDash val="solid"/>
            <a:round/>
            <a:headEnd type="none" w="med" len="med"/>
            <a:tailEnd type="triangle" w="med" len="med"/>
          </a:ln>
        </p:spPr>
      </p:cxnSp>
      <p:cxnSp>
        <p:nvCxnSpPr>
          <p:cNvPr id="7" name="Google Shape;63;p13">
            <a:extLst>
              <a:ext uri="{FF2B5EF4-FFF2-40B4-BE49-F238E27FC236}">
                <a16:creationId xmlns:a16="http://schemas.microsoft.com/office/drawing/2014/main" id="{0A957AAA-A823-1D69-F401-F98697750BB5}"/>
              </a:ext>
            </a:extLst>
          </p:cNvPr>
          <p:cNvCxnSpPr>
            <a:cxnSpLocks/>
          </p:cNvCxnSpPr>
          <p:nvPr/>
        </p:nvCxnSpPr>
        <p:spPr>
          <a:xfrm>
            <a:off x="4312364" y="4301981"/>
            <a:ext cx="3719390" cy="0"/>
          </a:xfrm>
          <a:prstGeom prst="straightConnector1">
            <a:avLst/>
          </a:prstGeom>
          <a:noFill/>
          <a:ln w="38100" cap="flat" cmpd="sng">
            <a:solidFill>
              <a:srgbClr val="000000"/>
            </a:solidFill>
            <a:prstDash val="solid"/>
            <a:round/>
            <a:headEnd type="none" w="med" len="med"/>
            <a:tailEnd type="triangle" w="med" len="med"/>
          </a:ln>
        </p:spPr>
      </p:cxnSp>
    </p:spTree>
    <p:extLst>
      <p:ext uri="{BB962C8B-B14F-4D97-AF65-F5344CB8AC3E}">
        <p14:creationId xmlns:p14="http://schemas.microsoft.com/office/powerpoint/2010/main" val="2661277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500"/>
                                        <p:tgtEl>
                                          <p:spTgt spid="57"/>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fade">
                                      <p:cBhvr>
                                        <p:cTn id="20" dur="500"/>
                                        <p:tgtEl>
                                          <p:spTgt spid="4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fade">
                                      <p:cBhvr>
                                        <p:cTn id="28" dur="500"/>
                                        <p:tgtEl>
                                          <p:spTgt spid="53"/>
                                        </p:tgtEl>
                                      </p:cBhvr>
                                    </p:animEffect>
                                  </p:childTnLst>
                                </p:cTn>
                              </p:par>
                              <p:par>
                                <p:cTn id="29" presetID="10"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10"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FCBBD922-57E2-E01B-F287-1DC3A8CEDAA0}"/>
              </a:ext>
            </a:extLst>
          </p:cNvPr>
          <p:cNvGrpSpPr/>
          <p:nvPr/>
        </p:nvGrpSpPr>
        <p:grpSpPr>
          <a:xfrm>
            <a:off x="7459217" y="3825384"/>
            <a:ext cx="2021137" cy="708538"/>
            <a:chOff x="7904858" y="3950599"/>
            <a:chExt cx="2021137" cy="708538"/>
          </a:xfrm>
        </p:grpSpPr>
        <mc:AlternateContent xmlns:mc="http://schemas.openxmlformats.org/markup-compatibility/2006" xmlns:a14="http://schemas.microsoft.com/office/drawing/2010/main">
          <mc:Choice Requires="a14">
            <p:sp>
              <p:nvSpPr>
                <p:cNvPr id="48" name="Google Shape;60;p13">
                  <a:extLst>
                    <a:ext uri="{FF2B5EF4-FFF2-40B4-BE49-F238E27FC236}">
                      <a16:creationId xmlns:a16="http://schemas.microsoft.com/office/drawing/2014/main" id="{C29E2832-671C-EDA2-E909-8A83ED7D57DE}"/>
                    </a:ext>
                  </a:extLst>
                </p:cNvPr>
                <p:cNvSpPr txBox="1"/>
                <p:nvPr/>
              </p:nvSpPr>
              <p:spPr>
                <a:xfrm>
                  <a:off x="7904858" y="4019321"/>
                  <a:ext cx="1876945" cy="275153"/>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2000" kern="0" dirty="0">
                      <a:solidFill>
                        <a:srgbClr val="7030A0"/>
                      </a:solidFill>
                      <a:latin typeface="Arial"/>
                      <a:cs typeface="Arial"/>
                      <a:sym typeface="Arial"/>
                    </a:rPr>
                    <a:t>Client</a:t>
                  </a:r>
                  <a:r>
                    <a:rPr lang="en" sz="2000" kern="0" dirty="0">
                      <a:solidFill>
                        <a:srgbClr val="000000"/>
                      </a:solidFill>
                      <a:latin typeface="Arial"/>
                      <a:cs typeface="Arial"/>
                      <a:sym typeface="Arial"/>
                    </a:rPr>
                    <a:t>(</a:t>
                  </a:r>
                  <a14:m>
                    <m:oMath xmlns:m="http://schemas.openxmlformats.org/officeDocument/2006/math">
                      <m:r>
                        <a:rPr lang="en-US" sz="2000" b="0" i="1" kern="0" smtClean="0">
                          <a:solidFill>
                            <a:srgbClr val="000000"/>
                          </a:solidFill>
                          <a:latin typeface="Cambria Math" panose="02040503050406030204" pitchFamily="18" charset="0"/>
                          <a:cs typeface="Arial"/>
                          <a:sym typeface="Arial"/>
                        </a:rPr>
                        <m:t>𝐶</m:t>
                      </m:r>
                      <m:r>
                        <a:rPr lang="en-US" sz="2000" b="0" i="1" kern="0" smtClean="0">
                          <a:solidFill>
                            <a:srgbClr val="000000"/>
                          </a:solidFill>
                          <a:latin typeface="Cambria Math" panose="02040503050406030204" pitchFamily="18" charset="0"/>
                          <a:cs typeface="Arial"/>
                          <a:sym typeface="Arial"/>
                        </a:rPr>
                        <m:t>, </m:t>
                      </m:r>
                    </m:oMath>
                  </a14:m>
                  <a:r>
                    <a:rPr lang="en" sz="2000" kern="0" dirty="0">
                      <a:solidFill>
                        <a:srgbClr val="000000"/>
                      </a:solidFill>
                      <a:latin typeface="Arial"/>
                      <a:cs typeface="Arial"/>
                      <a:sym typeface="Arial"/>
                    </a:rPr>
                    <a:t>       )</a:t>
                  </a:r>
                  <a:endParaRPr sz="2000" kern="0" dirty="0">
                    <a:solidFill>
                      <a:srgbClr val="000000"/>
                    </a:solidFill>
                    <a:latin typeface="Arial"/>
                    <a:cs typeface="Arial"/>
                    <a:sym typeface="Arial"/>
                  </a:endParaRPr>
                </a:p>
              </p:txBody>
            </p:sp>
          </mc:Choice>
          <mc:Fallback xmlns="">
            <p:sp>
              <p:nvSpPr>
                <p:cNvPr id="48" name="Google Shape;60;p13">
                  <a:extLst>
                    <a:ext uri="{FF2B5EF4-FFF2-40B4-BE49-F238E27FC236}">
                      <a16:creationId xmlns:a16="http://schemas.microsoft.com/office/drawing/2014/main" id="{C29E2832-671C-EDA2-E909-8A83ED7D57DE}"/>
                    </a:ext>
                  </a:extLst>
                </p:cNvPr>
                <p:cNvSpPr txBox="1">
                  <a:spLocks noRot="1" noChangeAspect="1" noMove="1" noResize="1" noEditPoints="1" noAdjustHandles="1" noChangeArrowheads="1" noChangeShapeType="1" noTextEdit="1"/>
                </p:cNvSpPr>
                <p:nvPr/>
              </p:nvSpPr>
              <p:spPr>
                <a:xfrm>
                  <a:off x="7904858" y="4019321"/>
                  <a:ext cx="1876945" cy="275153"/>
                </a:xfrm>
                <a:prstGeom prst="rect">
                  <a:avLst/>
                </a:prstGeom>
                <a:blipFill>
                  <a:blip r:embed="rId6"/>
                  <a:stretch>
                    <a:fillRect l="-649" t="-33333" b="-64444"/>
                  </a:stretch>
                </a:blipFill>
                <a:ln>
                  <a:noFill/>
                </a:ln>
              </p:spPr>
              <p:txBody>
                <a:bodyPr/>
                <a:lstStyle/>
                <a:p>
                  <a:r>
                    <a:rPr lang="en-US">
                      <a:noFill/>
                    </a:rPr>
                    <a:t> </a:t>
                  </a:r>
                </a:p>
              </p:txBody>
            </p:sp>
          </mc:Fallback>
        </mc:AlternateContent>
        <p:pic>
          <p:nvPicPr>
            <p:cNvPr id="45" name="Google Shape;57;p13">
              <a:extLst>
                <a:ext uri="{FF2B5EF4-FFF2-40B4-BE49-F238E27FC236}">
                  <a16:creationId xmlns:a16="http://schemas.microsoft.com/office/drawing/2014/main" id="{56C6E71F-E099-74A0-DD30-8BBDB5F7419C}"/>
                </a:ext>
              </a:extLst>
            </p:cNvPr>
            <p:cNvPicPr preferRelativeResize="0"/>
            <p:nvPr/>
          </p:nvPicPr>
          <p:blipFill>
            <a:blip r:embed="rId7">
              <a:alphaModFix/>
              <a:duotone>
                <a:schemeClr val="accent3">
                  <a:shade val="45000"/>
                  <a:satMod val="135000"/>
                </a:schemeClr>
                <a:prstClr val="white"/>
              </a:duotone>
            </a:blip>
            <a:stretch>
              <a:fillRect/>
            </a:stretch>
          </p:blipFill>
          <p:spPr>
            <a:xfrm>
              <a:off x="9107273" y="3950599"/>
              <a:ext cx="372076" cy="372076"/>
            </a:xfrm>
            <a:prstGeom prst="rect">
              <a:avLst/>
            </a:prstGeom>
            <a:noFill/>
            <a:ln>
              <a:noFill/>
            </a:ln>
          </p:spPr>
        </p:pic>
        <p:sp>
          <p:nvSpPr>
            <p:cNvPr id="56" name="Google Shape;68;p13">
              <a:extLst>
                <a:ext uri="{FF2B5EF4-FFF2-40B4-BE49-F238E27FC236}">
                  <a16:creationId xmlns:a16="http://schemas.microsoft.com/office/drawing/2014/main" id="{5E491190-D7CC-2841-0123-34163407EF8F}"/>
                </a:ext>
              </a:extLst>
            </p:cNvPr>
            <p:cNvSpPr txBox="1"/>
            <p:nvPr/>
          </p:nvSpPr>
          <p:spPr>
            <a:xfrm>
              <a:off x="8674851" y="4365376"/>
              <a:ext cx="1251144" cy="293761"/>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kern="0" dirty="0">
                  <a:solidFill>
                    <a:schemeClr val="accent6">
                      <a:lumMod val="75000"/>
                    </a:schemeClr>
                  </a:solidFill>
                  <a:latin typeface="Arial"/>
                  <a:cs typeface="Arial"/>
                  <a:sym typeface="Arial"/>
                </a:rPr>
                <a:t>Payment</a:t>
              </a:r>
              <a:endParaRPr kern="0" dirty="0">
                <a:solidFill>
                  <a:schemeClr val="accent6">
                    <a:lumMod val="75000"/>
                  </a:schemeClr>
                </a:solidFill>
                <a:latin typeface="Arial"/>
                <a:cs typeface="Arial"/>
                <a:sym typeface="Arial"/>
              </a:endParaRPr>
            </a:p>
          </p:txBody>
        </p:sp>
      </p:grpSp>
      <p:sp>
        <p:nvSpPr>
          <p:cNvPr id="2" name="Title 1">
            <a:extLst>
              <a:ext uri="{FF2B5EF4-FFF2-40B4-BE49-F238E27FC236}">
                <a16:creationId xmlns:a16="http://schemas.microsoft.com/office/drawing/2014/main" id="{66661DA3-BF99-0898-A8DB-7807D9A93723}"/>
              </a:ext>
            </a:extLst>
          </p:cNvPr>
          <p:cNvSpPr>
            <a:spLocks noGrp="1"/>
          </p:cNvSpPr>
          <p:nvPr>
            <p:ph type="title"/>
          </p:nvPr>
        </p:nvSpPr>
        <p:spPr/>
        <p:txBody>
          <a:bodyPr/>
          <a:lstStyle/>
          <a:p>
            <a:r>
              <a:rPr lang="en-US" dirty="0"/>
              <a:t>The Fair Data Exchange (FDE) Problem</a:t>
            </a:r>
          </a:p>
        </p:txBody>
      </p:sp>
      <p:sp>
        <p:nvSpPr>
          <p:cNvPr id="4" name="Slide Number Placeholder 3">
            <a:extLst>
              <a:ext uri="{FF2B5EF4-FFF2-40B4-BE49-F238E27FC236}">
                <a16:creationId xmlns:a16="http://schemas.microsoft.com/office/drawing/2014/main" id="{B84B65EA-6CE7-FCA2-BA42-C7B6233B5A5D}"/>
              </a:ext>
            </a:extLst>
          </p:cNvPr>
          <p:cNvSpPr>
            <a:spLocks noGrp="1"/>
          </p:cNvSpPr>
          <p:nvPr>
            <p:ph type="sldNum" sz="quarter" idx="12"/>
          </p:nvPr>
        </p:nvSpPr>
        <p:spPr/>
        <p:txBody>
          <a:bodyPr/>
          <a:lstStyle/>
          <a:p>
            <a:fld id="{9B1AF914-ED30-4DEF-921E-12E5424A69F1}" type="slidenum">
              <a:rPr lang="en-US" smtClean="0"/>
              <a:t>4</a:t>
            </a:fld>
            <a:endParaRPr lang="en-US" dirty="0"/>
          </a:p>
        </p:txBody>
      </p:sp>
      <p:pic>
        <p:nvPicPr>
          <p:cNvPr id="42" name="Google Shape;54;p13">
            <a:extLst>
              <a:ext uri="{FF2B5EF4-FFF2-40B4-BE49-F238E27FC236}">
                <a16:creationId xmlns:a16="http://schemas.microsoft.com/office/drawing/2014/main" id="{05DA593C-E236-2228-A2F7-94E0752B98C7}"/>
              </a:ext>
            </a:extLst>
          </p:cNvPr>
          <p:cNvPicPr preferRelativeResize="0"/>
          <p:nvPr/>
        </p:nvPicPr>
        <p:blipFill>
          <a:blip r:embed="rId8">
            <a:alphaModFix/>
            <a:duotone>
              <a:schemeClr val="accent4">
                <a:shade val="45000"/>
                <a:satMod val="135000"/>
              </a:schemeClr>
              <a:prstClr val="white"/>
            </a:duotone>
          </a:blip>
          <a:stretch>
            <a:fillRect/>
          </a:stretch>
        </p:blipFill>
        <p:spPr>
          <a:xfrm>
            <a:off x="3516569" y="2916609"/>
            <a:ext cx="677500" cy="677500"/>
          </a:xfrm>
          <a:prstGeom prst="rect">
            <a:avLst/>
          </a:prstGeom>
          <a:noFill/>
          <a:ln>
            <a:noFill/>
          </a:ln>
        </p:spPr>
      </p:pic>
      <p:pic>
        <p:nvPicPr>
          <p:cNvPr id="43" name="Google Shape;55;p13">
            <a:extLst>
              <a:ext uri="{FF2B5EF4-FFF2-40B4-BE49-F238E27FC236}">
                <a16:creationId xmlns:a16="http://schemas.microsoft.com/office/drawing/2014/main" id="{6610077E-2077-E6D0-FE72-37CF70EAF568}"/>
              </a:ext>
            </a:extLst>
          </p:cNvPr>
          <p:cNvPicPr preferRelativeResize="0"/>
          <p:nvPr/>
        </p:nvPicPr>
        <p:blipFill>
          <a:blip r:embed="rId9">
            <a:alphaModFix/>
            <a:duotone>
              <a:schemeClr val="accent5">
                <a:shade val="45000"/>
                <a:satMod val="135000"/>
              </a:schemeClr>
              <a:prstClr val="white"/>
            </a:duotone>
          </a:blip>
          <a:stretch>
            <a:fillRect/>
          </a:stretch>
        </p:blipFill>
        <p:spPr>
          <a:xfrm>
            <a:off x="8164959" y="2911916"/>
            <a:ext cx="778825" cy="778825"/>
          </a:xfrm>
          <a:prstGeom prst="rect">
            <a:avLst/>
          </a:prstGeom>
          <a:noFill/>
          <a:ln>
            <a:noFill/>
          </a:ln>
        </p:spPr>
      </p:pic>
      <p:grpSp>
        <p:nvGrpSpPr>
          <p:cNvPr id="12" name="Group 11">
            <a:extLst>
              <a:ext uri="{FF2B5EF4-FFF2-40B4-BE49-F238E27FC236}">
                <a16:creationId xmlns:a16="http://schemas.microsoft.com/office/drawing/2014/main" id="{C0D95670-49E2-0621-9CDD-B69A21385568}"/>
              </a:ext>
            </a:extLst>
          </p:cNvPr>
          <p:cNvGrpSpPr/>
          <p:nvPr/>
        </p:nvGrpSpPr>
        <p:grpSpPr>
          <a:xfrm>
            <a:off x="2447781" y="3810979"/>
            <a:ext cx="2272445" cy="849109"/>
            <a:chOff x="2893422" y="3936194"/>
            <a:chExt cx="2272445" cy="849109"/>
          </a:xfrm>
        </p:grpSpPr>
        <p:pic>
          <p:nvPicPr>
            <p:cNvPr id="46" name="Google Shape;58;p13">
              <a:extLst>
                <a:ext uri="{FF2B5EF4-FFF2-40B4-BE49-F238E27FC236}">
                  <a16:creationId xmlns:a16="http://schemas.microsoft.com/office/drawing/2014/main" id="{1161B4A3-12BA-364C-7A08-A7D18607664D}"/>
                </a:ext>
              </a:extLst>
            </p:cNvPr>
            <p:cNvPicPr preferRelativeResize="0"/>
            <p:nvPr/>
          </p:nvPicPr>
          <p:blipFill>
            <a:blip r:embed="rId10">
              <a:alphaModFix/>
              <a:duotone>
                <a:schemeClr val="accent2">
                  <a:shade val="45000"/>
                  <a:satMod val="135000"/>
                </a:schemeClr>
                <a:prstClr val="white"/>
              </a:duotone>
            </a:blip>
            <a:stretch>
              <a:fillRect/>
            </a:stretch>
          </p:blipFill>
          <p:spPr>
            <a:xfrm flipH="1">
              <a:off x="4192236" y="3936194"/>
              <a:ext cx="450725" cy="450725"/>
            </a:xfrm>
            <a:prstGeom prst="rect">
              <a:avLst/>
            </a:prstGeom>
            <a:noFill/>
            <a:ln>
              <a:noFill/>
            </a:ln>
          </p:spPr>
        </p:pic>
        <p:sp>
          <p:nvSpPr>
            <p:cNvPr id="47" name="Google Shape;59;p13">
              <a:extLst>
                <a:ext uri="{FF2B5EF4-FFF2-40B4-BE49-F238E27FC236}">
                  <a16:creationId xmlns:a16="http://schemas.microsoft.com/office/drawing/2014/main" id="{F57F1D29-63F5-15B5-8710-379C973852FA}"/>
                </a:ext>
              </a:extLst>
            </p:cNvPr>
            <p:cNvSpPr txBox="1"/>
            <p:nvPr/>
          </p:nvSpPr>
          <p:spPr>
            <a:xfrm>
              <a:off x="2893422" y="3949348"/>
              <a:ext cx="2272445" cy="372076"/>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2000" kern="0" dirty="0">
                  <a:solidFill>
                    <a:srgbClr val="0070C0"/>
                  </a:solidFill>
                  <a:latin typeface="Arial"/>
                  <a:cs typeface="Arial"/>
                  <a:sym typeface="Arial"/>
                </a:rPr>
                <a:t>Server</a:t>
              </a:r>
              <a:r>
                <a:rPr lang="en" sz="2000" kern="0" dirty="0">
                  <a:solidFill>
                    <a:srgbClr val="000000"/>
                  </a:solidFill>
                  <a:latin typeface="Arial"/>
                  <a:cs typeface="Arial"/>
                  <a:sym typeface="Arial"/>
                </a:rPr>
                <a:t>(          )</a:t>
              </a:r>
              <a:endParaRPr sz="2000" kern="0" dirty="0">
                <a:solidFill>
                  <a:srgbClr val="000000"/>
                </a:solidFill>
                <a:latin typeface="Arial"/>
                <a:cs typeface="Arial"/>
                <a:sym typeface="Arial"/>
              </a:endParaRPr>
            </a:p>
          </p:txBody>
        </p:sp>
        <p:sp>
          <p:nvSpPr>
            <p:cNvPr id="52" name="Google Shape;64;p13">
              <a:extLst>
                <a:ext uri="{FF2B5EF4-FFF2-40B4-BE49-F238E27FC236}">
                  <a16:creationId xmlns:a16="http://schemas.microsoft.com/office/drawing/2014/main" id="{3739D0A3-8FBA-EF67-F39B-95911150363F}"/>
                </a:ext>
              </a:extLst>
            </p:cNvPr>
            <p:cNvSpPr txBox="1"/>
            <p:nvPr/>
          </p:nvSpPr>
          <p:spPr>
            <a:xfrm>
              <a:off x="4071999" y="4334578"/>
              <a:ext cx="710520" cy="450725"/>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kern="0" dirty="0">
                  <a:solidFill>
                    <a:schemeClr val="accent2">
                      <a:lumMod val="75000"/>
                    </a:schemeClr>
                  </a:solidFill>
                  <a:latin typeface="Arial"/>
                  <a:cs typeface="Arial"/>
                  <a:sym typeface="Arial"/>
                </a:rPr>
                <a:t>Data</a:t>
              </a:r>
              <a:endParaRPr kern="0" dirty="0">
                <a:solidFill>
                  <a:schemeClr val="accent2">
                    <a:lumMod val="75000"/>
                  </a:schemeClr>
                </a:solidFill>
                <a:latin typeface="Arial"/>
                <a:cs typeface="Arial"/>
                <a:sym typeface="Arial"/>
              </a:endParaRPr>
            </a:p>
          </p:txBody>
        </p:sp>
      </p:grpSp>
      <p:grpSp>
        <p:nvGrpSpPr>
          <p:cNvPr id="15" name="Group 14">
            <a:extLst>
              <a:ext uri="{FF2B5EF4-FFF2-40B4-BE49-F238E27FC236}">
                <a16:creationId xmlns:a16="http://schemas.microsoft.com/office/drawing/2014/main" id="{C4071E76-74CD-3955-97D2-B2B11C3D8070}"/>
              </a:ext>
            </a:extLst>
          </p:cNvPr>
          <p:cNvGrpSpPr/>
          <p:nvPr/>
        </p:nvGrpSpPr>
        <p:grpSpPr>
          <a:xfrm>
            <a:off x="5052895" y="2175527"/>
            <a:ext cx="3565428" cy="683487"/>
            <a:chOff x="4946500" y="1991169"/>
            <a:chExt cx="3565428" cy="683487"/>
          </a:xfrm>
        </p:grpSpPr>
        <mc:AlternateContent xmlns:mc="http://schemas.openxmlformats.org/markup-compatibility/2006" xmlns:a14="http://schemas.microsoft.com/office/drawing/2010/main">
          <mc:Choice Requires="a14">
            <p:sp>
              <p:nvSpPr>
                <p:cNvPr id="2119" name="TextBox 2118">
                  <a:extLst>
                    <a:ext uri="{FF2B5EF4-FFF2-40B4-BE49-F238E27FC236}">
                      <a16:creationId xmlns:a16="http://schemas.microsoft.com/office/drawing/2014/main" id="{6F95E9C6-6C4C-7022-49F7-354597383492}"/>
                    </a:ext>
                  </a:extLst>
                </p:cNvPr>
                <p:cNvSpPr txBox="1"/>
                <p:nvPr/>
              </p:nvSpPr>
              <p:spPr>
                <a:xfrm>
                  <a:off x="4946500" y="2018581"/>
                  <a:ext cx="3565428" cy="400110"/>
                </a:xfrm>
                <a:prstGeom prst="rect">
                  <a:avLst/>
                </a:prstGeom>
                <a:noFill/>
              </p:spPr>
              <p:txBody>
                <a:bodyPr wrap="square" rtlCol="0">
                  <a:spAutoFit/>
                </a:bodyPr>
                <a:lstStyle/>
                <a:p>
                  <a14:m>
                    <m:oMath xmlns:m="http://schemas.openxmlformats.org/officeDocument/2006/math">
                      <m:r>
                        <a:rPr lang="en-US" sz="2000" b="0" i="1" smtClean="0">
                          <a:latin typeface="Cambria Math" panose="02040503050406030204" pitchFamily="18" charset="0"/>
                        </a:rPr>
                        <m:t>𝐶</m:t>
                      </m:r>
                    </m:oMath>
                  </a14:m>
                  <a:r>
                    <a:rPr lang="en-US" sz="2000" dirty="0"/>
                    <a:t> = Commit(             )</a:t>
                  </a:r>
                </a:p>
              </p:txBody>
            </p:sp>
          </mc:Choice>
          <mc:Fallback xmlns="">
            <p:sp>
              <p:nvSpPr>
                <p:cNvPr id="2119" name="TextBox 2118">
                  <a:extLst>
                    <a:ext uri="{FF2B5EF4-FFF2-40B4-BE49-F238E27FC236}">
                      <a16:creationId xmlns:a16="http://schemas.microsoft.com/office/drawing/2014/main" id="{6F95E9C6-6C4C-7022-49F7-354597383492}"/>
                    </a:ext>
                  </a:extLst>
                </p:cNvPr>
                <p:cNvSpPr txBox="1">
                  <a:spLocks noRot="1" noChangeAspect="1" noMove="1" noResize="1" noEditPoints="1" noAdjustHandles="1" noChangeArrowheads="1" noChangeShapeType="1" noTextEdit="1"/>
                </p:cNvSpPr>
                <p:nvPr/>
              </p:nvSpPr>
              <p:spPr>
                <a:xfrm>
                  <a:off x="4946500" y="2018581"/>
                  <a:ext cx="3565428" cy="400110"/>
                </a:xfrm>
                <a:prstGeom prst="rect">
                  <a:avLst/>
                </a:prstGeom>
                <a:blipFill>
                  <a:blip r:embed="rId11"/>
                  <a:stretch>
                    <a:fillRect t="-6061" b="-27273"/>
                  </a:stretch>
                </a:blipFill>
              </p:spPr>
              <p:txBody>
                <a:bodyPr/>
                <a:lstStyle/>
                <a:p>
                  <a:r>
                    <a:rPr lang="en-US">
                      <a:noFill/>
                    </a:rPr>
                    <a:t> </a:t>
                  </a:r>
                </a:p>
              </p:txBody>
            </p:sp>
          </mc:Fallback>
        </mc:AlternateContent>
        <p:pic>
          <p:nvPicPr>
            <p:cNvPr id="2120" name="Google Shape;58;p13">
              <a:extLst>
                <a:ext uri="{FF2B5EF4-FFF2-40B4-BE49-F238E27FC236}">
                  <a16:creationId xmlns:a16="http://schemas.microsoft.com/office/drawing/2014/main" id="{4CE9FD2A-1E4B-4148-36D9-9A9B8A0CCA37}"/>
                </a:ext>
              </a:extLst>
            </p:cNvPr>
            <p:cNvPicPr preferRelativeResize="0"/>
            <p:nvPr/>
          </p:nvPicPr>
          <p:blipFill>
            <a:blip r:embed="rId10">
              <a:alphaModFix/>
              <a:duotone>
                <a:schemeClr val="accent2">
                  <a:shade val="45000"/>
                  <a:satMod val="135000"/>
                </a:schemeClr>
                <a:prstClr val="white"/>
              </a:duotone>
            </a:blip>
            <a:stretch>
              <a:fillRect/>
            </a:stretch>
          </p:blipFill>
          <p:spPr>
            <a:xfrm flipH="1">
              <a:off x="6503852" y="1991169"/>
              <a:ext cx="450725" cy="450725"/>
            </a:xfrm>
            <a:prstGeom prst="rect">
              <a:avLst/>
            </a:prstGeom>
            <a:noFill/>
            <a:ln>
              <a:noFill/>
            </a:ln>
          </p:spPr>
        </p:pic>
        <p:sp>
          <p:nvSpPr>
            <p:cNvPr id="2121" name="Google Shape;64;p13">
              <a:extLst>
                <a:ext uri="{FF2B5EF4-FFF2-40B4-BE49-F238E27FC236}">
                  <a16:creationId xmlns:a16="http://schemas.microsoft.com/office/drawing/2014/main" id="{8F81B57A-C24A-C970-8992-6707B7B6B800}"/>
                </a:ext>
              </a:extLst>
            </p:cNvPr>
            <p:cNvSpPr txBox="1"/>
            <p:nvPr/>
          </p:nvSpPr>
          <p:spPr>
            <a:xfrm>
              <a:off x="6379414" y="2471856"/>
              <a:ext cx="699600" cy="202800"/>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kern="0" dirty="0">
                  <a:solidFill>
                    <a:schemeClr val="accent2">
                      <a:lumMod val="75000"/>
                    </a:schemeClr>
                  </a:solidFill>
                  <a:latin typeface="Arial"/>
                  <a:cs typeface="Arial"/>
                  <a:sym typeface="Arial"/>
                </a:rPr>
                <a:t>Data</a:t>
              </a:r>
              <a:endParaRPr sz="1600" kern="0" dirty="0">
                <a:solidFill>
                  <a:schemeClr val="accent2">
                    <a:lumMod val="75000"/>
                  </a:schemeClr>
                </a:solidFill>
                <a:latin typeface="Arial"/>
                <a:cs typeface="Arial"/>
                <a:sym typeface="Arial"/>
              </a:endParaRPr>
            </a:p>
          </p:txBody>
        </p:sp>
      </p:grpSp>
      <p:cxnSp>
        <p:nvCxnSpPr>
          <p:cNvPr id="2149" name="Google Shape;63;p13">
            <a:extLst>
              <a:ext uri="{FF2B5EF4-FFF2-40B4-BE49-F238E27FC236}">
                <a16:creationId xmlns:a16="http://schemas.microsoft.com/office/drawing/2014/main" id="{33D89212-FD6F-C081-0D6E-49AC873A45F2}"/>
              </a:ext>
            </a:extLst>
          </p:cNvPr>
          <p:cNvCxnSpPr>
            <a:cxnSpLocks/>
          </p:cNvCxnSpPr>
          <p:nvPr/>
        </p:nvCxnSpPr>
        <p:spPr>
          <a:xfrm flipH="1" flipV="1">
            <a:off x="4408209" y="3194998"/>
            <a:ext cx="3692952" cy="1"/>
          </a:xfrm>
          <a:prstGeom prst="straightConnector1">
            <a:avLst/>
          </a:prstGeom>
          <a:noFill/>
          <a:ln w="38100" cap="flat" cmpd="sng">
            <a:solidFill>
              <a:srgbClr val="000000"/>
            </a:solidFill>
            <a:prstDash val="solid"/>
            <a:round/>
            <a:headEnd type="none" w="med" len="med"/>
            <a:tailEnd type="triangle" w="med" len="med"/>
          </a:ln>
        </p:spPr>
      </p:cxnSp>
      <p:cxnSp>
        <p:nvCxnSpPr>
          <p:cNvPr id="7" name="Google Shape;63;p13">
            <a:extLst>
              <a:ext uri="{FF2B5EF4-FFF2-40B4-BE49-F238E27FC236}">
                <a16:creationId xmlns:a16="http://schemas.microsoft.com/office/drawing/2014/main" id="{4B2F659F-D2ED-D2F6-6861-7D727A297DA5}"/>
              </a:ext>
            </a:extLst>
          </p:cNvPr>
          <p:cNvCxnSpPr>
            <a:cxnSpLocks/>
          </p:cNvCxnSpPr>
          <p:nvPr/>
        </p:nvCxnSpPr>
        <p:spPr>
          <a:xfrm>
            <a:off x="4408209" y="3470428"/>
            <a:ext cx="3719390" cy="0"/>
          </a:xfrm>
          <a:prstGeom prst="straightConnector1">
            <a:avLst/>
          </a:prstGeom>
          <a:noFill/>
          <a:ln w="38100" cap="flat" cmpd="sng">
            <a:solidFill>
              <a:srgbClr val="000000"/>
            </a:solidFill>
            <a:prstDash val="solid"/>
            <a:round/>
            <a:headEnd type="none" w="med" len="med"/>
            <a:tailEnd type="triangle" w="med" len="med"/>
          </a:ln>
        </p:spPr>
      </p:cxnSp>
      <p:sp>
        <p:nvSpPr>
          <p:cNvPr id="16" name="TextBox 15">
            <a:extLst>
              <a:ext uri="{FF2B5EF4-FFF2-40B4-BE49-F238E27FC236}">
                <a16:creationId xmlns:a16="http://schemas.microsoft.com/office/drawing/2014/main" id="{600749CE-D022-68E6-C1E6-140D33327163}"/>
              </a:ext>
            </a:extLst>
          </p:cNvPr>
          <p:cNvSpPr txBox="1"/>
          <p:nvPr/>
        </p:nvSpPr>
        <p:spPr>
          <a:xfrm>
            <a:off x="734230" y="4982942"/>
            <a:ext cx="3077767" cy="1200329"/>
          </a:xfrm>
          <a:prstGeom prst="rect">
            <a:avLst/>
          </a:prstGeom>
          <a:noFill/>
        </p:spPr>
        <p:txBody>
          <a:bodyPr wrap="square" rtlCol="0">
            <a:spAutoFit/>
          </a:bodyPr>
          <a:lstStyle/>
          <a:p>
            <a:pPr algn="ctr"/>
            <a:r>
              <a:rPr lang="en-US" b="1" dirty="0">
                <a:solidFill>
                  <a:srgbClr val="0070C0"/>
                </a:solidFill>
              </a:rPr>
              <a:t>Server Fairness:</a:t>
            </a:r>
          </a:p>
          <a:p>
            <a:pPr algn="ctr"/>
            <a:r>
              <a:rPr lang="en-US" dirty="0">
                <a:solidFill>
                  <a:srgbClr val="FF0000"/>
                </a:solidFill>
              </a:rPr>
              <a:t>An adversarial client </a:t>
            </a:r>
            <a:r>
              <a:rPr lang="en-US" dirty="0"/>
              <a:t>cannot learn anything about the data without paying the server.</a:t>
            </a:r>
          </a:p>
        </p:txBody>
      </p:sp>
      <p:sp>
        <p:nvSpPr>
          <p:cNvPr id="17" name="TextBox 16">
            <a:extLst>
              <a:ext uri="{FF2B5EF4-FFF2-40B4-BE49-F238E27FC236}">
                <a16:creationId xmlns:a16="http://schemas.microsoft.com/office/drawing/2014/main" id="{60244C2B-BDEA-AA60-D068-D5B9B0185F24}"/>
              </a:ext>
            </a:extLst>
          </p:cNvPr>
          <p:cNvSpPr txBox="1"/>
          <p:nvPr/>
        </p:nvSpPr>
        <p:spPr>
          <a:xfrm>
            <a:off x="8286179" y="4982942"/>
            <a:ext cx="3245964" cy="1200329"/>
          </a:xfrm>
          <a:prstGeom prst="rect">
            <a:avLst/>
          </a:prstGeom>
          <a:noFill/>
        </p:spPr>
        <p:txBody>
          <a:bodyPr wrap="square" rtlCol="0">
            <a:spAutoFit/>
          </a:bodyPr>
          <a:lstStyle/>
          <a:p>
            <a:pPr algn="ctr"/>
            <a:r>
              <a:rPr lang="en-US" b="1" dirty="0">
                <a:solidFill>
                  <a:srgbClr val="7030A0"/>
                </a:solidFill>
              </a:rPr>
              <a:t>Client Fairness:</a:t>
            </a:r>
          </a:p>
          <a:p>
            <a:pPr algn="ctr"/>
            <a:r>
              <a:rPr lang="en-US" dirty="0">
                <a:solidFill>
                  <a:srgbClr val="FF0000"/>
                </a:solidFill>
              </a:rPr>
              <a:t>An adversarial server</a:t>
            </a:r>
            <a:r>
              <a:rPr lang="en-US" dirty="0"/>
              <a:t> cannot receive any payment if the client does not obtain the data.</a:t>
            </a:r>
          </a:p>
        </p:txBody>
      </p:sp>
      <p:sp>
        <p:nvSpPr>
          <p:cNvPr id="18" name="TextBox 17">
            <a:extLst>
              <a:ext uri="{FF2B5EF4-FFF2-40B4-BE49-F238E27FC236}">
                <a16:creationId xmlns:a16="http://schemas.microsoft.com/office/drawing/2014/main" id="{A51D13C3-5E47-48E8-1952-CEF9939F87FB}"/>
              </a:ext>
            </a:extLst>
          </p:cNvPr>
          <p:cNvSpPr txBox="1"/>
          <p:nvPr/>
        </p:nvSpPr>
        <p:spPr>
          <a:xfrm>
            <a:off x="4278519" y="4982717"/>
            <a:ext cx="3756102" cy="1200329"/>
          </a:xfrm>
          <a:prstGeom prst="rect">
            <a:avLst/>
          </a:prstGeom>
          <a:noFill/>
        </p:spPr>
        <p:txBody>
          <a:bodyPr wrap="square" rtlCol="0">
            <a:spAutoFit/>
          </a:bodyPr>
          <a:lstStyle/>
          <a:p>
            <a:pPr algn="ctr"/>
            <a:r>
              <a:rPr lang="en-US" b="1" dirty="0">
                <a:solidFill>
                  <a:srgbClr val="00B050"/>
                </a:solidFill>
              </a:rPr>
              <a:t>Correctness: </a:t>
            </a:r>
          </a:p>
          <a:p>
            <a:pPr algn="ctr"/>
            <a:r>
              <a:rPr lang="en-US" dirty="0"/>
              <a:t>If the client and the server are honest, the client obtains the data, and the server obtains the payment.</a:t>
            </a:r>
          </a:p>
        </p:txBody>
      </p:sp>
      <p:sp>
        <p:nvSpPr>
          <p:cNvPr id="19" name="Star: 32 Points 18">
            <a:extLst>
              <a:ext uri="{FF2B5EF4-FFF2-40B4-BE49-F238E27FC236}">
                <a16:creationId xmlns:a16="http://schemas.microsoft.com/office/drawing/2014/main" id="{3E9FF82C-147C-8210-B047-6CBA43349926}"/>
              </a:ext>
            </a:extLst>
          </p:cNvPr>
          <p:cNvSpPr/>
          <p:nvPr/>
        </p:nvSpPr>
        <p:spPr>
          <a:xfrm>
            <a:off x="7852116" y="1395648"/>
            <a:ext cx="4114089" cy="1817548"/>
          </a:xfrm>
          <a:prstGeom prst="star3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Impossible without a trusted third party</a:t>
            </a:r>
          </a:p>
        </p:txBody>
      </p:sp>
      <p:sp>
        <p:nvSpPr>
          <p:cNvPr id="20" name="TextBox 19">
            <a:extLst>
              <a:ext uri="{FF2B5EF4-FFF2-40B4-BE49-F238E27FC236}">
                <a16:creationId xmlns:a16="http://schemas.microsoft.com/office/drawing/2014/main" id="{664A4F15-4A10-DFAA-4ECC-00F40A52F2A5}"/>
              </a:ext>
            </a:extLst>
          </p:cNvPr>
          <p:cNvSpPr txBox="1"/>
          <p:nvPr/>
        </p:nvSpPr>
        <p:spPr>
          <a:xfrm>
            <a:off x="5656521" y="0"/>
            <a:ext cx="6535479" cy="276999"/>
          </a:xfrm>
          <a:prstGeom prst="rect">
            <a:avLst/>
          </a:prstGeom>
          <a:noFill/>
        </p:spPr>
        <p:txBody>
          <a:bodyPr wrap="square" rtlCol="0">
            <a:spAutoFit/>
          </a:bodyPr>
          <a:lstStyle/>
          <a:p>
            <a:pPr algn="r"/>
            <a:r>
              <a:rPr lang="en-US" sz="1200" dirty="0"/>
              <a:t>‘On the Impossibility of Fair Exchange without a Trusted Third Party’,  </a:t>
            </a:r>
            <a:r>
              <a:rPr lang="en-US" sz="1200" dirty="0" err="1"/>
              <a:t>Pagnia</a:t>
            </a:r>
            <a:r>
              <a:rPr lang="en-US" sz="1200" dirty="0"/>
              <a:t> </a:t>
            </a:r>
            <a:r>
              <a:rPr lang="en-US" sz="1200"/>
              <a:t>and Gartner</a:t>
            </a:r>
            <a:r>
              <a:rPr lang="en-US" sz="1200" dirty="0"/>
              <a:t>, 1999</a:t>
            </a:r>
          </a:p>
        </p:txBody>
      </p:sp>
      <p:sp>
        <p:nvSpPr>
          <p:cNvPr id="21" name="Rectangle 20">
            <a:extLst>
              <a:ext uri="{FF2B5EF4-FFF2-40B4-BE49-F238E27FC236}">
                <a16:creationId xmlns:a16="http://schemas.microsoft.com/office/drawing/2014/main" id="{D9464C52-116E-3EBA-1881-AFE07783DFD1}"/>
              </a:ext>
            </a:extLst>
          </p:cNvPr>
          <p:cNvSpPr/>
          <p:nvPr/>
        </p:nvSpPr>
        <p:spPr>
          <a:xfrm>
            <a:off x="712851" y="2022247"/>
            <a:ext cx="2700670" cy="784884"/>
          </a:xfrm>
          <a:prstGeom prst="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TTP?</a:t>
            </a:r>
          </a:p>
          <a:p>
            <a:pPr algn="ctr"/>
            <a:r>
              <a:rPr lang="en-US" dirty="0"/>
              <a:t>Blockchains!</a:t>
            </a:r>
          </a:p>
        </p:txBody>
      </p:sp>
    </p:spTree>
    <p:extLst>
      <p:ext uri="{BB962C8B-B14F-4D97-AF65-F5344CB8AC3E}">
        <p14:creationId xmlns:p14="http://schemas.microsoft.com/office/powerpoint/2010/main" val="873697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5F862A3D-01C0-3E07-3BBA-15AB0136BF45}"/>
              </a:ext>
            </a:extLst>
          </p:cNvPr>
          <p:cNvGrpSpPr/>
          <p:nvPr/>
        </p:nvGrpSpPr>
        <p:grpSpPr>
          <a:xfrm>
            <a:off x="8340784" y="4727443"/>
            <a:ext cx="1926354" cy="683487"/>
            <a:chOff x="10513740" y="4467285"/>
            <a:chExt cx="1926354" cy="683487"/>
          </a:xfrm>
        </p:grpSpPr>
        <mc:AlternateContent xmlns:mc="http://schemas.openxmlformats.org/markup-compatibility/2006" xmlns:a14="http://schemas.microsoft.com/office/drawing/2010/main">
          <mc:Choice Requires="a14">
            <p:sp>
              <p:nvSpPr>
                <p:cNvPr id="38" name="Google Shape;60;p13">
                  <a:extLst>
                    <a:ext uri="{FF2B5EF4-FFF2-40B4-BE49-F238E27FC236}">
                      <a16:creationId xmlns:a16="http://schemas.microsoft.com/office/drawing/2014/main" id="{8E3D7C92-2F66-4137-A357-59140E101CCA}"/>
                    </a:ext>
                  </a:extLst>
                </p:cNvPr>
                <p:cNvSpPr txBox="1"/>
                <p:nvPr/>
              </p:nvSpPr>
              <p:spPr>
                <a:xfrm>
                  <a:off x="10513740" y="4545766"/>
                  <a:ext cx="1926354" cy="293761"/>
                </a:xfrm>
                <a:prstGeom prst="rect">
                  <a:avLst/>
                </a:prstGeom>
                <a:noFill/>
                <a:ln>
                  <a:noFill/>
                </a:ln>
              </p:spPr>
              <p:txBody>
                <a:bodyPr spcFirstLastPara="1" wrap="square" lIns="91425" tIns="91425" rIns="91425" bIns="91425" anchor="ctr" anchorCtr="0">
                  <a:noAutofit/>
                </a:bodyPr>
                <a:lstStyle/>
                <a:p>
                  <a:pPr>
                    <a:buClr>
                      <a:srgbClr val="000000"/>
                    </a:buClr>
                    <a:buFont typeface="Arial"/>
                    <a:buNone/>
                  </a:pPr>
                  <a:r>
                    <a:rPr lang="en" sz="2000" kern="0" dirty="0">
                      <a:solidFill>
                        <a:srgbClr val="7030A0"/>
                      </a:solidFill>
                      <a:latin typeface="Arial"/>
                      <a:cs typeface="Arial"/>
                      <a:sym typeface="Arial"/>
                    </a:rPr>
                    <a:t>Client</a:t>
                  </a:r>
                  <a:r>
                    <a:rPr lang="en" sz="2000" kern="0" dirty="0">
                      <a:solidFill>
                        <a:srgbClr val="000000"/>
                      </a:solidFill>
                      <a:latin typeface="Arial"/>
                      <a:cs typeface="Arial"/>
                      <a:sym typeface="Arial"/>
                    </a:rPr>
                    <a:t>(</a:t>
                  </a:r>
                  <a14:m>
                    <m:oMath xmlns:m="http://schemas.openxmlformats.org/officeDocument/2006/math">
                      <m:r>
                        <a:rPr lang="en-US" sz="2000" b="0" i="1" kern="0" smtClean="0">
                          <a:solidFill>
                            <a:srgbClr val="000000"/>
                          </a:solidFill>
                          <a:latin typeface="Cambria Math" panose="02040503050406030204" pitchFamily="18" charset="0"/>
                          <a:cs typeface="Arial"/>
                          <a:sym typeface="Arial"/>
                        </a:rPr>
                        <m:t>𝐶</m:t>
                      </m:r>
                      <m:r>
                        <a:rPr lang="en-US" sz="2000" b="0" i="1" kern="0" smtClean="0">
                          <a:solidFill>
                            <a:srgbClr val="000000"/>
                          </a:solidFill>
                          <a:latin typeface="Cambria Math" panose="02040503050406030204" pitchFamily="18" charset="0"/>
                          <a:cs typeface="Arial"/>
                          <a:sym typeface="Arial"/>
                        </a:rPr>
                        <m:t>,     </m:t>
                      </m:r>
                    </m:oMath>
                  </a14:m>
                  <a:r>
                    <a:rPr lang="en" sz="2000" kern="0" dirty="0">
                      <a:solidFill>
                        <a:srgbClr val="000000"/>
                      </a:solidFill>
                      <a:latin typeface="Arial"/>
                      <a:cs typeface="Arial"/>
                      <a:sym typeface="Arial"/>
                    </a:rPr>
                    <a:t>       )</a:t>
                  </a:r>
                  <a:endParaRPr sz="2000" kern="0" dirty="0">
                    <a:solidFill>
                      <a:srgbClr val="000000"/>
                    </a:solidFill>
                    <a:latin typeface="Arial"/>
                    <a:cs typeface="Arial"/>
                    <a:sym typeface="Arial"/>
                  </a:endParaRPr>
                </a:p>
              </p:txBody>
            </p:sp>
          </mc:Choice>
          <mc:Fallback xmlns="">
            <p:sp>
              <p:nvSpPr>
                <p:cNvPr id="38" name="Google Shape;60;p13">
                  <a:extLst>
                    <a:ext uri="{FF2B5EF4-FFF2-40B4-BE49-F238E27FC236}">
                      <a16:creationId xmlns:a16="http://schemas.microsoft.com/office/drawing/2014/main" id="{8E3D7C92-2F66-4137-A357-59140E101CCA}"/>
                    </a:ext>
                  </a:extLst>
                </p:cNvPr>
                <p:cNvSpPr txBox="1">
                  <a:spLocks noRot="1" noChangeAspect="1" noMove="1" noResize="1" noEditPoints="1" noAdjustHandles="1" noChangeArrowheads="1" noChangeShapeType="1" noTextEdit="1"/>
                </p:cNvSpPr>
                <p:nvPr/>
              </p:nvSpPr>
              <p:spPr>
                <a:xfrm>
                  <a:off x="10513740" y="4545766"/>
                  <a:ext cx="1926354" cy="293761"/>
                </a:xfrm>
                <a:prstGeom prst="rect">
                  <a:avLst/>
                </a:prstGeom>
                <a:blipFill>
                  <a:blip r:embed="rId11"/>
                  <a:stretch>
                    <a:fillRect l="-3481" t="-24490" r="-633" b="-55102"/>
                  </a:stretch>
                </a:blipFill>
                <a:ln>
                  <a:noFill/>
                </a:ln>
              </p:spPr>
              <p:txBody>
                <a:bodyPr/>
                <a:lstStyle/>
                <a:p>
                  <a:r>
                    <a:rPr lang="en-US">
                      <a:noFill/>
                    </a:rPr>
                    <a:t> </a:t>
                  </a:r>
                </a:p>
              </p:txBody>
            </p:sp>
          </mc:Fallback>
        </mc:AlternateContent>
        <p:pic>
          <p:nvPicPr>
            <p:cNvPr id="39" name="Google Shape;58;p13">
              <a:extLst>
                <a:ext uri="{FF2B5EF4-FFF2-40B4-BE49-F238E27FC236}">
                  <a16:creationId xmlns:a16="http://schemas.microsoft.com/office/drawing/2014/main" id="{F1740B88-0C89-A782-2B08-686C3BA70D40}"/>
                </a:ext>
              </a:extLst>
            </p:cNvPr>
            <p:cNvPicPr preferRelativeResize="0"/>
            <p:nvPr/>
          </p:nvPicPr>
          <p:blipFill>
            <a:blip r:embed="rId12">
              <a:alphaModFix/>
              <a:duotone>
                <a:schemeClr val="accent2">
                  <a:shade val="45000"/>
                  <a:satMod val="135000"/>
                </a:schemeClr>
                <a:prstClr val="white"/>
              </a:duotone>
            </a:blip>
            <a:stretch>
              <a:fillRect/>
            </a:stretch>
          </p:blipFill>
          <p:spPr>
            <a:xfrm flipH="1">
              <a:off x="11682792" y="4467285"/>
              <a:ext cx="450725" cy="450725"/>
            </a:xfrm>
            <a:prstGeom prst="rect">
              <a:avLst/>
            </a:prstGeom>
            <a:noFill/>
            <a:ln>
              <a:noFill/>
            </a:ln>
          </p:spPr>
        </p:pic>
        <p:sp>
          <p:nvSpPr>
            <p:cNvPr id="40" name="Google Shape;64;p13">
              <a:extLst>
                <a:ext uri="{FF2B5EF4-FFF2-40B4-BE49-F238E27FC236}">
                  <a16:creationId xmlns:a16="http://schemas.microsoft.com/office/drawing/2014/main" id="{D01E3AF1-BF1C-1B2C-518F-29E87DFE7763}"/>
                </a:ext>
              </a:extLst>
            </p:cNvPr>
            <p:cNvSpPr txBox="1"/>
            <p:nvPr/>
          </p:nvSpPr>
          <p:spPr>
            <a:xfrm>
              <a:off x="11558354" y="4947972"/>
              <a:ext cx="699600" cy="202800"/>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kern="0" dirty="0">
                  <a:solidFill>
                    <a:schemeClr val="accent2">
                      <a:lumMod val="75000"/>
                    </a:schemeClr>
                  </a:solidFill>
                  <a:latin typeface="Arial"/>
                  <a:cs typeface="Arial"/>
                  <a:sym typeface="Arial"/>
                </a:rPr>
                <a:t>Data</a:t>
              </a:r>
              <a:endParaRPr kern="0" dirty="0">
                <a:solidFill>
                  <a:schemeClr val="accent2">
                    <a:lumMod val="75000"/>
                  </a:schemeClr>
                </a:solidFill>
                <a:latin typeface="Arial"/>
                <a:cs typeface="Arial"/>
                <a:sym typeface="Arial"/>
              </a:endParaRPr>
            </a:p>
          </p:txBody>
        </p:sp>
      </p:grpSp>
      <p:sp>
        <p:nvSpPr>
          <p:cNvPr id="2" name="Title 1">
            <a:extLst>
              <a:ext uri="{FF2B5EF4-FFF2-40B4-BE49-F238E27FC236}">
                <a16:creationId xmlns:a16="http://schemas.microsoft.com/office/drawing/2014/main" id="{66661DA3-BF99-0898-A8DB-7807D9A93723}"/>
              </a:ext>
            </a:extLst>
          </p:cNvPr>
          <p:cNvSpPr>
            <a:spLocks noGrp="1"/>
          </p:cNvSpPr>
          <p:nvPr>
            <p:ph type="title"/>
          </p:nvPr>
        </p:nvSpPr>
        <p:spPr/>
        <p:txBody>
          <a:bodyPr/>
          <a:lstStyle/>
          <a:p>
            <a:r>
              <a:rPr lang="en-US" dirty="0"/>
              <a:t>Strawman Solution</a:t>
            </a:r>
          </a:p>
        </p:txBody>
      </p:sp>
      <p:sp>
        <p:nvSpPr>
          <p:cNvPr id="4" name="Slide Number Placeholder 3">
            <a:extLst>
              <a:ext uri="{FF2B5EF4-FFF2-40B4-BE49-F238E27FC236}">
                <a16:creationId xmlns:a16="http://schemas.microsoft.com/office/drawing/2014/main" id="{B84B65EA-6CE7-FCA2-BA42-C7B6233B5A5D}"/>
              </a:ext>
            </a:extLst>
          </p:cNvPr>
          <p:cNvSpPr>
            <a:spLocks noGrp="1"/>
          </p:cNvSpPr>
          <p:nvPr>
            <p:ph type="sldNum" sz="quarter" idx="12"/>
          </p:nvPr>
        </p:nvSpPr>
        <p:spPr/>
        <p:txBody>
          <a:bodyPr/>
          <a:lstStyle/>
          <a:p>
            <a:fld id="{9B1AF914-ED30-4DEF-921E-12E5424A69F1}" type="slidenum">
              <a:rPr lang="en-US" smtClean="0"/>
              <a:t>5</a:t>
            </a:fld>
            <a:endParaRPr lang="en-US" dirty="0"/>
          </a:p>
        </p:txBody>
      </p:sp>
      <p:pic>
        <p:nvPicPr>
          <p:cNvPr id="42" name="Google Shape;54;p13">
            <a:extLst>
              <a:ext uri="{FF2B5EF4-FFF2-40B4-BE49-F238E27FC236}">
                <a16:creationId xmlns:a16="http://schemas.microsoft.com/office/drawing/2014/main" id="{05DA593C-E236-2228-A2F7-94E0752B98C7}"/>
              </a:ext>
            </a:extLst>
          </p:cNvPr>
          <p:cNvPicPr preferRelativeResize="0"/>
          <p:nvPr/>
        </p:nvPicPr>
        <p:blipFill>
          <a:blip r:embed="rId13">
            <a:alphaModFix/>
            <a:duotone>
              <a:schemeClr val="accent4">
                <a:shade val="45000"/>
                <a:satMod val="135000"/>
              </a:schemeClr>
              <a:prstClr val="white"/>
            </a:duotone>
          </a:blip>
          <a:stretch>
            <a:fillRect/>
          </a:stretch>
        </p:blipFill>
        <p:spPr>
          <a:xfrm>
            <a:off x="2958829" y="3901684"/>
            <a:ext cx="677500" cy="677500"/>
          </a:xfrm>
          <a:prstGeom prst="rect">
            <a:avLst/>
          </a:prstGeom>
          <a:noFill/>
          <a:ln>
            <a:noFill/>
          </a:ln>
        </p:spPr>
      </p:pic>
      <p:pic>
        <p:nvPicPr>
          <p:cNvPr id="43" name="Google Shape;55;p13">
            <a:extLst>
              <a:ext uri="{FF2B5EF4-FFF2-40B4-BE49-F238E27FC236}">
                <a16:creationId xmlns:a16="http://schemas.microsoft.com/office/drawing/2014/main" id="{6610077E-2077-E6D0-FE72-37CF70EAF568}"/>
              </a:ext>
            </a:extLst>
          </p:cNvPr>
          <p:cNvPicPr preferRelativeResize="0"/>
          <p:nvPr/>
        </p:nvPicPr>
        <p:blipFill>
          <a:blip r:embed="rId14">
            <a:alphaModFix/>
            <a:duotone>
              <a:schemeClr val="accent5">
                <a:shade val="45000"/>
                <a:satMod val="135000"/>
              </a:schemeClr>
              <a:prstClr val="white"/>
            </a:duotone>
          </a:blip>
          <a:stretch>
            <a:fillRect/>
          </a:stretch>
        </p:blipFill>
        <p:spPr>
          <a:xfrm>
            <a:off x="8738557" y="3856195"/>
            <a:ext cx="778825" cy="778825"/>
          </a:xfrm>
          <a:prstGeom prst="rect">
            <a:avLst/>
          </a:prstGeom>
          <a:noFill/>
          <a:ln>
            <a:noFill/>
          </a:ln>
        </p:spPr>
      </p:pic>
      <p:pic>
        <p:nvPicPr>
          <p:cNvPr id="44" name="Google Shape;56;p13">
            <a:extLst>
              <a:ext uri="{FF2B5EF4-FFF2-40B4-BE49-F238E27FC236}">
                <a16:creationId xmlns:a16="http://schemas.microsoft.com/office/drawing/2014/main" id="{CDFF982F-E7B1-44C1-7DF3-58312A5FF8F1}"/>
              </a:ext>
            </a:extLst>
          </p:cNvPr>
          <p:cNvPicPr preferRelativeResize="0"/>
          <p:nvPr/>
        </p:nvPicPr>
        <p:blipFill>
          <a:blip r:embed="rId15">
            <a:alphaModFix/>
          </a:blip>
          <a:stretch>
            <a:fillRect/>
          </a:stretch>
        </p:blipFill>
        <p:spPr>
          <a:xfrm>
            <a:off x="6017992" y="2266780"/>
            <a:ext cx="843700" cy="843700"/>
          </a:xfrm>
          <a:prstGeom prst="rect">
            <a:avLst/>
          </a:prstGeom>
          <a:noFill/>
          <a:ln>
            <a:noFill/>
          </a:ln>
        </p:spPr>
      </p:pic>
      <mc:AlternateContent xmlns:mc="http://schemas.openxmlformats.org/markup-compatibility/2006" xmlns:a14="http://schemas.microsoft.com/office/drawing/2010/main">
        <mc:Choice Requires="a14">
          <p:sp>
            <p:nvSpPr>
              <p:cNvPr id="49" name="Google Shape;61;p13">
                <a:extLst>
                  <a:ext uri="{FF2B5EF4-FFF2-40B4-BE49-F238E27FC236}">
                    <a16:creationId xmlns:a16="http://schemas.microsoft.com/office/drawing/2014/main" id="{23A3B186-8790-3FFD-CC34-23D898D4D189}"/>
                  </a:ext>
                </a:extLst>
              </p:cNvPr>
              <p:cNvSpPr txBox="1"/>
              <p:nvPr/>
            </p:nvSpPr>
            <p:spPr>
              <a:xfrm>
                <a:off x="5256331" y="1912755"/>
                <a:ext cx="2355356" cy="227835"/>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2000" kern="0" dirty="0">
                    <a:latin typeface="Arial"/>
                    <a:cs typeface="Arial"/>
                    <a:sym typeface="Arial"/>
                  </a:rPr>
                  <a:t>Blockchain (</a:t>
                </a:r>
                <a14:m>
                  <m:oMath xmlns:m="http://schemas.openxmlformats.org/officeDocument/2006/math">
                    <m:r>
                      <a:rPr lang="en-US" sz="2000" b="0" i="1" kern="0" smtClean="0">
                        <a:latin typeface="Cambria Math" panose="02040503050406030204" pitchFamily="18" charset="0"/>
                        <a:cs typeface="Arial"/>
                        <a:sym typeface="Arial"/>
                      </a:rPr>
                      <m:t>𝐶</m:t>
                    </m:r>
                  </m:oMath>
                </a14:m>
                <a:r>
                  <a:rPr lang="en" sz="2000" kern="0" dirty="0">
                    <a:latin typeface="Arial"/>
                    <a:cs typeface="Arial"/>
                    <a:sym typeface="Arial"/>
                  </a:rPr>
                  <a:t>) </a:t>
                </a:r>
              </a:p>
            </p:txBody>
          </p:sp>
        </mc:Choice>
        <mc:Fallback xmlns="">
          <p:sp>
            <p:nvSpPr>
              <p:cNvPr id="49" name="Google Shape;61;p13">
                <a:extLst>
                  <a:ext uri="{FF2B5EF4-FFF2-40B4-BE49-F238E27FC236}">
                    <a16:creationId xmlns:a16="http://schemas.microsoft.com/office/drawing/2014/main" id="{23A3B186-8790-3FFD-CC34-23D898D4D189}"/>
                  </a:ext>
                </a:extLst>
              </p:cNvPr>
              <p:cNvSpPr txBox="1">
                <a:spLocks noRot="1" noChangeAspect="1" noMove="1" noResize="1" noEditPoints="1" noAdjustHandles="1" noChangeArrowheads="1" noChangeShapeType="1" noTextEdit="1"/>
              </p:cNvSpPr>
              <p:nvPr/>
            </p:nvSpPr>
            <p:spPr>
              <a:xfrm>
                <a:off x="5256331" y="1912755"/>
                <a:ext cx="2355356" cy="227835"/>
              </a:xfrm>
              <a:prstGeom prst="rect">
                <a:avLst/>
              </a:prstGeom>
              <a:blipFill>
                <a:blip r:embed="rId6"/>
                <a:stretch>
                  <a:fillRect t="-51351" b="-89189"/>
                </a:stretch>
              </a:blipFill>
              <a:ln>
                <a:noFill/>
              </a:ln>
            </p:spPr>
            <p:txBody>
              <a:bodyPr/>
              <a:lstStyle/>
              <a:p>
                <a:r>
                  <a:rPr lang="en-US">
                    <a:noFill/>
                  </a:rPr>
                  <a:t> </a:t>
                </a:r>
              </a:p>
            </p:txBody>
          </p:sp>
        </mc:Fallback>
      </mc:AlternateContent>
      <p:cxnSp>
        <p:nvCxnSpPr>
          <p:cNvPr id="50" name="Google Shape;62;p13">
            <a:extLst>
              <a:ext uri="{FF2B5EF4-FFF2-40B4-BE49-F238E27FC236}">
                <a16:creationId xmlns:a16="http://schemas.microsoft.com/office/drawing/2014/main" id="{EB5DC795-2D7B-AD80-2DEF-6483482BB52E}"/>
              </a:ext>
            </a:extLst>
          </p:cNvPr>
          <p:cNvCxnSpPr>
            <a:cxnSpLocks/>
          </p:cNvCxnSpPr>
          <p:nvPr/>
        </p:nvCxnSpPr>
        <p:spPr>
          <a:xfrm flipV="1">
            <a:off x="3543941" y="2417821"/>
            <a:ext cx="2383632" cy="1404603"/>
          </a:xfrm>
          <a:prstGeom prst="straightConnector1">
            <a:avLst/>
          </a:prstGeom>
          <a:noFill/>
          <a:ln w="38100" cap="flat" cmpd="sng">
            <a:solidFill>
              <a:srgbClr val="000000"/>
            </a:solidFill>
            <a:prstDash val="solid"/>
            <a:round/>
            <a:headEnd type="none" w="med" len="med"/>
            <a:tailEnd type="triangle" w="med" len="med"/>
          </a:ln>
        </p:spPr>
      </p:cxnSp>
      <p:cxnSp>
        <p:nvCxnSpPr>
          <p:cNvPr id="53" name="Google Shape;65;p13">
            <a:extLst>
              <a:ext uri="{FF2B5EF4-FFF2-40B4-BE49-F238E27FC236}">
                <a16:creationId xmlns:a16="http://schemas.microsoft.com/office/drawing/2014/main" id="{AA69F23F-22B3-0161-9DBE-74A29F9FC918}"/>
              </a:ext>
            </a:extLst>
          </p:cNvPr>
          <p:cNvCxnSpPr>
            <a:cxnSpLocks/>
          </p:cNvCxnSpPr>
          <p:nvPr/>
        </p:nvCxnSpPr>
        <p:spPr>
          <a:xfrm flipH="1" flipV="1">
            <a:off x="7007168" y="2576507"/>
            <a:ext cx="1846272" cy="1438698"/>
          </a:xfrm>
          <a:prstGeom prst="straightConnector1">
            <a:avLst/>
          </a:prstGeom>
          <a:noFill/>
          <a:ln w="38100" cap="flat" cmpd="sng">
            <a:solidFill>
              <a:srgbClr val="000000"/>
            </a:solidFill>
            <a:prstDash val="solid"/>
            <a:round/>
            <a:headEnd type="none" w="med" len="med"/>
            <a:tailEnd type="triangle" w="med" len="med"/>
          </a:ln>
        </p:spPr>
      </p:cxnSp>
      <p:sp>
        <p:nvSpPr>
          <p:cNvPr id="54" name="Google Shape;66;p13">
            <a:extLst>
              <a:ext uri="{FF2B5EF4-FFF2-40B4-BE49-F238E27FC236}">
                <a16:creationId xmlns:a16="http://schemas.microsoft.com/office/drawing/2014/main" id="{057F04D3-17A8-09EF-E08D-E17DCCDC67C5}"/>
              </a:ext>
            </a:extLst>
          </p:cNvPr>
          <p:cNvSpPr txBox="1"/>
          <p:nvPr/>
        </p:nvSpPr>
        <p:spPr>
          <a:xfrm rot="2264379">
            <a:off x="6909093" y="2810750"/>
            <a:ext cx="1927228" cy="339250"/>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1600" kern="0" dirty="0">
                <a:solidFill>
                  <a:srgbClr val="7030A0"/>
                </a:solidFill>
                <a:latin typeface="Arial"/>
                <a:cs typeface="Arial"/>
                <a:sym typeface="Arial"/>
              </a:rPr>
              <a:t>1) Locks payment</a:t>
            </a:r>
            <a:endParaRPr sz="1600" kern="0" dirty="0">
              <a:solidFill>
                <a:srgbClr val="7030A0"/>
              </a:solidFill>
              <a:latin typeface="Arial"/>
              <a:cs typeface="Arial"/>
              <a:sym typeface="Arial"/>
            </a:endParaRPr>
          </a:p>
        </p:txBody>
      </p:sp>
      <p:sp>
        <p:nvSpPr>
          <p:cNvPr id="62" name="Google Shape;74;p13">
            <a:extLst>
              <a:ext uri="{FF2B5EF4-FFF2-40B4-BE49-F238E27FC236}">
                <a16:creationId xmlns:a16="http://schemas.microsoft.com/office/drawing/2014/main" id="{8F5D0574-9D1E-423F-A960-9BBCE8B1D3EC}"/>
              </a:ext>
            </a:extLst>
          </p:cNvPr>
          <p:cNvSpPr txBox="1"/>
          <p:nvPr/>
        </p:nvSpPr>
        <p:spPr>
          <a:xfrm rot="19797721">
            <a:off x="2715762" y="3073689"/>
            <a:ext cx="2872210" cy="248090"/>
          </a:xfrm>
          <a:prstGeom prst="rect">
            <a:avLst/>
          </a:prstGeom>
          <a:noFill/>
          <a:ln>
            <a:noFill/>
          </a:ln>
        </p:spPr>
        <p:txBody>
          <a:bodyPr spcFirstLastPara="1" wrap="square" lIns="91425" tIns="91425" rIns="91425" bIns="91425" anchor="ctr" anchorCtr="0">
            <a:noAutofit/>
          </a:bodyPr>
          <a:lstStyle/>
          <a:p>
            <a:pPr marL="457200" algn="ctr">
              <a:buClr>
                <a:srgbClr val="000000"/>
              </a:buClr>
              <a:buFont typeface="Arial"/>
              <a:buNone/>
            </a:pPr>
            <a:r>
              <a:rPr lang="en" sz="1600" kern="0" dirty="0">
                <a:solidFill>
                  <a:srgbClr val="0070C0"/>
                </a:solidFill>
                <a:latin typeface="Arial"/>
                <a:cs typeface="Arial"/>
                <a:sym typeface="Arial"/>
              </a:rPr>
              <a:t>2) Sends the data </a:t>
            </a:r>
            <a:endParaRPr sz="1600" kern="0" dirty="0">
              <a:solidFill>
                <a:srgbClr val="0070C0"/>
              </a:solidFill>
              <a:latin typeface="Arial"/>
              <a:cs typeface="Arial"/>
              <a:sym typeface="Arial"/>
            </a:endParaRPr>
          </a:p>
        </p:txBody>
      </p:sp>
      <p:cxnSp>
        <p:nvCxnSpPr>
          <p:cNvPr id="2049" name="Google Shape;77;p13">
            <a:extLst>
              <a:ext uri="{FF2B5EF4-FFF2-40B4-BE49-F238E27FC236}">
                <a16:creationId xmlns:a16="http://schemas.microsoft.com/office/drawing/2014/main" id="{E914FF96-2861-5648-3AE5-1C421CBC2C4B}"/>
              </a:ext>
            </a:extLst>
          </p:cNvPr>
          <p:cNvCxnSpPr>
            <a:cxnSpLocks/>
          </p:cNvCxnSpPr>
          <p:nvPr/>
        </p:nvCxnSpPr>
        <p:spPr>
          <a:xfrm flipH="1" flipV="1">
            <a:off x="6910184" y="2744634"/>
            <a:ext cx="1851491" cy="1440362"/>
          </a:xfrm>
          <a:prstGeom prst="straightConnector1">
            <a:avLst/>
          </a:prstGeom>
          <a:noFill/>
          <a:ln w="38100" cap="flat" cmpd="sng">
            <a:solidFill>
              <a:srgbClr val="000000"/>
            </a:solidFill>
            <a:prstDash val="solid"/>
            <a:round/>
            <a:headEnd type="triangle" w="med" len="med"/>
            <a:tailEnd type="none" w="med" len="med"/>
          </a:ln>
        </p:spPr>
      </p:cxnSp>
      <p:sp>
        <p:nvSpPr>
          <p:cNvPr id="2065" name="Google Shape;78;p13">
            <a:extLst>
              <a:ext uri="{FF2B5EF4-FFF2-40B4-BE49-F238E27FC236}">
                <a16:creationId xmlns:a16="http://schemas.microsoft.com/office/drawing/2014/main" id="{AE31523E-AC4D-C718-A9BA-C0ADEFA663D5}"/>
              </a:ext>
            </a:extLst>
          </p:cNvPr>
          <p:cNvSpPr txBox="1"/>
          <p:nvPr/>
        </p:nvSpPr>
        <p:spPr>
          <a:xfrm rot="2288854">
            <a:off x="6463927" y="3322324"/>
            <a:ext cx="2055859" cy="267522"/>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1600" kern="0" dirty="0">
                <a:solidFill>
                  <a:srgbClr val="7030A0"/>
                </a:solidFill>
                <a:latin typeface="Arial"/>
                <a:cs typeface="Arial"/>
                <a:sym typeface="Arial"/>
              </a:rPr>
              <a:t>5) Reads the data</a:t>
            </a:r>
            <a:endParaRPr sz="1600" kern="0" dirty="0">
              <a:solidFill>
                <a:srgbClr val="7030A0"/>
              </a:solidFill>
              <a:latin typeface="Arial"/>
              <a:cs typeface="Arial"/>
              <a:sym typeface="Arial"/>
            </a:endParaRPr>
          </a:p>
        </p:txBody>
      </p:sp>
      <p:cxnSp>
        <p:nvCxnSpPr>
          <p:cNvPr id="2101" name="Google Shape;83;p13">
            <a:extLst>
              <a:ext uri="{FF2B5EF4-FFF2-40B4-BE49-F238E27FC236}">
                <a16:creationId xmlns:a16="http://schemas.microsoft.com/office/drawing/2014/main" id="{5691E3AF-F6F0-BF41-3DC4-65E042DC5CF3}"/>
              </a:ext>
            </a:extLst>
          </p:cNvPr>
          <p:cNvCxnSpPr>
            <a:cxnSpLocks/>
          </p:cNvCxnSpPr>
          <p:nvPr/>
        </p:nvCxnSpPr>
        <p:spPr>
          <a:xfrm flipV="1">
            <a:off x="3636329" y="2658817"/>
            <a:ext cx="2261261" cy="1366746"/>
          </a:xfrm>
          <a:prstGeom prst="straightConnector1">
            <a:avLst/>
          </a:prstGeom>
          <a:noFill/>
          <a:ln w="38100" cap="flat" cmpd="sng">
            <a:solidFill>
              <a:srgbClr val="000000"/>
            </a:solidFill>
            <a:prstDash val="solid"/>
            <a:round/>
            <a:headEnd type="triangle" w="med" len="med"/>
            <a:tailEnd type="none" w="med" len="med"/>
          </a:ln>
        </p:spPr>
      </p:cxnSp>
      <p:sp>
        <p:nvSpPr>
          <p:cNvPr id="2102" name="Google Shape;84;p13">
            <a:extLst>
              <a:ext uri="{FF2B5EF4-FFF2-40B4-BE49-F238E27FC236}">
                <a16:creationId xmlns:a16="http://schemas.microsoft.com/office/drawing/2014/main" id="{299C177D-58CA-5242-C273-88682CB57796}"/>
              </a:ext>
            </a:extLst>
          </p:cNvPr>
          <p:cNvSpPr txBox="1"/>
          <p:nvPr/>
        </p:nvSpPr>
        <p:spPr>
          <a:xfrm rot="19747629">
            <a:off x="3339004" y="3592224"/>
            <a:ext cx="2435976" cy="185505"/>
          </a:xfrm>
          <a:prstGeom prst="rect">
            <a:avLst/>
          </a:prstGeom>
          <a:noFill/>
          <a:ln>
            <a:noFill/>
          </a:ln>
        </p:spPr>
        <p:txBody>
          <a:bodyPr spcFirstLastPara="1" wrap="square" lIns="91425" tIns="91425" rIns="91425" bIns="91425" anchor="ctr" anchorCtr="0">
            <a:noAutofit/>
          </a:bodyPr>
          <a:lstStyle/>
          <a:p>
            <a:pPr marL="457200" algn="ctr">
              <a:buClr>
                <a:srgbClr val="000000"/>
              </a:buClr>
              <a:buFont typeface="Arial"/>
              <a:buNone/>
            </a:pPr>
            <a:r>
              <a:rPr lang="en" sz="1600" kern="0" dirty="0">
                <a:solidFill>
                  <a:srgbClr val="0070C0"/>
                </a:solidFill>
                <a:latin typeface="Arial"/>
                <a:cs typeface="Arial"/>
                <a:sym typeface="Arial"/>
              </a:rPr>
              <a:t>4) Withdraws coins</a:t>
            </a:r>
            <a:endParaRPr sz="1600" kern="0" dirty="0">
              <a:solidFill>
                <a:srgbClr val="0070C0"/>
              </a:solidFill>
              <a:latin typeface="Arial"/>
              <a:cs typeface="Arial"/>
              <a:sym typeface="Arial"/>
            </a:endParaRPr>
          </a:p>
        </p:txBody>
      </p:sp>
      <p:pic>
        <p:nvPicPr>
          <p:cNvPr id="2115" name="Google Shape;57;p13">
            <a:extLst>
              <a:ext uri="{FF2B5EF4-FFF2-40B4-BE49-F238E27FC236}">
                <a16:creationId xmlns:a16="http://schemas.microsoft.com/office/drawing/2014/main" id="{E2EF9AEF-204A-B959-BC64-2EDFEF7762C8}"/>
              </a:ext>
            </a:extLst>
          </p:cNvPr>
          <p:cNvPicPr preferRelativeResize="0"/>
          <p:nvPr/>
        </p:nvPicPr>
        <p:blipFill>
          <a:blip r:embed="rId16">
            <a:alphaModFix/>
            <a:duotone>
              <a:schemeClr val="accent3">
                <a:shade val="45000"/>
                <a:satMod val="135000"/>
              </a:schemeClr>
              <a:prstClr val="white"/>
            </a:duotone>
          </a:blip>
          <a:stretch>
            <a:fillRect/>
          </a:stretch>
        </p:blipFill>
        <p:spPr>
          <a:xfrm>
            <a:off x="5543359" y="2805488"/>
            <a:ext cx="372076" cy="372076"/>
          </a:xfrm>
          <a:prstGeom prst="rect">
            <a:avLst/>
          </a:prstGeom>
          <a:noFill/>
          <a:ln>
            <a:noFill/>
          </a:ln>
        </p:spPr>
      </p:pic>
      <p:pic>
        <p:nvPicPr>
          <p:cNvPr id="2116" name="Google Shape;57;p13">
            <a:extLst>
              <a:ext uri="{FF2B5EF4-FFF2-40B4-BE49-F238E27FC236}">
                <a16:creationId xmlns:a16="http://schemas.microsoft.com/office/drawing/2014/main" id="{D4A21F7C-15C9-75C9-8960-7657F3833F5A}"/>
              </a:ext>
            </a:extLst>
          </p:cNvPr>
          <p:cNvPicPr preferRelativeResize="0"/>
          <p:nvPr/>
        </p:nvPicPr>
        <p:blipFill>
          <a:blip r:embed="rId16">
            <a:alphaModFix/>
            <a:duotone>
              <a:schemeClr val="accent3">
                <a:shade val="45000"/>
                <a:satMod val="135000"/>
              </a:schemeClr>
              <a:prstClr val="white"/>
            </a:duotone>
          </a:blip>
          <a:stretch>
            <a:fillRect/>
          </a:stretch>
        </p:blipFill>
        <p:spPr>
          <a:xfrm rot="4036951">
            <a:off x="8566938" y="3445720"/>
            <a:ext cx="372076" cy="372076"/>
          </a:xfrm>
          <a:prstGeom prst="rect">
            <a:avLst/>
          </a:prstGeom>
          <a:noFill/>
          <a:ln>
            <a:noFill/>
          </a:ln>
        </p:spPr>
      </p:pic>
      <p:pic>
        <p:nvPicPr>
          <p:cNvPr id="10" name="Google Shape;58;p13">
            <a:extLst>
              <a:ext uri="{FF2B5EF4-FFF2-40B4-BE49-F238E27FC236}">
                <a16:creationId xmlns:a16="http://schemas.microsoft.com/office/drawing/2014/main" id="{F4CD4A78-6C88-3AF9-0DDF-8CB862D883FD}"/>
              </a:ext>
            </a:extLst>
          </p:cNvPr>
          <p:cNvPicPr preferRelativeResize="0"/>
          <p:nvPr/>
        </p:nvPicPr>
        <p:blipFill>
          <a:blip r:embed="rId12">
            <a:alphaModFix/>
            <a:duotone>
              <a:schemeClr val="accent2">
                <a:shade val="45000"/>
                <a:satMod val="135000"/>
              </a:schemeClr>
              <a:prstClr val="white"/>
            </a:duotone>
          </a:blip>
          <a:stretch>
            <a:fillRect/>
          </a:stretch>
        </p:blipFill>
        <p:spPr>
          <a:xfrm rot="19721540" flipH="1">
            <a:off x="5081911" y="2264266"/>
            <a:ext cx="450725" cy="450725"/>
          </a:xfrm>
          <a:prstGeom prst="rect">
            <a:avLst/>
          </a:prstGeom>
          <a:noFill/>
          <a:ln>
            <a:noFill/>
          </a:ln>
        </p:spPr>
      </p:pic>
      <p:pic>
        <p:nvPicPr>
          <p:cNvPr id="17" name="Google Shape;58;p13">
            <a:extLst>
              <a:ext uri="{FF2B5EF4-FFF2-40B4-BE49-F238E27FC236}">
                <a16:creationId xmlns:a16="http://schemas.microsoft.com/office/drawing/2014/main" id="{6B322C5C-6B91-C7D1-046E-5CFC6A66DA91}"/>
              </a:ext>
            </a:extLst>
          </p:cNvPr>
          <p:cNvPicPr preferRelativeResize="0"/>
          <p:nvPr/>
        </p:nvPicPr>
        <p:blipFill>
          <a:blip r:embed="rId12">
            <a:alphaModFix/>
            <a:duotone>
              <a:schemeClr val="accent2">
                <a:shade val="45000"/>
                <a:satMod val="135000"/>
              </a:schemeClr>
              <a:prstClr val="white"/>
            </a:duotone>
          </a:blip>
          <a:stretch>
            <a:fillRect/>
          </a:stretch>
        </p:blipFill>
        <p:spPr>
          <a:xfrm rot="2389746" flipH="1">
            <a:off x="8087135" y="3957969"/>
            <a:ext cx="450725" cy="450725"/>
          </a:xfrm>
          <a:prstGeom prst="rect">
            <a:avLst/>
          </a:prstGeom>
          <a:noFill/>
          <a:ln>
            <a:noFill/>
          </a:ln>
        </p:spPr>
      </p:pic>
      <p:grpSp>
        <p:nvGrpSpPr>
          <p:cNvPr id="20" name="Group 19">
            <a:extLst>
              <a:ext uri="{FF2B5EF4-FFF2-40B4-BE49-F238E27FC236}">
                <a16:creationId xmlns:a16="http://schemas.microsoft.com/office/drawing/2014/main" id="{373A476E-72A5-69A0-E77F-D2E315033D4D}"/>
              </a:ext>
            </a:extLst>
          </p:cNvPr>
          <p:cNvGrpSpPr/>
          <p:nvPr/>
        </p:nvGrpSpPr>
        <p:grpSpPr>
          <a:xfrm>
            <a:off x="7491856" y="1823698"/>
            <a:ext cx="3060722" cy="450725"/>
            <a:chOff x="7369818" y="1639598"/>
            <a:chExt cx="3060722" cy="450725"/>
          </a:xfrm>
        </p:grpSpPr>
        <mc:AlternateContent xmlns:mc="http://schemas.openxmlformats.org/markup-compatibility/2006" xmlns:a14="http://schemas.microsoft.com/office/drawing/2010/main">
          <mc:Choice Requires="a14">
            <p:sp>
              <p:nvSpPr>
                <p:cNvPr id="12" name="Google Shape;82;p13">
                  <a:extLst>
                    <a:ext uri="{FF2B5EF4-FFF2-40B4-BE49-F238E27FC236}">
                      <a16:creationId xmlns:a16="http://schemas.microsoft.com/office/drawing/2014/main" id="{BEDC0A06-11CB-53F8-A985-A3B214C6FAEB}"/>
                    </a:ext>
                  </a:extLst>
                </p:cNvPr>
                <p:cNvSpPr txBox="1"/>
                <p:nvPr/>
              </p:nvSpPr>
              <p:spPr>
                <a:xfrm>
                  <a:off x="7369818" y="1682741"/>
                  <a:ext cx="3060722" cy="372076"/>
                </a:xfrm>
                <a:prstGeom prst="rect">
                  <a:avLst/>
                </a:prstGeom>
                <a:noFill/>
                <a:ln>
                  <a:noFill/>
                </a:ln>
              </p:spPr>
              <p:txBody>
                <a:bodyPr spcFirstLastPara="1" wrap="square" lIns="91425" tIns="91425" rIns="91425" bIns="91425" anchor="ctr" anchorCtr="0">
                  <a:noAutofit/>
                </a:bodyPr>
                <a:lstStyle/>
                <a:p>
                  <a:pPr>
                    <a:buClr>
                      <a:srgbClr val="000000"/>
                    </a:buClr>
                    <a:buFont typeface="Arial"/>
                    <a:buNone/>
                  </a:pPr>
                  <a:r>
                    <a:rPr lang="en-US" sz="1600" kern="0" dirty="0">
                      <a:latin typeface="Arial"/>
                      <a:cs typeface="Arial"/>
                      <a:sym typeface="Arial"/>
                    </a:rPr>
                    <a:t>3) </a:t>
                  </a:r>
                  <a14:m>
                    <m:oMath xmlns:m="http://schemas.openxmlformats.org/officeDocument/2006/math">
                      <m:r>
                        <m:rPr>
                          <m:sty m:val="p"/>
                        </m:rPr>
                        <a:rPr lang="en-US" sz="1600" b="0" i="0" kern="0" smtClean="0">
                          <a:latin typeface="Cambria Math" panose="02040503050406030204" pitchFamily="18" charset="0"/>
                          <a:cs typeface="Arial"/>
                          <a:sym typeface="Arial"/>
                        </a:rPr>
                        <m:t>VerifyData</m:t>
                      </m:r>
                    </m:oMath>
                  </a14:m>
                  <a:r>
                    <a:rPr lang="en-US" sz="1600" kern="0" dirty="0">
                      <a:latin typeface="Arial"/>
                      <a:cs typeface="Arial"/>
                      <a:sym typeface="Arial"/>
                    </a:rPr>
                    <a:t>(</a:t>
                  </a:r>
                  <a14:m>
                    <m:oMath xmlns:m="http://schemas.openxmlformats.org/officeDocument/2006/math">
                      <m:r>
                        <a:rPr lang="en-US" sz="1600" b="0" i="1" kern="0" smtClean="0">
                          <a:latin typeface="Cambria Math" panose="02040503050406030204" pitchFamily="18" charset="0"/>
                          <a:cs typeface="Arial"/>
                          <a:sym typeface="Arial"/>
                        </a:rPr>
                        <m:t>𝐶</m:t>
                      </m:r>
                    </m:oMath>
                  </a14:m>
                  <a:r>
                    <a:rPr lang="en-US" sz="1600" kern="0" dirty="0">
                      <a:latin typeface="Arial"/>
                      <a:cs typeface="Arial"/>
                      <a:sym typeface="Arial"/>
                    </a:rPr>
                    <a:t>,          ) = 0/1</a:t>
                  </a:r>
                  <a:endParaRPr sz="1600" kern="0" dirty="0">
                    <a:latin typeface="Arial"/>
                    <a:cs typeface="Arial"/>
                    <a:sym typeface="Arial"/>
                  </a:endParaRPr>
                </a:p>
              </p:txBody>
            </p:sp>
          </mc:Choice>
          <mc:Fallback xmlns="">
            <p:sp>
              <p:nvSpPr>
                <p:cNvPr id="12" name="Google Shape;82;p13">
                  <a:extLst>
                    <a:ext uri="{FF2B5EF4-FFF2-40B4-BE49-F238E27FC236}">
                      <a16:creationId xmlns:a16="http://schemas.microsoft.com/office/drawing/2014/main" id="{BEDC0A06-11CB-53F8-A985-A3B214C6FAEB}"/>
                    </a:ext>
                  </a:extLst>
                </p:cNvPr>
                <p:cNvSpPr txBox="1">
                  <a:spLocks noRot="1" noChangeAspect="1" noMove="1" noResize="1" noEditPoints="1" noAdjustHandles="1" noChangeArrowheads="1" noChangeShapeType="1" noTextEdit="1"/>
                </p:cNvSpPr>
                <p:nvPr/>
              </p:nvSpPr>
              <p:spPr>
                <a:xfrm>
                  <a:off x="7369818" y="1682741"/>
                  <a:ext cx="3060722" cy="372076"/>
                </a:xfrm>
                <a:prstGeom prst="rect">
                  <a:avLst/>
                </a:prstGeom>
                <a:blipFill>
                  <a:blip r:embed="rId9"/>
                  <a:stretch>
                    <a:fillRect l="-1195" b="-16393"/>
                  </a:stretch>
                </a:blipFill>
                <a:ln>
                  <a:noFill/>
                </a:ln>
              </p:spPr>
              <p:txBody>
                <a:bodyPr/>
                <a:lstStyle/>
                <a:p>
                  <a:r>
                    <a:rPr lang="en-US">
                      <a:noFill/>
                    </a:rPr>
                    <a:t> </a:t>
                  </a:r>
                </a:p>
              </p:txBody>
            </p:sp>
          </mc:Fallback>
        </mc:AlternateContent>
        <p:pic>
          <p:nvPicPr>
            <p:cNvPr id="18" name="Google Shape;58;p13">
              <a:extLst>
                <a:ext uri="{FF2B5EF4-FFF2-40B4-BE49-F238E27FC236}">
                  <a16:creationId xmlns:a16="http://schemas.microsoft.com/office/drawing/2014/main" id="{44C4E9A7-456F-73D7-358A-4A0AE81B5E20}"/>
                </a:ext>
              </a:extLst>
            </p:cNvPr>
            <p:cNvPicPr preferRelativeResize="0"/>
            <p:nvPr/>
          </p:nvPicPr>
          <p:blipFill>
            <a:blip r:embed="rId12">
              <a:alphaModFix/>
              <a:duotone>
                <a:schemeClr val="accent2">
                  <a:shade val="45000"/>
                  <a:satMod val="135000"/>
                </a:schemeClr>
                <a:prstClr val="white"/>
              </a:duotone>
            </a:blip>
            <a:stretch>
              <a:fillRect/>
            </a:stretch>
          </p:blipFill>
          <p:spPr>
            <a:xfrm flipH="1">
              <a:off x="8954709" y="1639598"/>
              <a:ext cx="450725" cy="450725"/>
            </a:xfrm>
            <a:prstGeom prst="rect">
              <a:avLst/>
            </a:prstGeom>
            <a:noFill/>
            <a:ln>
              <a:noFill/>
            </a:ln>
          </p:spPr>
        </p:pic>
      </p:grpSp>
      <p:grpSp>
        <p:nvGrpSpPr>
          <p:cNvPr id="22" name="Group 21">
            <a:extLst>
              <a:ext uri="{FF2B5EF4-FFF2-40B4-BE49-F238E27FC236}">
                <a16:creationId xmlns:a16="http://schemas.microsoft.com/office/drawing/2014/main" id="{0295E512-936E-49FC-D5DF-22A0BE86E16C}"/>
              </a:ext>
            </a:extLst>
          </p:cNvPr>
          <p:cNvGrpSpPr/>
          <p:nvPr/>
        </p:nvGrpSpPr>
        <p:grpSpPr>
          <a:xfrm>
            <a:off x="2265622" y="4702824"/>
            <a:ext cx="2272445" cy="849109"/>
            <a:chOff x="2893422" y="3936194"/>
            <a:chExt cx="2272445" cy="849109"/>
          </a:xfrm>
        </p:grpSpPr>
        <p:pic>
          <p:nvPicPr>
            <p:cNvPr id="23" name="Google Shape;58;p13">
              <a:extLst>
                <a:ext uri="{FF2B5EF4-FFF2-40B4-BE49-F238E27FC236}">
                  <a16:creationId xmlns:a16="http://schemas.microsoft.com/office/drawing/2014/main" id="{94D7BA09-475F-2714-05BF-E0A50A431D15}"/>
                </a:ext>
              </a:extLst>
            </p:cNvPr>
            <p:cNvPicPr preferRelativeResize="0"/>
            <p:nvPr/>
          </p:nvPicPr>
          <p:blipFill>
            <a:blip r:embed="rId12">
              <a:alphaModFix/>
              <a:duotone>
                <a:schemeClr val="accent2">
                  <a:shade val="45000"/>
                  <a:satMod val="135000"/>
                </a:schemeClr>
                <a:prstClr val="white"/>
              </a:duotone>
            </a:blip>
            <a:stretch>
              <a:fillRect/>
            </a:stretch>
          </p:blipFill>
          <p:spPr>
            <a:xfrm flipH="1">
              <a:off x="4192236" y="3936194"/>
              <a:ext cx="450725" cy="450725"/>
            </a:xfrm>
            <a:prstGeom prst="rect">
              <a:avLst/>
            </a:prstGeom>
            <a:noFill/>
            <a:ln>
              <a:noFill/>
            </a:ln>
          </p:spPr>
        </p:pic>
        <p:sp>
          <p:nvSpPr>
            <p:cNvPr id="24" name="Google Shape;59;p13">
              <a:extLst>
                <a:ext uri="{FF2B5EF4-FFF2-40B4-BE49-F238E27FC236}">
                  <a16:creationId xmlns:a16="http://schemas.microsoft.com/office/drawing/2014/main" id="{4D18E196-B12E-E016-2A02-6DCA9D66050A}"/>
                </a:ext>
              </a:extLst>
            </p:cNvPr>
            <p:cNvSpPr txBox="1"/>
            <p:nvPr/>
          </p:nvSpPr>
          <p:spPr>
            <a:xfrm>
              <a:off x="2893422" y="3949348"/>
              <a:ext cx="2272445" cy="372076"/>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2000" kern="0" dirty="0">
                  <a:solidFill>
                    <a:srgbClr val="0070C0"/>
                  </a:solidFill>
                  <a:latin typeface="Arial"/>
                  <a:cs typeface="Arial"/>
                  <a:sym typeface="Arial"/>
                </a:rPr>
                <a:t>Server</a:t>
              </a:r>
              <a:r>
                <a:rPr lang="en" sz="2000" kern="0" dirty="0">
                  <a:solidFill>
                    <a:srgbClr val="000000"/>
                  </a:solidFill>
                  <a:latin typeface="Arial"/>
                  <a:cs typeface="Arial"/>
                  <a:sym typeface="Arial"/>
                </a:rPr>
                <a:t>(          )</a:t>
              </a:r>
              <a:endParaRPr sz="2000" kern="0" dirty="0">
                <a:solidFill>
                  <a:srgbClr val="000000"/>
                </a:solidFill>
                <a:latin typeface="Arial"/>
                <a:cs typeface="Arial"/>
                <a:sym typeface="Arial"/>
              </a:endParaRPr>
            </a:p>
          </p:txBody>
        </p:sp>
        <p:sp>
          <p:nvSpPr>
            <p:cNvPr id="25" name="Google Shape;64;p13">
              <a:extLst>
                <a:ext uri="{FF2B5EF4-FFF2-40B4-BE49-F238E27FC236}">
                  <a16:creationId xmlns:a16="http://schemas.microsoft.com/office/drawing/2014/main" id="{74091F40-B505-67AE-2426-E5AD3762CFCB}"/>
                </a:ext>
              </a:extLst>
            </p:cNvPr>
            <p:cNvSpPr txBox="1"/>
            <p:nvPr/>
          </p:nvSpPr>
          <p:spPr>
            <a:xfrm>
              <a:off x="4071999" y="4334578"/>
              <a:ext cx="710520" cy="450725"/>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kern="0" dirty="0">
                  <a:solidFill>
                    <a:schemeClr val="accent2">
                      <a:lumMod val="75000"/>
                    </a:schemeClr>
                  </a:solidFill>
                  <a:latin typeface="Arial"/>
                  <a:cs typeface="Arial"/>
                  <a:sym typeface="Arial"/>
                </a:rPr>
                <a:t>Data</a:t>
              </a:r>
              <a:endParaRPr kern="0" dirty="0">
                <a:solidFill>
                  <a:schemeClr val="accent2">
                    <a:lumMod val="75000"/>
                  </a:schemeClr>
                </a:solidFill>
                <a:latin typeface="Arial"/>
                <a:cs typeface="Arial"/>
                <a:sym typeface="Arial"/>
              </a:endParaRPr>
            </a:p>
          </p:txBody>
        </p:sp>
      </p:grpSp>
      <p:grpSp>
        <p:nvGrpSpPr>
          <p:cNvPr id="26" name="Group 25">
            <a:extLst>
              <a:ext uri="{FF2B5EF4-FFF2-40B4-BE49-F238E27FC236}">
                <a16:creationId xmlns:a16="http://schemas.microsoft.com/office/drawing/2014/main" id="{957E70FE-A251-A976-05A3-F711A3D4D85F}"/>
              </a:ext>
            </a:extLst>
          </p:cNvPr>
          <p:cNvGrpSpPr/>
          <p:nvPr/>
        </p:nvGrpSpPr>
        <p:grpSpPr>
          <a:xfrm>
            <a:off x="8280907" y="4746416"/>
            <a:ext cx="2021137" cy="708538"/>
            <a:chOff x="7904858" y="3950599"/>
            <a:chExt cx="2021137" cy="708538"/>
          </a:xfrm>
        </p:grpSpPr>
        <mc:AlternateContent xmlns:mc="http://schemas.openxmlformats.org/markup-compatibility/2006" xmlns:a14="http://schemas.microsoft.com/office/drawing/2010/main">
          <mc:Choice Requires="a14">
            <p:sp>
              <p:nvSpPr>
                <p:cNvPr id="27" name="Google Shape;60;p13">
                  <a:extLst>
                    <a:ext uri="{FF2B5EF4-FFF2-40B4-BE49-F238E27FC236}">
                      <a16:creationId xmlns:a16="http://schemas.microsoft.com/office/drawing/2014/main" id="{FB084EFD-BF13-7DE5-B922-8791A9193FAC}"/>
                    </a:ext>
                  </a:extLst>
                </p:cNvPr>
                <p:cNvSpPr txBox="1"/>
                <p:nvPr/>
              </p:nvSpPr>
              <p:spPr>
                <a:xfrm>
                  <a:off x="7904858" y="4019321"/>
                  <a:ext cx="1876945" cy="275153"/>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2000" kern="0" dirty="0">
                      <a:solidFill>
                        <a:srgbClr val="7030A0"/>
                      </a:solidFill>
                      <a:latin typeface="Arial"/>
                      <a:cs typeface="Arial"/>
                      <a:sym typeface="Arial"/>
                    </a:rPr>
                    <a:t>Client</a:t>
                  </a:r>
                  <a:r>
                    <a:rPr lang="en" sz="2000" kern="0" dirty="0">
                      <a:solidFill>
                        <a:srgbClr val="000000"/>
                      </a:solidFill>
                      <a:latin typeface="Arial"/>
                      <a:cs typeface="Arial"/>
                      <a:sym typeface="Arial"/>
                    </a:rPr>
                    <a:t>(</a:t>
                  </a:r>
                  <a14:m>
                    <m:oMath xmlns:m="http://schemas.openxmlformats.org/officeDocument/2006/math">
                      <m:r>
                        <a:rPr lang="en-US" sz="2000" b="0" i="1" kern="0" smtClean="0">
                          <a:solidFill>
                            <a:srgbClr val="000000"/>
                          </a:solidFill>
                          <a:latin typeface="Cambria Math" panose="02040503050406030204" pitchFamily="18" charset="0"/>
                          <a:cs typeface="Arial"/>
                          <a:sym typeface="Arial"/>
                        </a:rPr>
                        <m:t>𝐶</m:t>
                      </m:r>
                      <m:r>
                        <a:rPr lang="en-US" sz="2000" b="0" i="1" kern="0" smtClean="0">
                          <a:solidFill>
                            <a:srgbClr val="000000"/>
                          </a:solidFill>
                          <a:latin typeface="Cambria Math" panose="02040503050406030204" pitchFamily="18" charset="0"/>
                          <a:cs typeface="Arial"/>
                          <a:sym typeface="Arial"/>
                        </a:rPr>
                        <m:t>, </m:t>
                      </m:r>
                    </m:oMath>
                  </a14:m>
                  <a:r>
                    <a:rPr lang="en" sz="2000" kern="0" dirty="0">
                      <a:solidFill>
                        <a:srgbClr val="000000"/>
                      </a:solidFill>
                      <a:latin typeface="Arial"/>
                      <a:cs typeface="Arial"/>
                      <a:sym typeface="Arial"/>
                    </a:rPr>
                    <a:t>       )</a:t>
                  </a:r>
                  <a:endParaRPr sz="2000" kern="0" dirty="0">
                    <a:solidFill>
                      <a:srgbClr val="000000"/>
                    </a:solidFill>
                    <a:latin typeface="Arial"/>
                    <a:cs typeface="Arial"/>
                    <a:sym typeface="Arial"/>
                  </a:endParaRPr>
                </a:p>
              </p:txBody>
            </p:sp>
          </mc:Choice>
          <mc:Fallback xmlns="">
            <p:sp>
              <p:nvSpPr>
                <p:cNvPr id="27" name="Google Shape;60;p13">
                  <a:extLst>
                    <a:ext uri="{FF2B5EF4-FFF2-40B4-BE49-F238E27FC236}">
                      <a16:creationId xmlns:a16="http://schemas.microsoft.com/office/drawing/2014/main" id="{FB084EFD-BF13-7DE5-B922-8791A9193FAC}"/>
                    </a:ext>
                  </a:extLst>
                </p:cNvPr>
                <p:cNvSpPr txBox="1">
                  <a:spLocks noRot="1" noChangeAspect="1" noMove="1" noResize="1" noEditPoints="1" noAdjustHandles="1" noChangeArrowheads="1" noChangeShapeType="1" noTextEdit="1"/>
                </p:cNvSpPr>
                <p:nvPr/>
              </p:nvSpPr>
              <p:spPr>
                <a:xfrm>
                  <a:off x="7904858" y="4019321"/>
                  <a:ext cx="1876945" cy="275153"/>
                </a:xfrm>
                <a:prstGeom prst="rect">
                  <a:avLst/>
                </a:prstGeom>
                <a:blipFill>
                  <a:blip r:embed="rId10"/>
                  <a:stretch>
                    <a:fillRect l="-325" t="-33333" r="-325" b="-64444"/>
                  </a:stretch>
                </a:blipFill>
                <a:ln>
                  <a:noFill/>
                </a:ln>
              </p:spPr>
              <p:txBody>
                <a:bodyPr/>
                <a:lstStyle/>
                <a:p>
                  <a:r>
                    <a:rPr lang="en-US">
                      <a:noFill/>
                    </a:rPr>
                    <a:t> </a:t>
                  </a:r>
                </a:p>
              </p:txBody>
            </p:sp>
          </mc:Fallback>
        </mc:AlternateContent>
        <p:pic>
          <p:nvPicPr>
            <p:cNvPr id="28" name="Google Shape;57;p13">
              <a:extLst>
                <a:ext uri="{FF2B5EF4-FFF2-40B4-BE49-F238E27FC236}">
                  <a16:creationId xmlns:a16="http://schemas.microsoft.com/office/drawing/2014/main" id="{A96FD100-84F5-15FD-D8BF-C1E94A1106A1}"/>
                </a:ext>
              </a:extLst>
            </p:cNvPr>
            <p:cNvPicPr preferRelativeResize="0"/>
            <p:nvPr/>
          </p:nvPicPr>
          <p:blipFill>
            <a:blip r:embed="rId16">
              <a:alphaModFix/>
              <a:duotone>
                <a:schemeClr val="accent3">
                  <a:shade val="45000"/>
                  <a:satMod val="135000"/>
                </a:schemeClr>
                <a:prstClr val="white"/>
              </a:duotone>
            </a:blip>
            <a:stretch>
              <a:fillRect/>
            </a:stretch>
          </p:blipFill>
          <p:spPr>
            <a:xfrm>
              <a:off x="9107273" y="3950599"/>
              <a:ext cx="372076" cy="372076"/>
            </a:xfrm>
            <a:prstGeom prst="rect">
              <a:avLst/>
            </a:prstGeom>
            <a:noFill/>
            <a:ln>
              <a:noFill/>
            </a:ln>
          </p:spPr>
        </p:pic>
        <p:sp>
          <p:nvSpPr>
            <p:cNvPr id="29" name="Google Shape;68;p13">
              <a:extLst>
                <a:ext uri="{FF2B5EF4-FFF2-40B4-BE49-F238E27FC236}">
                  <a16:creationId xmlns:a16="http://schemas.microsoft.com/office/drawing/2014/main" id="{5B325196-E697-BB90-3D4E-BBD74BE309D9}"/>
                </a:ext>
              </a:extLst>
            </p:cNvPr>
            <p:cNvSpPr txBox="1"/>
            <p:nvPr/>
          </p:nvSpPr>
          <p:spPr>
            <a:xfrm>
              <a:off x="8674851" y="4365376"/>
              <a:ext cx="1251144" cy="293761"/>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kern="0" dirty="0">
                  <a:solidFill>
                    <a:schemeClr val="accent6">
                      <a:lumMod val="75000"/>
                    </a:schemeClr>
                  </a:solidFill>
                  <a:latin typeface="Arial"/>
                  <a:cs typeface="Arial"/>
                  <a:sym typeface="Arial"/>
                </a:rPr>
                <a:t>Payment</a:t>
              </a:r>
              <a:endParaRPr kern="0" dirty="0">
                <a:solidFill>
                  <a:schemeClr val="accent6">
                    <a:lumMod val="75000"/>
                  </a:schemeClr>
                </a:solidFill>
                <a:latin typeface="Arial"/>
                <a:cs typeface="Arial"/>
                <a:sym typeface="Arial"/>
              </a:endParaRPr>
            </a:p>
          </p:txBody>
        </p:sp>
      </p:grpSp>
      <p:grpSp>
        <p:nvGrpSpPr>
          <p:cNvPr id="31" name="Group 30">
            <a:extLst>
              <a:ext uri="{FF2B5EF4-FFF2-40B4-BE49-F238E27FC236}">
                <a16:creationId xmlns:a16="http://schemas.microsoft.com/office/drawing/2014/main" id="{44DECA6F-07FA-18EF-5F18-AB4B4BC84705}"/>
              </a:ext>
            </a:extLst>
          </p:cNvPr>
          <p:cNvGrpSpPr/>
          <p:nvPr/>
        </p:nvGrpSpPr>
        <p:grpSpPr>
          <a:xfrm>
            <a:off x="2505576" y="4703536"/>
            <a:ext cx="3082968" cy="728660"/>
            <a:chOff x="3098226" y="5605195"/>
            <a:chExt cx="3082968" cy="728660"/>
          </a:xfrm>
        </p:grpSpPr>
        <p:pic>
          <p:nvPicPr>
            <p:cNvPr id="32" name="Google Shape;58;p13">
              <a:extLst>
                <a:ext uri="{FF2B5EF4-FFF2-40B4-BE49-F238E27FC236}">
                  <a16:creationId xmlns:a16="http://schemas.microsoft.com/office/drawing/2014/main" id="{C6CF1A1A-30B2-6F48-2BF6-9EAB68C70F0D}"/>
                </a:ext>
              </a:extLst>
            </p:cNvPr>
            <p:cNvPicPr preferRelativeResize="0"/>
            <p:nvPr/>
          </p:nvPicPr>
          <p:blipFill>
            <a:blip r:embed="rId12">
              <a:alphaModFix/>
              <a:duotone>
                <a:schemeClr val="accent2">
                  <a:shade val="45000"/>
                  <a:satMod val="135000"/>
                </a:schemeClr>
                <a:prstClr val="white"/>
              </a:duotone>
            </a:blip>
            <a:stretch>
              <a:fillRect/>
            </a:stretch>
          </p:blipFill>
          <p:spPr>
            <a:xfrm flipH="1">
              <a:off x="4160759" y="5605195"/>
              <a:ext cx="450725" cy="450725"/>
            </a:xfrm>
            <a:prstGeom prst="rect">
              <a:avLst/>
            </a:prstGeom>
            <a:noFill/>
            <a:ln>
              <a:noFill/>
            </a:ln>
          </p:spPr>
        </p:pic>
        <p:sp>
          <p:nvSpPr>
            <p:cNvPr id="33" name="Google Shape;59;p13">
              <a:extLst>
                <a:ext uri="{FF2B5EF4-FFF2-40B4-BE49-F238E27FC236}">
                  <a16:creationId xmlns:a16="http://schemas.microsoft.com/office/drawing/2014/main" id="{9FCAE369-FEBB-F2DA-2998-7ECA2DED7AD4}"/>
                </a:ext>
              </a:extLst>
            </p:cNvPr>
            <p:cNvSpPr txBox="1"/>
            <p:nvPr/>
          </p:nvSpPr>
          <p:spPr>
            <a:xfrm>
              <a:off x="3098226" y="5656484"/>
              <a:ext cx="3082968" cy="303729"/>
            </a:xfrm>
            <a:prstGeom prst="rect">
              <a:avLst/>
            </a:prstGeom>
            <a:noFill/>
            <a:ln>
              <a:noFill/>
            </a:ln>
          </p:spPr>
          <p:txBody>
            <a:bodyPr spcFirstLastPara="1" wrap="square" lIns="91425" tIns="91425" rIns="91425" bIns="91425" anchor="ctr" anchorCtr="0">
              <a:noAutofit/>
            </a:bodyPr>
            <a:lstStyle/>
            <a:p>
              <a:pPr>
                <a:buClr>
                  <a:srgbClr val="000000"/>
                </a:buClr>
                <a:buFont typeface="Arial"/>
                <a:buNone/>
              </a:pPr>
              <a:r>
                <a:rPr lang="en" sz="2000" kern="0" dirty="0">
                  <a:solidFill>
                    <a:srgbClr val="0070C0"/>
                  </a:solidFill>
                  <a:latin typeface="Arial"/>
                  <a:cs typeface="Arial"/>
                  <a:sym typeface="Arial"/>
                </a:rPr>
                <a:t>Server</a:t>
              </a:r>
              <a:r>
                <a:rPr lang="en" sz="2000" kern="0" dirty="0">
                  <a:solidFill>
                    <a:srgbClr val="000000"/>
                  </a:solidFill>
                  <a:latin typeface="Arial"/>
                  <a:cs typeface="Arial"/>
                  <a:sym typeface="Arial"/>
                </a:rPr>
                <a:t>(           ,            )</a:t>
              </a:r>
              <a:endParaRPr sz="2000" kern="0" dirty="0">
                <a:solidFill>
                  <a:srgbClr val="000000"/>
                </a:solidFill>
                <a:latin typeface="Arial"/>
                <a:cs typeface="Arial"/>
                <a:sym typeface="Arial"/>
              </a:endParaRPr>
            </a:p>
          </p:txBody>
        </p:sp>
        <p:sp>
          <p:nvSpPr>
            <p:cNvPr id="34" name="Google Shape;64;p13">
              <a:extLst>
                <a:ext uri="{FF2B5EF4-FFF2-40B4-BE49-F238E27FC236}">
                  <a16:creationId xmlns:a16="http://schemas.microsoft.com/office/drawing/2014/main" id="{870411FD-DFAB-F771-208D-4DB37CFF69B5}"/>
                </a:ext>
              </a:extLst>
            </p:cNvPr>
            <p:cNvSpPr txBox="1"/>
            <p:nvPr/>
          </p:nvSpPr>
          <p:spPr>
            <a:xfrm>
              <a:off x="4044860" y="6131055"/>
              <a:ext cx="699600" cy="202800"/>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kern="0" dirty="0">
                  <a:solidFill>
                    <a:schemeClr val="accent2">
                      <a:lumMod val="75000"/>
                    </a:schemeClr>
                  </a:solidFill>
                  <a:latin typeface="Arial"/>
                  <a:cs typeface="Arial"/>
                  <a:sym typeface="Arial"/>
                </a:rPr>
                <a:t>Data</a:t>
              </a:r>
              <a:endParaRPr kern="0" dirty="0">
                <a:solidFill>
                  <a:schemeClr val="accent2">
                    <a:lumMod val="75000"/>
                  </a:schemeClr>
                </a:solidFill>
                <a:latin typeface="Arial"/>
                <a:cs typeface="Arial"/>
                <a:sym typeface="Arial"/>
              </a:endParaRPr>
            </a:p>
          </p:txBody>
        </p:sp>
        <p:pic>
          <p:nvPicPr>
            <p:cNvPr id="35" name="Google Shape;57;p13">
              <a:extLst>
                <a:ext uri="{FF2B5EF4-FFF2-40B4-BE49-F238E27FC236}">
                  <a16:creationId xmlns:a16="http://schemas.microsoft.com/office/drawing/2014/main" id="{6B943BD9-3670-AEA0-FCBF-4C8F75328BCF}"/>
                </a:ext>
              </a:extLst>
            </p:cNvPr>
            <p:cNvPicPr preferRelativeResize="0"/>
            <p:nvPr/>
          </p:nvPicPr>
          <p:blipFill>
            <a:blip r:embed="rId16">
              <a:alphaModFix/>
              <a:duotone>
                <a:schemeClr val="accent3">
                  <a:shade val="45000"/>
                  <a:satMod val="135000"/>
                </a:schemeClr>
                <a:prstClr val="white"/>
              </a:duotone>
            </a:blip>
            <a:stretch>
              <a:fillRect/>
            </a:stretch>
          </p:blipFill>
          <p:spPr>
            <a:xfrm>
              <a:off x="5087580" y="5622311"/>
              <a:ext cx="372076" cy="372076"/>
            </a:xfrm>
            <a:prstGeom prst="rect">
              <a:avLst/>
            </a:prstGeom>
            <a:noFill/>
            <a:ln>
              <a:noFill/>
            </a:ln>
          </p:spPr>
        </p:pic>
        <p:sp>
          <p:nvSpPr>
            <p:cNvPr id="36" name="Google Shape;68;p13">
              <a:extLst>
                <a:ext uri="{FF2B5EF4-FFF2-40B4-BE49-F238E27FC236}">
                  <a16:creationId xmlns:a16="http://schemas.microsoft.com/office/drawing/2014/main" id="{D695CB59-E352-7248-E9B0-8C39C47AD5A9}"/>
                </a:ext>
              </a:extLst>
            </p:cNvPr>
            <p:cNvSpPr txBox="1"/>
            <p:nvPr/>
          </p:nvSpPr>
          <p:spPr>
            <a:xfrm>
              <a:off x="4667226" y="5978770"/>
              <a:ext cx="1191314" cy="275962"/>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kern="0" dirty="0">
                  <a:solidFill>
                    <a:schemeClr val="accent6">
                      <a:lumMod val="75000"/>
                    </a:schemeClr>
                  </a:solidFill>
                  <a:latin typeface="Arial"/>
                  <a:cs typeface="Arial"/>
                  <a:sym typeface="Arial"/>
                </a:rPr>
                <a:t>Payment</a:t>
              </a:r>
              <a:endParaRPr kern="0" dirty="0">
                <a:solidFill>
                  <a:schemeClr val="accent6">
                    <a:lumMod val="75000"/>
                  </a:schemeClr>
                </a:solidFill>
                <a:latin typeface="Arial"/>
                <a:cs typeface="Arial"/>
                <a:sym typeface="Arial"/>
              </a:endParaRPr>
            </a:p>
          </p:txBody>
        </p:sp>
      </p:grpSp>
      <p:grpSp>
        <p:nvGrpSpPr>
          <p:cNvPr id="58" name="Group 57">
            <a:extLst>
              <a:ext uri="{FF2B5EF4-FFF2-40B4-BE49-F238E27FC236}">
                <a16:creationId xmlns:a16="http://schemas.microsoft.com/office/drawing/2014/main" id="{6906C3CC-7D14-735F-8744-96F11D79C0DC}"/>
              </a:ext>
            </a:extLst>
          </p:cNvPr>
          <p:cNvGrpSpPr/>
          <p:nvPr/>
        </p:nvGrpSpPr>
        <p:grpSpPr>
          <a:xfrm>
            <a:off x="727196" y="2047296"/>
            <a:ext cx="3565428" cy="683487"/>
            <a:chOff x="4946500" y="1991169"/>
            <a:chExt cx="3565428" cy="683487"/>
          </a:xfrm>
        </p:grpSpPr>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B8290006-D961-79C6-C6D3-1FB566AA0594}"/>
                    </a:ext>
                  </a:extLst>
                </p:cNvPr>
                <p:cNvSpPr txBox="1"/>
                <p:nvPr/>
              </p:nvSpPr>
              <p:spPr>
                <a:xfrm>
                  <a:off x="4946500" y="2018581"/>
                  <a:ext cx="3565428" cy="400110"/>
                </a:xfrm>
                <a:prstGeom prst="rect">
                  <a:avLst/>
                </a:prstGeom>
                <a:noFill/>
              </p:spPr>
              <p:txBody>
                <a:bodyPr wrap="square" rtlCol="0">
                  <a:spAutoFit/>
                </a:bodyPr>
                <a:lstStyle/>
                <a:p>
                  <a14:m>
                    <m:oMath xmlns:m="http://schemas.openxmlformats.org/officeDocument/2006/math">
                      <m:r>
                        <a:rPr lang="en-US" sz="2000" b="0" i="1" smtClean="0">
                          <a:latin typeface="Cambria Math" panose="02040503050406030204" pitchFamily="18" charset="0"/>
                        </a:rPr>
                        <m:t>𝐶</m:t>
                      </m:r>
                    </m:oMath>
                  </a14:m>
                  <a:r>
                    <a:rPr lang="en-US" sz="2000" dirty="0"/>
                    <a:t> = Commit(             )</a:t>
                  </a:r>
                </a:p>
              </p:txBody>
            </p:sp>
          </mc:Choice>
          <mc:Fallback xmlns="">
            <p:sp>
              <p:nvSpPr>
                <p:cNvPr id="61" name="TextBox 60">
                  <a:extLst>
                    <a:ext uri="{FF2B5EF4-FFF2-40B4-BE49-F238E27FC236}">
                      <a16:creationId xmlns:a16="http://schemas.microsoft.com/office/drawing/2014/main" id="{B8290006-D961-79C6-C6D3-1FB566AA0594}"/>
                    </a:ext>
                  </a:extLst>
                </p:cNvPr>
                <p:cNvSpPr txBox="1">
                  <a:spLocks noRot="1" noChangeAspect="1" noMove="1" noResize="1" noEditPoints="1" noAdjustHandles="1" noChangeArrowheads="1" noChangeShapeType="1" noTextEdit="1"/>
                </p:cNvSpPr>
                <p:nvPr/>
              </p:nvSpPr>
              <p:spPr>
                <a:xfrm>
                  <a:off x="4946500" y="2018581"/>
                  <a:ext cx="3565428" cy="400110"/>
                </a:xfrm>
                <a:prstGeom prst="rect">
                  <a:avLst/>
                </a:prstGeom>
                <a:blipFill>
                  <a:blip r:embed="rId17"/>
                  <a:stretch>
                    <a:fillRect t="-6061" b="-27273"/>
                  </a:stretch>
                </a:blipFill>
              </p:spPr>
              <p:txBody>
                <a:bodyPr/>
                <a:lstStyle/>
                <a:p>
                  <a:r>
                    <a:rPr lang="en-US">
                      <a:noFill/>
                    </a:rPr>
                    <a:t> </a:t>
                  </a:r>
                </a:p>
              </p:txBody>
            </p:sp>
          </mc:Fallback>
        </mc:AlternateContent>
        <p:pic>
          <p:nvPicPr>
            <p:cNvPr id="2050" name="Google Shape;58;p13">
              <a:extLst>
                <a:ext uri="{FF2B5EF4-FFF2-40B4-BE49-F238E27FC236}">
                  <a16:creationId xmlns:a16="http://schemas.microsoft.com/office/drawing/2014/main" id="{3121E3CB-3AF1-08F2-6CF1-16703C79B005}"/>
                </a:ext>
              </a:extLst>
            </p:cNvPr>
            <p:cNvPicPr preferRelativeResize="0"/>
            <p:nvPr/>
          </p:nvPicPr>
          <p:blipFill>
            <a:blip r:embed="rId12">
              <a:alphaModFix/>
              <a:duotone>
                <a:schemeClr val="accent2">
                  <a:shade val="45000"/>
                  <a:satMod val="135000"/>
                </a:schemeClr>
                <a:prstClr val="white"/>
              </a:duotone>
            </a:blip>
            <a:stretch>
              <a:fillRect/>
            </a:stretch>
          </p:blipFill>
          <p:spPr>
            <a:xfrm flipH="1">
              <a:off x="6503852" y="1991169"/>
              <a:ext cx="450725" cy="450725"/>
            </a:xfrm>
            <a:prstGeom prst="rect">
              <a:avLst/>
            </a:prstGeom>
            <a:noFill/>
            <a:ln>
              <a:noFill/>
            </a:ln>
          </p:spPr>
        </p:pic>
        <p:sp>
          <p:nvSpPr>
            <p:cNvPr id="2051" name="Google Shape;64;p13">
              <a:extLst>
                <a:ext uri="{FF2B5EF4-FFF2-40B4-BE49-F238E27FC236}">
                  <a16:creationId xmlns:a16="http://schemas.microsoft.com/office/drawing/2014/main" id="{C5EE8C1A-08D8-01A2-5348-2F0A701FF514}"/>
                </a:ext>
              </a:extLst>
            </p:cNvPr>
            <p:cNvSpPr txBox="1"/>
            <p:nvPr/>
          </p:nvSpPr>
          <p:spPr>
            <a:xfrm>
              <a:off x="6379414" y="2471856"/>
              <a:ext cx="699600" cy="202800"/>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kern="0" dirty="0">
                  <a:solidFill>
                    <a:schemeClr val="accent2">
                      <a:lumMod val="75000"/>
                    </a:schemeClr>
                  </a:solidFill>
                  <a:latin typeface="Arial"/>
                  <a:cs typeface="Arial"/>
                  <a:sym typeface="Arial"/>
                </a:rPr>
                <a:t>Data</a:t>
              </a:r>
              <a:endParaRPr sz="1600" kern="0" dirty="0">
                <a:solidFill>
                  <a:schemeClr val="accent2">
                    <a:lumMod val="75000"/>
                  </a:schemeClr>
                </a:solidFill>
                <a:latin typeface="Arial"/>
                <a:cs typeface="Arial"/>
                <a:sym typeface="Arial"/>
              </a:endParaRPr>
            </a:p>
          </p:txBody>
        </p:sp>
      </p:grpSp>
      <p:sp>
        <p:nvSpPr>
          <p:cNvPr id="21" name="Star: 32 Points 20">
            <a:extLst>
              <a:ext uri="{FF2B5EF4-FFF2-40B4-BE49-F238E27FC236}">
                <a16:creationId xmlns:a16="http://schemas.microsoft.com/office/drawing/2014/main" id="{10F12209-11D9-EC16-6E7E-7A09A0A3B7AC}"/>
              </a:ext>
            </a:extLst>
          </p:cNvPr>
          <p:cNvSpPr/>
          <p:nvPr/>
        </p:nvSpPr>
        <p:spPr>
          <a:xfrm>
            <a:off x="4349659" y="4206655"/>
            <a:ext cx="4095979" cy="2455862"/>
          </a:xfrm>
          <a:prstGeom prst="star3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All data posted to the blockchains!</a:t>
            </a:r>
          </a:p>
          <a:p>
            <a:pPr algn="ctr"/>
            <a:endParaRPr lang="en-US" dirty="0"/>
          </a:p>
          <a:p>
            <a:pPr algn="ctr"/>
            <a:r>
              <a:rPr lang="en-US" dirty="0"/>
              <a:t>Limited capacity on blockchains</a:t>
            </a:r>
          </a:p>
        </p:txBody>
      </p:sp>
    </p:spTree>
    <p:extLst>
      <p:ext uri="{BB962C8B-B14F-4D97-AF65-F5344CB8AC3E}">
        <p14:creationId xmlns:p14="http://schemas.microsoft.com/office/powerpoint/2010/main" val="3919380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nodeType="withEffect">
                                  <p:stCondLst>
                                    <p:cond delay="0"/>
                                  </p:stCondLst>
                                  <p:childTnLst>
                                    <p:set>
                                      <p:cBhvr>
                                        <p:cTn id="17" dur="1" fill="hold">
                                          <p:stCondLst>
                                            <p:cond delay="0"/>
                                          </p:stCondLst>
                                        </p:cTn>
                                        <p:tgtEl>
                                          <p:spTgt spid="2116"/>
                                        </p:tgtEl>
                                        <p:attrNameLst>
                                          <p:attrName>style.visibility</p:attrName>
                                        </p:attrNameLst>
                                      </p:cBhvr>
                                      <p:to>
                                        <p:strVal val="visible"/>
                                      </p:to>
                                    </p:set>
                                    <p:animEffect transition="in" filter="fade">
                                      <p:cBhvr>
                                        <p:cTn id="18" dur="500"/>
                                        <p:tgtEl>
                                          <p:spTgt spid="2116"/>
                                        </p:tgtEl>
                                      </p:cBhvr>
                                    </p:animEffect>
                                  </p:childTnLst>
                                </p:cTn>
                              </p:par>
                              <p:par>
                                <p:cTn id="19" presetID="10"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fade">
                                      <p:cBhvr>
                                        <p:cTn id="21" dur="500"/>
                                        <p:tgtEl>
                                          <p:spTgt spid="5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500"/>
                                        <p:tgtEl>
                                          <p:spTgt spid="62"/>
                                        </p:tgtEl>
                                      </p:cBhvr>
                                    </p:animEffect>
                                  </p:childTnLst>
                                </p:cTn>
                              </p:par>
                              <p:par>
                                <p:cTn id="30" presetID="10" presetClass="entr" presetSubtype="0" fill="hold" nodeType="with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102"/>
                                        </p:tgtEl>
                                        <p:attrNameLst>
                                          <p:attrName>style.visibility</p:attrName>
                                        </p:attrNameLst>
                                      </p:cBhvr>
                                      <p:to>
                                        <p:strVal val="visible"/>
                                      </p:to>
                                    </p:set>
                                    <p:animEffect transition="in" filter="fade">
                                      <p:cBhvr>
                                        <p:cTn id="42" dur="500"/>
                                        <p:tgtEl>
                                          <p:spTgt spid="2102"/>
                                        </p:tgtEl>
                                      </p:cBhvr>
                                    </p:animEffect>
                                  </p:childTnLst>
                                </p:cTn>
                              </p:par>
                              <p:par>
                                <p:cTn id="43" presetID="10" presetClass="entr" presetSubtype="0" fill="hold" nodeType="withEffect">
                                  <p:stCondLst>
                                    <p:cond delay="0"/>
                                  </p:stCondLst>
                                  <p:childTnLst>
                                    <p:set>
                                      <p:cBhvr>
                                        <p:cTn id="44" dur="1" fill="hold">
                                          <p:stCondLst>
                                            <p:cond delay="0"/>
                                          </p:stCondLst>
                                        </p:cTn>
                                        <p:tgtEl>
                                          <p:spTgt spid="2115"/>
                                        </p:tgtEl>
                                        <p:attrNameLst>
                                          <p:attrName>style.visibility</p:attrName>
                                        </p:attrNameLst>
                                      </p:cBhvr>
                                      <p:to>
                                        <p:strVal val="visible"/>
                                      </p:to>
                                    </p:set>
                                    <p:animEffect transition="in" filter="fade">
                                      <p:cBhvr>
                                        <p:cTn id="45" dur="500"/>
                                        <p:tgtEl>
                                          <p:spTgt spid="2115"/>
                                        </p:tgtEl>
                                      </p:cBhvr>
                                    </p:animEffect>
                                  </p:childTnLst>
                                </p:cTn>
                              </p:par>
                              <p:par>
                                <p:cTn id="46" presetID="10" presetClass="entr" presetSubtype="0" fill="hold" nodeType="withEffect">
                                  <p:stCondLst>
                                    <p:cond delay="0"/>
                                  </p:stCondLst>
                                  <p:childTnLst>
                                    <p:set>
                                      <p:cBhvr>
                                        <p:cTn id="47" dur="1" fill="hold">
                                          <p:stCondLst>
                                            <p:cond delay="0"/>
                                          </p:stCondLst>
                                        </p:cTn>
                                        <p:tgtEl>
                                          <p:spTgt spid="2101"/>
                                        </p:tgtEl>
                                        <p:attrNameLst>
                                          <p:attrName>style.visibility</p:attrName>
                                        </p:attrNameLst>
                                      </p:cBhvr>
                                      <p:to>
                                        <p:strVal val="visible"/>
                                      </p:to>
                                    </p:set>
                                    <p:animEffect transition="in" filter="fade">
                                      <p:cBhvr>
                                        <p:cTn id="48" dur="500"/>
                                        <p:tgtEl>
                                          <p:spTgt spid="2101"/>
                                        </p:tgtEl>
                                      </p:cBhvr>
                                    </p:animEffect>
                                  </p:childTnLst>
                                </p:cTn>
                              </p:par>
                              <p:par>
                                <p:cTn id="49" presetID="10" presetClass="exit" presetSubtype="0" fill="hold" nodeType="withEffect">
                                  <p:stCondLst>
                                    <p:cond delay="0"/>
                                  </p:stCondLst>
                                  <p:childTnLst>
                                    <p:animEffect transition="out" filter="fade">
                                      <p:cBhvr>
                                        <p:cTn id="50" dur="500"/>
                                        <p:tgtEl>
                                          <p:spTgt spid="22"/>
                                        </p:tgtEl>
                                      </p:cBhvr>
                                    </p:animEffect>
                                    <p:set>
                                      <p:cBhvr>
                                        <p:cTn id="51" dur="1" fill="hold">
                                          <p:stCondLst>
                                            <p:cond delay="499"/>
                                          </p:stCondLst>
                                        </p:cTn>
                                        <p:tgtEl>
                                          <p:spTgt spid="22"/>
                                        </p:tgtEl>
                                        <p:attrNameLst>
                                          <p:attrName>style.visibility</p:attrName>
                                        </p:attrNameLst>
                                      </p:cBhvr>
                                      <p:to>
                                        <p:strVal val="hidden"/>
                                      </p:to>
                                    </p:set>
                                  </p:childTnLst>
                                </p:cTn>
                              </p:par>
                              <p:par>
                                <p:cTn id="52" presetID="10" presetClass="entr" presetSubtype="0" fill="hold"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049"/>
                                        </p:tgtEl>
                                        <p:attrNameLst>
                                          <p:attrName>style.visibility</p:attrName>
                                        </p:attrNameLst>
                                      </p:cBhvr>
                                      <p:to>
                                        <p:strVal val="visible"/>
                                      </p:to>
                                    </p:set>
                                    <p:animEffect transition="in" filter="fade">
                                      <p:cBhvr>
                                        <p:cTn id="59" dur="500"/>
                                        <p:tgtEl>
                                          <p:spTgt spid="204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065"/>
                                        </p:tgtEl>
                                        <p:attrNameLst>
                                          <p:attrName>style.visibility</p:attrName>
                                        </p:attrNameLst>
                                      </p:cBhvr>
                                      <p:to>
                                        <p:strVal val="visible"/>
                                      </p:to>
                                    </p:set>
                                    <p:animEffect transition="in" filter="fade">
                                      <p:cBhvr>
                                        <p:cTn id="62" dur="500"/>
                                        <p:tgtEl>
                                          <p:spTgt spid="2065"/>
                                        </p:tgtEl>
                                      </p:cBhvr>
                                    </p:animEffect>
                                  </p:childTnLst>
                                </p:cTn>
                              </p:par>
                              <p:par>
                                <p:cTn id="63" presetID="10" presetClass="entr" presetSubtype="0" fill="hold"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500"/>
                                        <p:tgtEl>
                                          <p:spTgt spid="17"/>
                                        </p:tgtEl>
                                      </p:cBhvr>
                                    </p:animEffect>
                                  </p:childTnLst>
                                </p:cTn>
                              </p:par>
                              <p:par>
                                <p:cTn id="66" presetID="10" presetClass="entr" presetSubtype="0" fill="hold" nodeType="with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500"/>
                                        <p:tgtEl>
                                          <p:spTgt spid="37"/>
                                        </p:tgtEl>
                                      </p:cBhvr>
                                    </p:animEffect>
                                  </p:childTnLst>
                                </p:cTn>
                              </p:par>
                              <p:par>
                                <p:cTn id="69" presetID="10" presetClass="exit" presetSubtype="0" fill="hold" nodeType="withEffect">
                                  <p:stCondLst>
                                    <p:cond delay="0"/>
                                  </p:stCondLst>
                                  <p:childTnLst>
                                    <p:animEffect transition="out" filter="fade">
                                      <p:cBhvr>
                                        <p:cTn id="70" dur="500"/>
                                        <p:tgtEl>
                                          <p:spTgt spid="26"/>
                                        </p:tgtEl>
                                      </p:cBhvr>
                                    </p:animEffect>
                                    <p:set>
                                      <p:cBhvr>
                                        <p:cTn id="71" dur="1" fill="hold">
                                          <p:stCondLst>
                                            <p:cond delay="499"/>
                                          </p:stCondLst>
                                        </p:cTn>
                                        <p:tgtEl>
                                          <p:spTgt spid="26"/>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4" grpId="0"/>
      <p:bldP spid="62" grpId="0"/>
      <p:bldP spid="2065" grpId="0"/>
      <p:bldP spid="2102" grpId="0"/>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14058-4C15-67ED-463E-B14E7D0AE69E}"/>
              </a:ext>
            </a:extLst>
          </p:cNvPr>
          <p:cNvSpPr>
            <a:spLocks noGrp="1"/>
          </p:cNvSpPr>
          <p:nvPr>
            <p:ph type="title"/>
          </p:nvPr>
        </p:nvSpPr>
        <p:spPr/>
        <p:txBody>
          <a:bodyPr/>
          <a:lstStyle/>
          <a:p>
            <a:r>
              <a:rPr lang="en-US" dirty="0"/>
              <a:t>The FDE Protocol</a:t>
            </a:r>
          </a:p>
        </p:txBody>
      </p:sp>
      <p:sp>
        <p:nvSpPr>
          <p:cNvPr id="3" name="Content Placeholder 2">
            <a:extLst>
              <a:ext uri="{FF2B5EF4-FFF2-40B4-BE49-F238E27FC236}">
                <a16:creationId xmlns:a16="http://schemas.microsoft.com/office/drawing/2014/main" id="{F5A50445-152E-E6FF-39B5-FC8D62B10DC6}"/>
              </a:ext>
            </a:extLst>
          </p:cNvPr>
          <p:cNvSpPr>
            <a:spLocks noGrp="1"/>
          </p:cNvSpPr>
          <p:nvPr>
            <p:ph idx="1"/>
          </p:nvPr>
        </p:nvSpPr>
        <p:spPr>
          <a:xfrm>
            <a:off x="838200" y="1798157"/>
            <a:ext cx="10515600" cy="4030647"/>
          </a:xfrm>
        </p:spPr>
        <p:txBody>
          <a:bodyPr>
            <a:noAutofit/>
          </a:bodyPr>
          <a:lstStyle/>
          <a:p>
            <a:r>
              <a:rPr lang="en-US" sz="2400" dirty="0"/>
              <a:t>Server encrypts the data.</a:t>
            </a:r>
          </a:p>
          <a:p>
            <a:r>
              <a:rPr lang="en-US" sz="2400" dirty="0"/>
              <a:t>Transfers the encrypted data off-chain </a:t>
            </a:r>
            <a:r>
              <a:rPr lang="en-US" sz="2400" b="1" dirty="0"/>
              <a:t>(large off-chain bandwidth)</a:t>
            </a:r>
          </a:p>
          <a:p>
            <a:r>
              <a:rPr lang="en-US" sz="2400" dirty="0"/>
              <a:t>Sells the key on-chain</a:t>
            </a:r>
            <a:r>
              <a:rPr lang="en-US" sz="2400" b="1" dirty="0"/>
              <a:t> (small on-chain bandwidth)</a:t>
            </a:r>
          </a:p>
          <a:p>
            <a:pPr lvl="1"/>
            <a:endParaRPr lang="en-US" b="1" dirty="0"/>
          </a:p>
          <a:p>
            <a:pPr lvl="1"/>
            <a:endParaRPr lang="en-US" b="1" dirty="0"/>
          </a:p>
          <a:p>
            <a:pPr lvl="1"/>
            <a:endParaRPr lang="en-US" b="1" dirty="0"/>
          </a:p>
          <a:p>
            <a:pPr lvl="1"/>
            <a:endParaRPr lang="en-US" b="1" dirty="0"/>
          </a:p>
          <a:p>
            <a:pPr lvl="1"/>
            <a:endParaRPr lang="en-US" b="1" dirty="0"/>
          </a:p>
          <a:p>
            <a:pPr lvl="1"/>
            <a:endParaRPr lang="en-US" b="1" dirty="0"/>
          </a:p>
          <a:p>
            <a:pPr marL="457200" lvl="1" indent="0" algn="ctr">
              <a:buNone/>
            </a:pPr>
            <a:endParaRPr lang="en-US" b="1" dirty="0"/>
          </a:p>
          <a:p>
            <a:pPr marL="457200" lvl="1" indent="0" algn="ctr">
              <a:buNone/>
            </a:pPr>
            <a:endParaRPr lang="en-US" b="1" dirty="0"/>
          </a:p>
          <a:p>
            <a:endParaRPr lang="en-US" b="1" dirty="0"/>
          </a:p>
        </p:txBody>
      </p:sp>
      <p:sp>
        <p:nvSpPr>
          <p:cNvPr id="4" name="Slide Number Placeholder 3">
            <a:extLst>
              <a:ext uri="{FF2B5EF4-FFF2-40B4-BE49-F238E27FC236}">
                <a16:creationId xmlns:a16="http://schemas.microsoft.com/office/drawing/2014/main" id="{BA55D498-1617-615F-E51D-1C83E6C892EB}"/>
              </a:ext>
            </a:extLst>
          </p:cNvPr>
          <p:cNvSpPr>
            <a:spLocks noGrp="1"/>
          </p:cNvSpPr>
          <p:nvPr>
            <p:ph type="sldNum" sz="quarter" idx="12"/>
          </p:nvPr>
        </p:nvSpPr>
        <p:spPr/>
        <p:txBody>
          <a:bodyPr/>
          <a:lstStyle/>
          <a:p>
            <a:fld id="{9B1AF914-ED30-4DEF-921E-12E5424A69F1}" type="slidenum">
              <a:rPr lang="en-US" smtClean="0"/>
              <a:t>6</a:t>
            </a:fld>
            <a:endParaRPr lang="en-US"/>
          </a:p>
        </p:txBody>
      </p:sp>
      <p:pic>
        <p:nvPicPr>
          <p:cNvPr id="5" name="Google Shape;54;p13">
            <a:extLst>
              <a:ext uri="{FF2B5EF4-FFF2-40B4-BE49-F238E27FC236}">
                <a16:creationId xmlns:a16="http://schemas.microsoft.com/office/drawing/2014/main" id="{F74D897A-A830-4C90-8544-39D6FFE57EDF}"/>
              </a:ext>
            </a:extLst>
          </p:cNvPr>
          <p:cNvPicPr preferRelativeResize="0"/>
          <p:nvPr/>
        </p:nvPicPr>
        <p:blipFill>
          <a:blip r:embed="rId3">
            <a:alphaModFix/>
            <a:duotone>
              <a:schemeClr val="accent4">
                <a:shade val="45000"/>
                <a:satMod val="135000"/>
              </a:schemeClr>
              <a:prstClr val="white"/>
            </a:duotone>
          </a:blip>
          <a:stretch>
            <a:fillRect/>
          </a:stretch>
        </p:blipFill>
        <p:spPr>
          <a:xfrm>
            <a:off x="3192585" y="4363391"/>
            <a:ext cx="677500" cy="677500"/>
          </a:xfrm>
          <a:prstGeom prst="rect">
            <a:avLst/>
          </a:prstGeom>
          <a:noFill/>
          <a:ln>
            <a:noFill/>
          </a:ln>
        </p:spPr>
      </p:pic>
      <p:pic>
        <p:nvPicPr>
          <p:cNvPr id="6" name="Google Shape;55;p13">
            <a:extLst>
              <a:ext uri="{FF2B5EF4-FFF2-40B4-BE49-F238E27FC236}">
                <a16:creationId xmlns:a16="http://schemas.microsoft.com/office/drawing/2014/main" id="{7A64E10B-CEC8-CCFE-2649-47506CE2166A}"/>
              </a:ext>
            </a:extLst>
          </p:cNvPr>
          <p:cNvPicPr preferRelativeResize="0"/>
          <p:nvPr/>
        </p:nvPicPr>
        <p:blipFill>
          <a:blip r:embed="rId4">
            <a:alphaModFix/>
            <a:duotone>
              <a:schemeClr val="accent5">
                <a:shade val="45000"/>
                <a:satMod val="135000"/>
              </a:schemeClr>
              <a:prstClr val="white"/>
            </a:duotone>
          </a:blip>
          <a:stretch>
            <a:fillRect/>
          </a:stretch>
        </p:blipFill>
        <p:spPr>
          <a:xfrm>
            <a:off x="8729558" y="4262066"/>
            <a:ext cx="778825" cy="778825"/>
          </a:xfrm>
          <a:prstGeom prst="rect">
            <a:avLst/>
          </a:prstGeom>
          <a:noFill/>
          <a:ln>
            <a:noFill/>
          </a:ln>
        </p:spPr>
      </p:pic>
      <p:pic>
        <p:nvPicPr>
          <p:cNvPr id="7" name="Google Shape;56;p13">
            <a:extLst>
              <a:ext uri="{FF2B5EF4-FFF2-40B4-BE49-F238E27FC236}">
                <a16:creationId xmlns:a16="http://schemas.microsoft.com/office/drawing/2014/main" id="{BCE74A9C-395D-41AB-B0A4-638A0EBA734B}"/>
              </a:ext>
            </a:extLst>
          </p:cNvPr>
          <p:cNvPicPr preferRelativeResize="0"/>
          <p:nvPr/>
        </p:nvPicPr>
        <p:blipFill>
          <a:blip r:embed="rId5">
            <a:alphaModFix/>
          </a:blip>
          <a:stretch>
            <a:fillRect/>
          </a:stretch>
        </p:blipFill>
        <p:spPr>
          <a:xfrm>
            <a:off x="5980231" y="3485247"/>
            <a:ext cx="843700" cy="843700"/>
          </a:xfrm>
          <a:prstGeom prst="rect">
            <a:avLst/>
          </a:prstGeom>
          <a:noFill/>
          <a:ln>
            <a:noFill/>
          </a:ln>
        </p:spPr>
      </p:pic>
      <p:cxnSp>
        <p:nvCxnSpPr>
          <p:cNvPr id="8" name="Google Shape;62;p13">
            <a:extLst>
              <a:ext uri="{FF2B5EF4-FFF2-40B4-BE49-F238E27FC236}">
                <a16:creationId xmlns:a16="http://schemas.microsoft.com/office/drawing/2014/main" id="{8C7B7A64-1D25-DBFB-5116-5341A3547566}"/>
              </a:ext>
            </a:extLst>
          </p:cNvPr>
          <p:cNvCxnSpPr>
            <a:cxnSpLocks/>
          </p:cNvCxnSpPr>
          <p:nvPr/>
        </p:nvCxnSpPr>
        <p:spPr>
          <a:xfrm flipV="1">
            <a:off x="3980824" y="3606679"/>
            <a:ext cx="1971493" cy="1095462"/>
          </a:xfrm>
          <a:prstGeom prst="straightConnector1">
            <a:avLst/>
          </a:prstGeom>
          <a:noFill/>
          <a:ln w="38100" cap="flat" cmpd="sng">
            <a:solidFill>
              <a:srgbClr val="000000"/>
            </a:solidFill>
            <a:prstDash val="solid"/>
            <a:round/>
            <a:headEnd type="none" w="med" len="med"/>
            <a:tailEnd type="triangle" w="med" len="med"/>
          </a:ln>
        </p:spPr>
      </p:cxnSp>
      <p:cxnSp>
        <p:nvCxnSpPr>
          <p:cNvPr id="9" name="Google Shape;63;p13">
            <a:extLst>
              <a:ext uri="{FF2B5EF4-FFF2-40B4-BE49-F238E27FC236}">
                <a16:creationId xmlns:a16="http://schemas.microsoft.com/office/drawing/2014/main" id="{369E3434-5304-2618-50CE-8CEF1FF36288}"/>
              </a:ext>
            </a:extLst>
          </p:cNvPr>
          <p:cNvCxnSpPr>
            <a:cxnSpLocks/>
          </p:cNvCxnSpPr>
          <p:nvPr/>
        </p:nvCxnSpPr>
        <p:spPr>
          <a:xfrm flipV="1">
            <a:off x="4121516" y="4906367"/>
            <a:ext cx="4608042" cy="25425"/>
          </a:xfrm>
          <a:prstGeom prst="straightConnector1">
            <a:avLst/>
          </a:prstGeom>
          <a:noFill/>
          <a:ln w="38100" cap="flat" cmpd="sng">
            <a:solidFill>
              <a:srgbClr val="000000"/>
            </a:solidFill>
            <a:prstDash val="solid"/>
            <a:round/>
            <a:headEnd type="none" w="med" len="med"/>
            <a:tailEnd type="triangle" w="med" len="med"/>
          </a:ln>
        </p:spPr>
      </p:cxnSp>
      <p:cxnSp>
        <p:nvCxnSpPr>
          <p:cNvPr id="10" name="Google Shape;72;p13">
            <a:extLst>
              <a:ext uri="{FF2B5EF4-FFF2-40B4-BE49-F238E27FC236}">
                <a16:creationId xmlns:a16="http://schemas.microsoft.com/office/drawing/2014/main" id="{5D74A728-DBCC-BBFA-6FCB-9EF69A9F560F}"/>
              </a:ext>
            </a:extLst>
          </p:cNvPr>
          <p:cNvCxnSpPr>
            <a:cxnSpLocks/>
          </p:cNvCxnSpPr>
          <p:nvPr/>
        </p:nvCxnSpPr>
        <p:spPr>
          <a:xfrm flipH="1">
            <a:off x="4034283" y="3767086"/>
            <a:ext cx="1945948" cy="1086061"/>
          </a:xfrm>
          <a:prstGeom prst="straightConnector1">
            <a:avLst/>
          </a:prstGeom>
          <a:noFill/>
          <a:ln w="38100" cap="flat" cmpd="sng">
            <a:solidFill>
              <a:srgbClr val="000000"/>
            </a:solidFill>
            <a:prstDash val="solid"/>
            <a:round/>
            <a:headEnd type="none" w="med" len="med"/>
            <a:tailEnd type="triangle" w="med" len="med"/>
          </a:ln>
        </p:spPr>
      </p:cxnSp>
      <p:cxnSp>
        <p:nvCxnSpPr>
          <p:cNvPr id="11" name="Google Shape;62;p13">
            <a:extLst>
              <a:ext uri="{FF2B5EF4-FFF2-40B4-BE49-F238E27FC236}">
                <a16:creationId xmlns:a16="http://schemas.microsoft.com/office/drawing/2014/main" id="{1931E0C4-2D30-8D41-58CB-6EDD5525A851}"/>
              </a:ext>
            </a:extLst>
          </p:cNvPr>
          <p:cNvCxnSpPr>
            <a:cxnSpLocks/>
          </p:cNvCxnSpPr>
          <p:nvPr/>
        </p:nvCxnSpPr>
        <p:spPr>
          <a:xfrm>
            <a:off x="6851845" y="3687980"/>
            <a:ext cx="2072429" cy="893135"/>
          </a:xfrm>
          <a:prstGeom prst="straightConnector1">
            <a:avLst/>
          </a:prstGeom>
          <a:noFill/>
          <a:ln w="38100" cap="flat" cmpd="sng">
            <a:solidFill>
              <a:srgbClr val="000000"/>
            </a:solidFill>
            <a:prstDash val="solid"/>
            <a:round/>
            <a:headEnd type="none" w="med" len="med"/>
            <a:tailEnd type="triangle" w="med" len="med"/>
          </a:ln>
        </p:spPr>
      </p:cxnSp>
      <p:cxnSp>
        <p:nvCxnSpPr>
          <p:cNvPr id="12" name="Google Shape;72;p13">
            <a:extLst>
              <a:ext uri="{FF2B5EF4-FFF2-40B4-BE49-F238E27FC236}">
                <a16:creationId xmlns:a16="http://schemas.microsoft.com/office/drawing/2014/main" id="{2229E312-B2A5-0D5F-C003-2EA19D4798EF}"/>
              </a:ext>
            </a:extLst>
          </p:cNvPr>
          <p:cNvCxnSpPr>
            <a:cxnSpLocks/>
          </p:cNvCxnSpPr>
          <p:nvPr/>
        </p:nvCxnSpPr>
        <p:spPr>
          <a:xfrm flipH="1" flipV="1">
            <a:off x="6820211" y="3845942"/>
            <a:ext cx="1984408" cy="856199"/>
          </a:xfrm>
          <a:prstGeom prst="straightConnector1">
            <a:avLst/>
          </a:prstGeom>
          <a:noFill/>
          <a:ln w="38100" cap="flat" cmpd="sng">
            <a:solidFill>
              <a:srgbClr val="000000"/>
            </a:solidFill>
            <a:prstDash val="solid"/>
            <a:round/>
            <a:headEnd type="none" w="med" len="med"/>
            <a:tailEnd type="triangle" w="med" len="med"/>
          </a:ln>
        </p:spPr>
      </p:cxnSp>
      <p:grpSp>
        <p:nvGrpSpPr>
          <p:cNvPr id="13" name="Group 12">
            <a:extLst>
              <a:ext uri="{FF2B5EF4-FFF2-40B4-BE49-F238E27FC236}">
                <a16:creationId xmlns:a16="http://schemas.microsoft.com/office/drawing/2014/main" id="{CB3CBCFF-4A8A-B873-6A90-1EB9E1A4935F}"/>
              </a:ext>
            </a:extLst>
          </p:cNvPr>
          <p:cNvGrpSpPr/>
          <p:nvPr/>
        </p:nvGrpSpPr>
        <p:grpSpPr>
          <a:xfrm>
            <a:off x="1622904" y="4388387"/>
            <a:ext cx="1608000" cy="753250"/>
            <a:chOff x="1537843" y="4914282"/>
            <a:chExt cx="1608000" cy="753250"/>
          </a:xfrm>
        </p:grpSpPr>
        <p:pic>
          <p:nvPicPr>
            <p:cNvPr id="14" name="Google Shape;58;p13">
              <a:extLst>
                <a:ext uri="{FF2B5EF4-FFF2-40B4-BE49-F238E27FC236}">
                  <a16:creationId xmlns:a16="http://schemas.microsoft.com/office/drawing/2014/main" id="{3844D3F2-1B43-CD60-4927-FA2B9BB38610}"/>
                </a:ext>
              </a:extLst>
            </p:cNvPr>
            <p:cNvPicPr preferRelativeResize="0"/>
            <p:nvPr/>
          </p:nvPicPr>
          <p:blipFill>
            <a:blip r:embed="rId6">
              <a:alphaModFix/>
              <a:duotone>
                <a:schemeClr val="accent2">
                  <a:shade val="45000"/>
                  <a:satMod val="135000"/>
                </a:schemeClr>
                <a:prstClr val="white"/>
              </a:duotone>
            </a:blip>
            <a:stretch>
              <a:fillRect/>
            </a:stretch>
          </p:blipFill>
          <p:spPr>
            <a:xfrm flipH="1">
              <a:off x="2420431" y="4914282"/>
              <a:ext cx="450725" cy="450725"/>
            </a:xfrm>
            <a:prstGeom prst="rect">
              <a:avLst/>
            </a:prstGeom>
            <a:noFill/>
            <a:ln>
              <a:noFill/>
            </a:ln>
          </p:spPr>
        </p:pic>
        <p:sp>
          <p:nvSpPr>
            <p:cNvPr id="15" name="Google Shape;59;p13">
              <a:extLst>
                <a:ext uri="{FF2B5EF4-FFF2-40B4-BE49-F238E27FC236}">
                  <a16:creationId xmlns:a16="http://schemas.microsoft.com/office/drawing/2014/main" id="{C0203CF9-9D05-8F1B-FA64-6B8AF43D21AA}"/>
                </a:ext>
              </a:extLst>
            </p:cNvPr>
            <p:cNvSpPr txBox="1"/>
            <p:nvPr/>
          </p:nvSpPr>
          <p:spPr>
            <a:xfrm>
              <a:off x="1537843" y="4999607"/>
              <a:ext cx="1608000" cy="246000"/>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1600" kern="0" dirty="0">
                  <a:solidFill>
                    <a:srgbClr val="0070C0"/>
                  </a:solidFill>
                  <a:latin typeface="Arial"/>
                  <a:cs typeface="Arial"/>
                  <a:sym typeface="Arial"/>
                </a:rPr>
                <a:t>Server</a:t>
              </a:r>
              <a:r>
                <a:rPr lang="en" sz="1400" kern="0" dirty="0">
                  <a:solidFill>
                    <a:srgbClr val="000000"/>
                  </a:solidFill>
                  <a:latin typeface="Arial"/>
                  <a:cs typeface="Arial"/>
                  <a:sym typeface="Arial"/>
                </a:rPr>
                <a:t>(          )</a:t>
              </a:r>
              <a:endParaRPr sz="1400" kern="0" dirty="0">
                <a:solidFill>
                  <a:srgbClr val="000000"/>
                </a:solidFill>
                <a:latin typeface="Arial"/>
                <a:cs typeface="Arial"/>
                <a:sym typeface="Arial"/>
              </a:endParaRPr>
            </a:p>
          </p:txBody>
        </p:sp>
        <p:sp>
          <p:nvSpPr>
            <p:cNvPr id="16" name="Google Shape;64;p13">
              <a:extLst>
                <a:ext uri="{FF2B5EF4-FFF2-40B4-BE49-F238E27FC236}">
                  <a16:creationId xmlns:a16="http://schemas.microsoft.com/office/drawing/2014/main" id="{068344A0-4282-442B-1F60-F98D3B550B42}"/>
                </a:ext>
              </a:extLst>
            </p:cNvPr>
            <p:cNvSpPr txBox="1"/>
            <p:nvPr/>
          </p:nvSpPr>
          <p:spPr>
            <a:xfrm>
              <a:off x="2168217" y="5303321"/>
              <a:ext cx="889616" cy="364211"/>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US" sz="1600" kern="0" dirty="0">
                  <a:solidFill>
                    <a:schemeClr val="accent2">
                      <a:lumMod val="75000"/>
                    </a:schemeClr>
                  </a:solidFill>
                  <a:latin typeface="Arial"/>
                  <a:cs typeface="Arial"/>
                  <a:sym typeface="Arial"/>
                </a:rPr>
                <a:t>Data</a:t>
              </a:r>
              <a:endParaRPr lang="ar-AE" sz="1600" kern="0" dirty="0">
                <a:solidFill>
                  <a:schemeClr val="accent2">
                    <a:lumMod val="75000"/>
                  </a:schemeClr>
                </a:solidFill>
                <a:latin typeface="Arial"/>
                <a:cs typeface="Arial"/>
                <a:sym typeface="Arial"/>
              </a:endParaRPr>
            </a:p>
          </p:txBody>
        </p:sp>
      </p:grpSp>
      <p:grpSp>
        <p:nvGrpSpPr>
          <p:cNvPr id="17" name="Group 16">
            <a:extLst>
              <a:ext uri="{FF2B5EF4-FFF2-40B4-BE49-F238E27FC236}">
                <a16:creationId xmlns:a16="http://schemas.microsoft.com/office/drawing/2014/main" id="{03AE5294-7915-E985-9B7C-1C8E3311124A}"/>
              </a:ext>
            </a:extLst>
          </p:cNvPr>
          <p:cNvGrpSpPr/>
          <p:nvPr/>
        </p:nvGrpSpPr>
        <p:grpSpPr>
          <a:xfrm>
            <a:off x="9292148" y="4367691"/>
            <a:ext cx="1625845" cy="617266"/>
            <a:chOff x="8186954" y="4568786"/>
            <a:chExt cx="1625845" cy="617266"/>
          </a:xfrm>
        </p:grpSpPr>
        <mc:AlternateContent xmlns:mc="http://schemas.openxmlformats.org/markup-compatibility/2006" xmlns:a14="http://schemas.microsoft.com/office/drawing/2010/main">
          <mc:Choice Requires="a14">
            <p:sp>
              <p:nvSpPr>
                <p:cNvPr id="18" name="Google Shape;60;p13">
                  <a:extLst>
                    <a:ext uri="{FF2B5EF4-FFF2-40B4-BE49-F238E27FC236}">
                      <a16:creationId xmlns:a16="http://schemas.microsoft.com/office/drawing/2014/main" id="{676B986B-6A0B-0D11-C460-895C61FA5E11}"/>
                    </a:ext>
                  </a:extLst>
                </p:cNvPr>
                <p:cNvSpPr txBox="1"/>
                <p:nvPr/>
              </p:nvSpPr>
              <p:spPr>
                <a:xfrm>
                  <a:off x="8186954" y="4597399"/>
                  <a:ext cx="1608000" cy="293762"/>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1600" kern="0" dirty="0">
                      <a:solidFill>
                        <a:srgbClr val="7030A0"/>
                      </a:solidFill>
                      <a:latin typeface="Arial"/>
                      <a:cs typeface="Arial"/>
                      <a:sym typeface="Arial"/>
                    </a:rPr>
                    <a:t>Client</a:t>
                  </a:r>
                  <a:r>
                    <a:rPr lang="en" sz="1600" kern="0" dirty="0">
                      <a:solidFill>
                        <a:srgbClr val="000000"/>
                      </a:solidFill>
                      <a:latin typeface="Arial"/>
                      <a:cs typeface="Arial"/>
                      <a:sym typeface="Arial"/>
                    </a:rPr>
                    <a:t>(</a:t>
                  </a:r>
                  <a14:m>
                    <m:oMath xmlns:m="http://schemas.openxmlformats.org/officeDocument/2006/math">
                      <m:r>
                        <a:rPr lang="en-US" sz="1600" b="0" i="1" kern="0" smtClean="0">
                          <a:solidFill>
                            <a:srgbClr val="000000"/>
                          </a:solidFill>
                          <a:latin typeface="Cambria Math" panose="02040503050406030204" pitchFamily="18" charset="0"/>
                          <a:cs typeface="Arial"/>
                          <a:sym typeface="Arial"/>
                        </a:rPr>
                        <m:t>𝐶</m:t>
                      </m:r>
                      <m:r>
                        <a:rPr lang="en-US" sz="1600" b="0" i="1" kern="0" smtClean="0">
                          <a:solidFill>
                            <a:srgbClr val="000000"/>
                          </a:solidFill>
                          <a:latin typeface="Cambria Math" panose="02040503050406030204" pitchFamily="18" charset="0"/>
                          <a:cs typeface="Arial"/>
                          <a:sym typeface="Arial"/>
                        </a:rPr>
                        <m:t>, </m:t>
                      </m:r>
                    </m:oMath>
                  </a14:m>
                  <a:r>
                    <a:rPr lang="en" sz="1600" kern="0" dirty="0">
                      <a:solidFill>
                        <a:srgbClr val="000000"/>
                      </a:solidFill>
                      <a:latin typeface="Arial"/>
                      <a:cs typeface="Arial"/>
                      <a:sym typeface="Arial"/>
                    </a:rPr>
                    <a:t>       )</a:t>
                  </a:r>
                  <a:endParaRPr sz="1600" kern="0" dirty="0">
                    <a:solidFill>
                      <a:srgbClr val="000000"/>
                    </a:solidFill>
                    <a:latin typeface="Arial"/>
                    <a:cs typeface="Arial"/>
                    <a:sym typeface="Arial"/>
                  </a:endParaRPr>
                </a:p>
              </p:txBody>
            </p:sp>
          </mc:Choice>
          <mc:Fallback xmlns="">
            <p:sp>
              <p:nvSpPr>
                <p:cNvPr id="48" name="Google Shape;60;p13">
                  <a:extLst>
                    <a:ext uri="{FF2B5EF4-FFF2-40B4-BE49-F238E27FC236}">
                      <a16:creationId xmlns:a16="http://schemas.microsoft.com/office/drawing/2014/main" id="{C29E2832-671C-EDA2-E909-8A83ED7D57DE}"/>
                    </a:ext>
                  </a:extLst>
                </p:cNvPr>
                <p:cNvSpPr txBox="1">
                  <a:spLocks noRot="1" noChangeAspect="1" noMove="1" noResize="1" noEditPoints="1" noAdjustHandles="1" noChangeArrowheads="1" noChangeShapeType="1" noTextEdit="1"/>
                </p:cNvSpPr>
                <p:nvPr/>
              </p:nvSpPr>
              <p:spPr>
                <a:xfrm>
                  <a:off x="8186954" y="4597399"/>
                  <a:ext cx="1608000" cy="293762"/>
                </a:xfrm>
                <a:prstGeom prst="rect">
                  <a:avLst/>
                </a:prstGeom>
                <a:blipFill>
                  <a:blip r:embed="rId10"/>
                  <a:stretch>
                    <a:fillRect t="-14583" b="-33333"/>
                  </a:stretch>
                </a:blipFill>
                <a:ln>
                  <a:noFill/>
                </a:ln>
              </p:spPr>
              <p:txBody>
                <a:bodyPr/>
                <a:lstStyle/>
                <a:p>
                  <a:r>
                    <a:rPr lang="en-US">
                      <a:noFill/>
                    </a:rPr>
                    <a:t> </a:t>
                  </a:r>
                </a:p>
              </p:txBody>
            </p:sp>
          </mc:Fallback>
        </mc:AlternateContent>
        <p:pic>
          <p:nvPicPr>
            <p:cNvPr id="19" name="Google Shape;57;p13">
              <a:extLst>
                <a:ext uri="{FF2B5EF4-FFF2-40B4-BE49-F238E27FC236}">
                  <a16:creationId xmlns:a16="http://schemas.microsoft.com/office/drawing/2014/main" id="{05415AF5-FF48-6FD5-32D9-D1B5D0ED4B66}"/>
                </a:ext>
              </a:extLst>
            </p:cNvPr>
            <p:cNvPicPr preferRelativeResize="0"/>
            <p:nvPr/>
          </p:nvPicPr>
          <p:blipFill>
            <a:blip r:embed="rId11">
              <a:alphaModFix/>
              <a:duotone>
                <a:schemeClr val="accent3">
                  <a:shade val="45000"/>
                  <a:satMod val="135000"/>
                </a:schemeClr>
                <a:prstClr val="white"/>
              </a:duotone>
            </a:blip>
            <a:stretch>
              <a:fillRect/>
            </a:stretch>
          </p:blipFill>
          <p:spPr>
            <a:xfrm>
              <a:off x="9167308" y="4568786"/>
              <a:ext cx="372076" cy="372076"/>
            </a:xfrm>
            <a:prstGeom prst="rect">
              <a:avLst/>
            </a:prstGeom>
            <a:noFill/>
            <a:ln>
              <a:noFill/>
            </a:ln>
          </p:spPr>
        </p:pic>
        <p:sp>
          <p:nvSpPr>
            <p:cNvPr id="20" name="Google Shape;68;p13">
              <a:extLst>
                <a:ext uri="{FF2B5EF4-FFF2-40B4-BE49-F238E27FC236}">
                  <a16:creationId xmlns:a16="http://schemas.microsoft.com/office/drawing/2014/main" id="{4933E561-6C8E-ED1B-5568-C68726D857A4}"/>
                </a:ext>
              </a:extLst>
            </p:cNvPr>
            <p:cNvSpPr txBox="1"/>
            <p:nvPr/>
          </p:nvSpPr>
          <p:spPr>
            <a:xfrm>
              <a:off x="8807199" y="4940052"/>
              <a:ext cx="1005600" cy="246000"/>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1600" kern="0" dirty="0">
                  <a:solidFill>
                    <a:schemeClr val="accent6">
                      <a:lumMod val="75000"/>
                    </a:schemeClr>
                  </a:solidFill>
                  <a:latin typeface="Arial"/>
                  <a:cs typeface="Arial"/>
                  <a:sym typeface="Arial"/>
                </a:rPr>
                <a:t>Payment</a:t>
              </a:r>
              <a:endParaRPr sz="1600" kern="0" dirty="0">
                <a:solidFill>
                  <a:schemeClr val="accent6">
                    <a:lumMod val="75000"/>
                  </a:schemeClr>
                </a:solidFill>
                <a:latin typeface="Arial"/>
                <a:cs typeface="Arial"/>
                <a:sym typeface="Arial"/>
              </a:endParaRPr>
            </a:p>
          </p:txBody>
        </p:sp>
      </p:grpSp>
      <p:pic>
        <p:nvPicPr>
          <p:cNvPr id="21" name="Google Shape;80;p13">
            <a:extLst>
              <a:ext uri="{FF2B5EF4-FFF2-40B4-BE49-F238E27FC236}">
                <a16:creationId xmlns:a16="http://schemas.microsoft.com/office/drawing/2014/main" id="{FB61C288-5675-E8DC-F34B-E98BA0299280}"/>
              </a:ext>
            </a:extLst>
          </p:cNvPr>
          <p:cNvPicPr preferRelativeResize="0"/>
          <p:nvPr/>
        </p:nvPicPr>
        <p:blipFill>
          <a:blip r:embed="rId12">
            <a:alphaModFix/>
          </a:blip>
          <a:stretch>
            <a:fillRect/>
          </a:stretch>
        </p:blipFill>
        <p:spPr>
          <a:xfrm>
            <a:off x="6469346" y="4972955"/>
            <a:ext cx="545975" cy="545975"/>
          </a:xfrm>
          <a:prstGeom prst="rect">
            <a:avLst/>
          </a:prstGeom>
          <a:noFill/>
          <a:ln>
            <a:noFill/>
          </a:ln>
        </p:spPr>
      </p:pic>
      <p:sp>
        <p:nvSpPr>
          <p:cNvPr id="22" name="TextBox 21">
            <a:extLst>
              <a:ext uri="{FF2B5EF4-FFF2-40B4-BE49-F238E27FC236}">
                <a16:creationId xmlns:a16="http://schemas.microsoft.com/office/drawing/2014/main" id="{C42967CF-0722-A5B9-9EC3-7A10DCE9AC7F}"/>
              </a:ext>
            </a:extLst>
          </p:cNvPr>
          <p:cNvSpPr txBox="1"/>
          <p:nvPr/>
        </p:nvSpPr>
        <p:spPr>
          <a:xfrm>
            <a:off x="5154436" y="5064539"/>
            <a:ext cx="1363596" cy="400110"/>
          </a:xfrm>
          <a:prstGeom prst="rect">
            <a:avLst/>
          </a:prstGeom>
          <a:noFill/>
        </p:spPr>
        <p:txBody>
          <a:bodyPr wrap="square" rtlCol="0">
            <a:spAutoFit/>
          </a:bodyPr>
          <a:lstStyle/>
          <a:p>
            <a:r>
              <a:rPr lang="en-US" sz="2000" dirty="0"/>
              <a:t>ciphertext</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F7010E72-F38F-CCB6-1D95-F2F1A715A014}"/>
                  </a:ext>
                </a:extLst>
              </p:cNvPr>
              <p:cNvSpPr/>
              <p:nvPr/>
            </p:nvSpPr>
            <p:spPr>
              <a:xfrm>
                <a:off x="942508" y="5705850"/>
                <a:ext cx="10306984" cy="677500"/>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Server must prove that the key sold on-chain decrypts the ciphertext to the data committed by </a:t>
                </a:r>
                <a14:m>
                  <m:oMath xmlns:m="http://schemas.openxmlformats.org/officeDocument/2006/math">
                    <m:r>
                      <a:rPr lang="en-US" b="0" i="1" smtClean="0">
                        <a:solidFill>
                          <a:srgbClr val="FF0000"/>
                        </a:solidFill>
                        <a:latin typeface="Cambria Math" panose="02040503050406030204" pitchFamily="18" charset="0"/>
                      </a:rPr>
                      <m:t>𝐶</m:t>
                    </m:r>
                  </m:oMath>
                </a14:m>
                <a:r>
                  <a:rPr lang="en-US" dirty="0">
                    <a:solidFill>
                      <a:srgbClr val="FF0000"/>
                    </a:solidFill>
                  </a:rPr>
                  <a:t>!</a:t>
                </a:r>
              </a:p>
            </p:txBody>
          </p:sp>
        </mc:Choice>
        <mc:Fallback xmlns="">
          <p:sp>
            <p:nvSpPr>
              <p:cNvPr id="24" name="Rectangle 23">
                <a:extLst>
                  <a:ext uri="{FF2B5EF4-FFF2-40B4-BE49-F238E27FC236}">
                    <a16:creationId xmlns:a16="http://schemas.microsoft.com/office/drawing/2014/main" id="{F7010E72-F38F-CCB6-1D95-F2F1A715A014}"/>
                  </a:ext>
                </a:extLst>
              </p:cNvPr>
              <p:cNvSpPr>
                <a:spLocks noRot="1" noChangeAspect="1" noMove="1" noResize="1" noEditPoints="1" noAdjustHandles="1" noChangeArrowheads="1" noChangeShapeType="1" noTextEdit="1"/>
              </p:cNvSpPr>
              <p:nvPr/>
            </p:nvSpPr>
            <p:spPr>
              <a:xfrm>
                <a:off x="942508" y="5705850"/>
                <a:ext cx="10306984" cy="677500"/>
              </a:xfrm>
              <a:prstGeom prst="rect">
                <a:avLst/>
              </a:prstGeom>
              <a:blipFill>
                <a:blip r:embed="rId13"/>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Google Shape;61;p13">
                <a:extLst>
                  <a:ext uri="{FF2B5EF4-FFF2-40B4-BE49-F238E27FC236}">
                    <a16:creationId xmlns:a16="http://schemas.microsoft.com/office/drawing/2014/main" id="{57E6F5FA-E35E-F1B1-7128-28CC55B6867C}"/>
                  </a:ext>
                </a:extLst>
              </p:cNvPr>
              <p:cNvSpPr txBox="1"/>
              <p:nvPr/>
            </p:nvSpPr>
            <p:spPr>
              <a:xfrm>
                <a:off x="5154435" y="4402918"/>
                <a:ext cx="2355356" cy="227835"/>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2000" kern="0" dirty="0">
                    <a:latin typeface="Arial"/>
                    <a:cs typeface="Arial"/>
                    <a:sym typeface="Arial"/>
                  </a:rPr>
                  <a:t>Blockchain (</a:t>
                </a:r>
                <a14:m>
                  <m:oMath xmlns:m="http://schemas.openxmlformats.org/officeDocument/2006/math">
                    <m:r>
                      <a:rPr lang="en-US" sz="2000" b="0" i="1" kern="0" smtClean="0">
                        <a:latin typeface="Cambria Math" panose="02040503050406030204" pitchFamily="18" charset="0"/>
                        <a:cs typeface="Arial"/>
                        <a:sym typeface="Arial"/>
                      </a:rPr>
                      <m:t>𝐶</m:t>
                    </m:r>
                  </m:oMath>
                </a14:m>
                <a:r>
                  <a:rPr lang="en" sz="2000" kern="0" dirty="0">
                    <a:latin typeface="Arial"/>
                    <a:cs typeface="Arial"/>
                    <a:sym typeface="Arial"/>
                  </a:rPr>
                  <a:t>) </a:t>
                </a:r>
              </a:p>
            </p:txBody>
          </p:sp>
        </mc:Choice>
        <mc:Fallback xmlns="">
          <p:sp>
            <p:nvSpPr>
              <p:cNvPr id="25" name="Google Shape;61;p13">
                <a:extLst>
                  <a:ext uri="{FF2B5EF4-FFF2-40B4-BE49-F238E27FC236}">
                    <a16:creationId xmlns:a16="http://schemas.microsoft.com/office/drawing/2014/main" id="{57E6F5FA-E35E-F1B1-7128-28CC55B6867C}"/>
                  </a:ext>
                </a:extLst>
              </p:cNvPr>
              <p:cNvSpPr txBox="1">
                <a:spLocks noRot="1" noChangeAspect="1" noMove="1" noResize="1" noEditPoints="1" noAdjustHandles="1" noChangeArrowheads="1" noChangeShapeType="1" noTextEdit="1"/>
              </p:cNvSpPr>
              <p:nvPr/>
            </p:nvSpPr>
            <p:spPr>
              <a:xfrm>
                <a:off x="5154435" y="4402918"/>
                <a:ext cx="2355356" cy="227835"/>
              </a:xfrm>
              <a:prstGeom prst="rect">
                <a:avLst/>
              </a:prstGeom>
              <a:blipFill>
                <a:blip r:embed="rId14"/>
                <a:stretch>
                  <a:fillRect t="-47368" b="-8421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900611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animBg="1"/>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C59B0EC-94D5-6FE7-E830-7EAAAA768BF9}"/>
              </a:ext>
            </a:extLst>
          </p:cNvPr>
          <p:cNvSpPr/>
          <p:nvPr/>
        </p:nvSpPr>
        <p:spPr>
          <a:xfrm>
            <a:off x="838197" y="3968152"/>
            <a:ext cx="3503551" cy="1603994"/>
          </a:xfrm>
          <a:prstGeom prst="rect">
            <a:avLst/>
          </a:prstGeom>
          <a:solidFill>
            <a:schemeClr val="accent5">
              <a:lumMod val="20000"/>
              <a:lumOff val="80000"/>
            </a:schemeClr>
          </a:solid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1AB1CBB-DF7B-0776-08FF-74898E2FA79F}"/>
              </a:ext>
            </a:extLst>
          </p:cNvPr>
          <p:cNvSpPr/>
          <p:nvPr/>
        </p:nvSpPr>
        <p:spPr>
          <a:xfrm>
            <a:off x="838198" y="3174345"/>
            <a:ext cx="3503551" cy="716735"/>
          </a:xfrm>
          <a:prstGeom prst="rect">
            <a:avLst/>
          </a:prstGeom>
          <a:solidFill>
            <a:schemeClr val="bg1">
              <a:lumMod val="95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7983A65-4B12-3238-D761-1C66E48A3484}"/>
              </a:ext>
            </a:extLst>
          </p:cNvPr>
          <p:cNvSpPr/>
          <p:nvPr/>
        </p:nvSpPr>
        <p:spPr>
          <a:xfrm>
            <a:off x="838199" y="2384575"/>
            <a:ext cx="3503551" cy="716735"/>
          </a:xfrm>
          <a:prstGeom prst="rect">
            <a:avLst/>
          </a:prstGeom>
          <a:solidFill>
            <a:schemeClr val="accent4">
              <a:lumMod val="20000"/>
              <a:lumOff val="80000"/>
            </a:schemeClr>
          </a:solid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5F414E92-0C23-9547-5F41-5F758EC4B4C0}"/>
                  </a:ext>
                </a:extLst>
              </p:cNvPr>
              <p:cNvSpPr/>
              <p:nvPr/>
            </p:nvSpPr>
            <p:spPr>
              <a:xfrm>
                <a:off x="4438871" y="2235131"/>
                <a:ext cx="4086692" cy="1015625"/>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Proof </a:t>
                </a:r>
                <a14:m>
                  <m:oMath xmlns:m="http://schemas.openxmlformats.org/officeDocument/2006/math">
                    <m:r>
                      <a:rPr lang="en-US" b="1" i="1" dirty="0" smtClean="0">
                        <a:solidFill>
                          <a:srgbClr val="FF0000"/>
                        </a:solidFill>
                        <a:latin typeface="Cambria Math" panose="02040503050406030204" pitchFamily="18" charset="0"/>
                      </a:rPr>
                      <m:t>𝝅</m:t>
                    </m:r>
                    <m:r>
                      <a:rPr lang="en-US" b="1" i="1" dirty="0" smtClean="0">
                        <a:solidFill>
                          <a:srgbClr val="FF0000"/>
                        </a:solidFill>
                        <a:latin typeface="Cambria Math" panose="02040503050406030204" pitchFamily="18" charset="0"/>
                      </a:rPr>
                      <m:t>:</m:t>
                    </m:r>
                  </m:oMath>
                </a14:m>
                <a:r>
                  <a:rPr lang="en-US" b="1" i="0" dirty="0">
                    <a:solidFill>
                      <a:srgbClr val="FF0000"/>
                    </a:solidFill>
                    <a:latin typeface="+mj-lt"/>
                  </a:rPr>
                  <a:t> </a:t>
                </a:r>
                <a14:m>
                  <m:oMath xmlns:m="http://schemas.openxmlformats.org/officeDocument/2006/math">
                    <m:r>
                      <a:rPr lang="en-US" i="1" dirty="0" smtClean="0">
                        <a:solidFill>
                          <a:srgbClr val="FF0000"/>
                        </a:solidFill>
                        <a:latin typeface="Cambria Math" panose="02040503050406030204" pitchFamily="18" charset="0"/>
                      </a:rPr>
                      <m:t>𝑐</m:t>
                    </m:r>
                    <m:r>
                      <a:rPr lang="en-US" b="0" i="1" dirty="0" smtClean="0">
                        <a:solidFill>
                          <a:srgbClr val="FF0000"/>
                        </a:solidFill>
                        <a:latin typeface="Cambria Math" panose="02040503050406030204" pitchFamily="18" charset="0"/>
                      </a:rPr>
                      <m:t>𝑡</m:t>
                    </m:r>
                  </m:oMath>
                </a14:m>
                <a:r>
                  <a:rPr lang="en-US" dirty="0">
                    <a:solidFill>
                      <a:srgbClr val="FF0000"/>
                    </a:solidFill>
                  </a:rPr>
                  <a:t> is the encryption of the data committed by </a:t>
                </a:r>
                <a14:m>
                  <m:oMath xmlns:m="http://schemas.openxmlformats.org/officeDocument/2006/math">
                    <m:r>
                      <a:rPr lang="en-US" b="0" i="1" smtClean="0">
                        <a:solidFill>
                          <a:srgbClr val="FF0000"/>
                        </a:solidFill>
                        <a:latin typeface="Cambria Math" panose="02040503050406030204" pitchFamily="18" charset="0"/>
                      </a:rPr>
                      <m:t>𝐶</m:t>
                    </m:r>
                  </m:oMath>
                </a14:m>
                <a:r>
                  <a:rPr lang="en-US" dirty="0">
                    <a:solidFill>
                      <a:srgbClr val="FF0000"/>
                    </a:solidFill>
                  </a:rPr>
                  <a:t> under the secret key </a:t>
                </a:r>
                <a14:m>
                  <m:oMath xmlns:m="http://schemas.openxmlformats.org/officeDocument/2006/math">
                    <m:r>
                      <a:rPr lang="en-US" b="0" i="1" smtClean="0">
                        <a:solidFill>
                          <a:srgbClr val="FF0000"/>
                        </a:solidFill>
                        <a:latin typeface="Cambria Math" panose="02040503050406030204" pitchFamily="18" charset="0"/>
                      </a:rPr>
                      <m:t>𝑠𝑘</m:t>
                    </m:r>
                  </m:oMath>
                </a14:m>
                <a:r>
                  <a:rPr lang="en-US" dirty="0">
                    <a:solidFill>
                      <a:srgbClr val="FF0000"/>
                    </a:solidFill>
                  </a:rPr>
                  <a:t> committed by the verification key </a:t>
                </a:r>
                <a14:m>
                  <m:oMath xmlns:m="http://schemas.openxmlformats.org/officeDocument/2006/math">
                    <m:r>
                      <a:rPr lang="en-US" b="0" i="1" smtClean="0">
                        <a:solidFill>
                          <a:srgbClr val="FF0000"/>
                        </a:solidFill>
                        <a:latin typeface="Cambria Math" panose="02040503050406030204" pitchFamily="18" charset="0"/>
                      </a:rPr>
                      <m:t>𝑣𝑘</m:t>
                    </m:r>
                  </m:oMath>
                </a14:m>
                <a:r>
                  <a:rPr lang="en-US" dirty="0">
                    <a:solidFill>
                      <a:srgbClr val="FF0000"/>
                    </a:solidFill>
                  </a:rPr>
                  <a:t>.</a:t>
                </a:r>
              </a:p>
            </p:txBody>
          </p:sp>
        </mc:Choice>
        <mc:Fallback xmlns="">
          <p:sp>
            <p:nvSpPr>
              <p:cNvPr id="8" name="Rectangle 7">
                <a:extLst>
                  <a:ext uri="{FF2B5EF4-FFF2-40B4-BE49-F238E27FC236}">
                    <a16:creationId xmlns:a16="http://schemas.microsoft.com/office/drawing/2014/main" id="{5F414E92-0C23-9547-5F41-5F758EC4B4C0}"/>
                  </a:ext>
                </a:extLst>
              </p:cNvPr>
              <p:cNvSpPr>
                <a:spLocks noRot="1" noChangeAspect="1" noMove="1" noResize="1" noEditPoints="1" noAdjustHandles="1" noChangeArrowheads="1" noChangeShapeType="1" noTextEdit="1"/>
              </p:cNvSpPr>
              <p:nvPr/>
            </p:nvSpPr>
            <p:spPr>
              <a:xfrm>
                <a:off x="4438871" y="2235131"/>
                <a:ext cx="4086692" cy="1015625"/>
              </a:xfrm>
              <a:prstGeom prst="rect">
                <a:avLst/>
              </a:prstGeom>
              <a:blipFill>
                <a:blip r:embed="rId3"/>
                <a:stretch>
                  <a:fillRect l="-894" r="-1639" b="-5422"/>
                </a:stretch>
              </a:blipFill>
              <a:ln w="38100">
                <a:no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8A337448-B68F-7C0E-5411-13DA35DAD4E2}"/>
              </a:ext>
            </a:extLst>
          </p:cNvPr>
          <p:cNvSpPr>
            <a:spLocks noGrp="1"/>
          </p:cNvSpPr>
          <p:nvPr>
            <p:ph type="title"/>
          </p:nvPr>
        </p:nvSpPr>
        <p:spPr>
          <a:xfrm>
            <a:off x="838199" y="365125"/>
            <a:ext cx="10704871" cy="1325563"/>
          </a:xfrm>
        </p:spPr>
        <p:txBody>
          <a:bodyPr>
            <a:normAutofit/>
          </a:bodyPr>
          <a:lstStyle/>
          <a:p>
            <a:r>
              <a:rPr lang="en-US" sz="4000" dirty="0"/>
              <a:t>Verifiable Encryption under Committed Key (VECK)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4E8298-5666-F0B0-E850-E7E475C712FD}"/>
                  </a:ext>
                </a:extLst>
              </p:cNvPr>
              <p:cNvSpPr>
                <a:spLocks noGrp="1"/>
              </p:cNvSpPr>
              <p:nvPr>
                <p:ph idx="1"/>
              </p:nvPr>
            </p:nvSpPr>
            <p:spPr>
              <a:xfrm>
                <a:off x="932834" y="1758156"/>
                <a:ext cx="10515600" cy="4530725"/>
              </a:xfrm>
            </p:spPr>
            <p:txBody>
              <a:bodyPr>
                <a:normAutofit/>
              </a:bodyPr>
              <a:lstStyle/>
              <a:p>
                <a14:m>
                  <m:oMath xmlns:m="http://schemas.openxmlformats.org/officeDocument/2006/math">
                    <m:r>
                      <m:rPr>
                        <m:sty m:val="p"/>
                      </m:rPr>
                      <a:rPr lang="en-US" sz="2000">
                        <a:latin typeface="Cambria Math" panose="02040503050406030204" pitchFamily="18" charset="0"/>
                      </a:rPr>
                      <m:t>Gen</m:t>
                    </m:r>
                    <m:r>
                      <a:rPr lang="en-US" sz="2000" i="1">
                        <a:latin typeface="Cambria Math" panose="02040503050406030204" pitchFamily="18" charset="0"/>
                      </a:rPr>
                      <m:t>(</m:t>
                    </m:r>
                    <m:r>
                      <m:rPr>
                        <m:sty m:val="p"/>
                      </m:rPr>
                      <a:rPr lang="en-US" sz="2000">
                        <a:latin typeface="Cambria Math" panose="02040503050406030204" pitchFamily="18" charset="0"/>
                      </a:rPr>
                      <m:t>crs</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pp</m:t>
                    </m:r>
                  </m:oMath>
                </a14:m>
                <a:endParaRPr lang="en-US" sz="2000" dirty="0"/>
              </a:p>
              <a:p>
                <a:endParaRPr lang="en-US" sz="2000" b="0" i="0" dirty="0">
                  <a:latin typeface="Cambria Math" panose="02040503050406030204" pitchFamily="18" charset="0"/>
                </a:endParaRPr>
              </a:p>
              <a:p>
                <a14:m>
                  <m:oMath xmlns:m="http://schemas.openxmlformats.org/officeDocument/2006/math">
                    <m:r>
                      <m:rPr>
                        <m:sty m:val="p"/>
                      </m:rPr>
                      <a:rPr lang="en-US" sz="2000" b="0" i="0" smtClean="0">
                        <a:latin typeface="Cambria Math" panose="02040503050406030204" pitchFamily="18" charset="0"/>
                      </a:rPr>
                      <m:t>Enc</m:t>
                    </m:r>
                    <m:r>
                      <a:rPr lang="en-US" sz="2000" b="0" i="1" smtClean="0">
                        <a:latin typeface="Cambria Math" panose="02040503050406030204" pitchFamily="18" charset="0"/>
                      </a:rPr>
                      <m:t>(</m:t>
                    </m:r>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𝑤</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𝑣𝑘</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𝑠𝑘</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𝑐𝑡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m:t>
                    </m:r>
                  </m:oMath>
                </a14:m>
                <a:endParaRPr lang="en-US" sz="2000" dirty="0"/>
              </a:p>
              <a:p>
                <a:endParaRPr lang="en-US" sz="2000" dirty="0"/>
              </a:p>
              <a:p>
                <a14:m>
                  <m:oMath xmlns:m="http://schemas.openxmlformats.org/officeDocument/2006/math">
                    <m:r>
                      <m:rPr>
                        <m:sty m:val="p"/>
                      </m:rPr>
                      <a:rPr lang="en-US" sz="2000">
                        <a:latin typeface="Cambria Math" panose="02040503050406030204" pitchFamily="18" charset="0"/>
                      </a:rPr>
                      <m:t>Verif</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y</m:t>
                        </m:r>
                      </m:e>
                      <m:sub>
                        <m:r>
                          <m:rPr>
                            <m:sty m:val="p"/>
                          </m:rPr>
                          <a:rPr lang="en-US" sz="2000">
                            <a:latin typeface="Cambria Math" panose="02040503050406030204" pitchFamily="18" charset="0"/>
                          </a:rPr>
                          <m:t>key</m:t>
                        </m:r>
                      </m:sub>
                    </m:sSub>
                    <m:r>
                      <a:rPr lang="en-US" sz="2000" i="1">
                        <a:latin typeface="Cambria Math" panose="02040503050406030204" pitchFamily="18" charset="0"/>
                      </a:rPr>
                      <m:t>(</m:t>
                    </m:r>
                    <m:r>
                      <a:rPr lang="en-US" sz="2000" i="1">
                        <a:latin typeface="Cambria Math" panose="02040503050406030204" pitchFamily="18" charset="0"/>
                      </a:rPr>
                      <m:t>𝑣𝑘</m:t>
                    </m:r>
                    <m:r>
                      <a:rPr lang="en-US" sz="2000" i="1">
                        <a:latin typeface="Cambria Math" panose="02040503050406030204" pitchFamily="18" charset="0"/>
                      </a:rPr>
                      <m:t>,</m:t>
                    </m:r>
                    <m:r>
                      <a:rPr lang="en-US" sz="2000" i="1">
                        <a:latin typeface="Cambria Math" panose="02040503050406030204" pitchFamily="18" charset="0"/>
                      </a:rPr>
                      <m:t>𝑠𝑘</m:t>
                    </m:r>
                    <m:r>
                      <a:rPr lang="en-US" sz="2000" i="1">
                        <a:latin typeface="Cambria Math" panose="02040503050406030204" pitchFamily="18" charset="0"/>
                      </a:rPr>
                      <m:t>)→1/0</m:t>
                    </m:r>
                  </m:oMath>
                </a14:m>
                <a:endParaRPr lang="en-US" sz="2000" b="0" i="0" dirty="0">
                  <a:latin typeface="Cambria Math" panose="02040503050406030204" pitchFamily="18" charset="0"/>
                </a:endParaRPr>
              </a:p>
              <a:p>
                <a:endParaRPr lang="en-US" sz="2000" dirty="0">
                  <a:latin typeface="Cambria Math" panose="02040503050406030204" pitchFamily="18" charset="0"/>
                </a:endParaRPr>
              </a:p>
              <a:p>
                <a14:m>
                  <m:oMath xmlns:m="http://schemas.openxmlformats.org/officeDocument/2006/math">
                    <m:r>
                      <m:rPr>
                        <m:sty m:val="p"/>
                      </m:rPr>
                      <a:rPr lang="en-US" sz="2000" b="0" i="0" smtClean="0">
                        <a:latin typeface="Cambria Math" panose="02040503050406030204" pitchFamily="18" charset="0"/>
                      </a:rPr>
                      <m:t>Verif</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y</m:t>
                        </m:r>
                      </m:e>
                      <m:sub>
                        <m:r>
                          <m:rPr>
                            <m:sty m:val="p"/>
                          </m:rPr>
                          <a:rPr lang="en-US" sz="2000" b="0" i="0" smtClean="0">
                            <a:latin typeface="Cambria Math" panose="02040503050406030204" pitchFamily="18" charset="0"/>
                          </a:rPr>
                          <m:t>ct</m:t>
                        </m:r>
                      </m:sub>
                    </m:sSub>
                    <m:r>
                      <a:rPr lang="en-US" sz="2000" b="0" i="1" smtClean="0">
                        <a:latin typeface="Cambria Math" panose="02040503050406030204" pitchFamily="18" charset="0"/>
                      </a:rPr>
                      <m:t>(</m:t>
                    </m:r>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𝑣𝑘</m:t>
                    </m:r>
                    <m:r>
                      <a:rPr lang="en-US" sz="2000" b="0" i="1" smtClean="0">
                        <a:latin typeface="Cambria Math" panose="02040503050406030204" pitchFamily="18" charset="0"/>
                      </a:rPr>
                      <m:t>,</m:t>
                    </m:r>
                    <m:r>
                      <a:rPr lang="en-US" sz="2000" b="0" i="1" smtClean="0">
                        <a:latin typeface="Cambria Math" panose="02040503050406030204" pitchFamily="18" charset="0"/>
                      </a:rPr>
                      <m:t>𝑐𝑡</m:t>
                    </m:r>
                    <m:r>
                      <a:rPr lang="en-US" sz="2000" b="0" i="1" smtClean="0">
                        <a:latin typeface="Cambria Math" panose="02040503050406030204" pitchFamily="18" charset="0"/>
                      </a:rPr>
                      <m:t>,</m:t>
                    </m:r>
                    <m:r>
                      <a:rPr lang="en-US" sz="2000" b="0" i="1" smtClean="0">
                        <a:latin typeface="Cambria Math" panose="02040503050406030204" pitchFamily="18" charset="0"/>
                      </a:rPr>
                      <m:t>𝜋</m:t>
                    </m:r>
                    <m:r>
                      <a:rPr lang="en-US" sz="2000" b="0" i="1" smtClean="0">
                        <a:latin typeface="Cambria Math" panose="02040503050406030204" pitchFamily="18" charset="0"/>
                      </a:rPr>
                      <m:t>)→1/0</m:t>
                    </m:r>
                  </m:oMath>
                </a14:m>
                <a:endParaRPr lang="en-US" sz="2000" dirty="0"/>
              </a:p>
              <a:p>
                <a:pPr marL="0" indent="0">
                  <a:buNone/>
                </a:pPr>
                <a:endParaRPr lang="en-US" sz="2000" dirty="0"/>
              </a:p>
              <a:p>
                <a14:m>
                  <m:oMath xmlns:m="http://schemas.openxmlformats.org/officeDocument/2006/math">
                    <m:r>
                      <m:rPr>
                        <m:sty m:val="p"/>
                      </m:rPr>
                      <a:rPr lang="en-US" sz="2000" b="0" i="0" smtClean="0">
                        <a:latin typeface="Cambria Math" panose="02040503050406030204" pitchFamily="18" charset="0"/>
                      </a:rPr>
                      <m:t>Decrypt</m:t>
                    </m:r>
                    <m:r>
                      <a:rPr lang="en-US" sz="2000" b="0" i="1" smtClean="0">
                        <a:latin typeface="Cambria Math" panose="02040503050406030204" pitchFamily="18" charset="0"/>
                      </a:rPr>
                      <m:t>(</m:t>
                    </m:r>
                    <m:r>
                      <a:rPr lang="en-US" sz="2000" b="0" i="1" smtClean="0">
                        <a:latin typeface="Cambria Math" panose="02040503050406030204" pitchFamily="18" charset="0"/>
                      </a:rPr>
                      <m:t>𝑠𝑘</m:t>
                    </m:r>
                    <m:r>
                      <a:rPr lang="en-US" sz="2000" b="0" i="1" smtClean="0">
                        <a:latin typeface="Cambria Math" panose="02040503050406030204" pitchFamily="18" charset="0"/>
                      </a:rPr>
                      <m:t>,</m:t>
                    </m:r>
                    <m:r>
                      <a:rPr lang="en-US" sz="2000" b="0" i="1" smtClean="0">
                        <a:latin typeface="Cambria Math" panose="02040503050406030204" pitchFamily="18" charset="0"/>
                      </a:rPr>
                      <m:t>𝑐𝑡</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𝑤</m:t>
                    </m:r>
                    <m:r>
                      <a:rPr lang="en-US" sz="2000" b="0" i="1" smtClean="0">
                        <a:latin typeface="Cambria Math" panose="02040503050406030204" pitchFamily="18" charset="0"/>
                        <a:ea typeface="Cambria Math" panose="02040503050406030204" pitchFamily="18" charset="0"/>
                      </a:rPr>
                      <m:t>/⊥</m:t>
                    </m:r>
                  </m:oMath>
                </a14:m>
                <a:endParaRPr lang="en-US" sz="2000" dirty="0"/>
              </a:p>
              <a:p>
                <a:endParaRPr lang="en-US" sz="2400" dirty="0"/>
              </a:p>
            </p:txBody>
          </p:sp>
        </mc:Choice>
        <mc:Fallback xmlns="">
          <p:sp>
            <p:nvSpPr>
              <p:cNvPr id="3" name="Content Placeholder 2">
                <a:extLst>
                  <a:ext uri="{FF2B5EF4-FFF2-40B4-BE49-F238E27FC236}">
                    <a16:creationId xmlns:a16="http://schemas.microsoft.com/office/drawing/2014/main" id="{904E8298-5666-F0B0-E850-E7E475C712FD}"/>
                  </a:ext>
                </a:extLst>
              </p:cNvPr>
              <p:cNvSpPr>
                <a:spLocks noGrp="1" noRot="1" noChangeAspect="1" noMove="1" noResize="1" noEditPoints="1" noAdjustHandles="1" noChangeArrowheads="1" noChangeShapeType="1" noTextEdit="1"/>
              </p:cNvSpPr>
              <p:nvPr>
                <p:ph idx="1"/>
              </p:nvPr>
            </p:nvSpPr>
            <p:spPr>
              <a:xfrm>
                <a:off x="932834" y="1758156"/>
                <a:ext cx="10515600" cy="4530725"/>
              </a:xfrm>
              <a:blipFill>
                <a:blip r:embed="rId4"/>
                <a:stretch>
                  <a:fillRect l="-522" t="-107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883455D-356E-FBE3-9B41-4C6268A0F49F}"/>
              </a:ext>
            </a:extLst>
          </p:cNvPr>
          <p:cNvSpPr>
            <a:spLocks noGrp="1"/>
          </p:cNvSpPr>
          <p:nvPr>
            <p:ph type="sldNum" sz="quarter" idx="12"/>
          </p:nvPr>
        </p:nvSpPr>
        <p:spPr/>
        <p:txBody>
          <a:bodyPr/>
          <a:lstStyle/>
          <a:p>
            <a:fld id="{9B1AF914-ED30-4DEF-921E-12E5424A69F1}" type="slidenum">
              <a:rPr lang="en-US" smtClean="0"/>
              <a:t>7</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867A275-C562-031F-CE9C-826D0510CD13}"/>
                  </a:ext>
                </a:extLst>
              </p:cNvPr>
              <p:cNvSpPr txBox="1"/>
              <p:nvPr/>
            </p:nvSpPr>
            <p:spPr>
              <a:xfrm>
                <a:off x="6715788" y="1666683"/>
                <a:ext cx="4499075" cy="1200329"/>
              </a:xfrm>
              <a:prstGeom prst="rect">
                <a:avLst/>
              </a:prstGeom>
              <a:noFill/>
            </p:spPr>
            <p:txBody>
              <a:bodyPr wrap="square" rtlCol="0">
                <a:spAutoFit/>
              </a:bodyPr>
              <a:lstStyle/>
              <a:p>
                <a:pPr algn="ctr"/>
                <a:r>
                  <a:rPr lang="en-US" b="1" dirty="0">
                    <a:solidFill>
                      <a:srgbClr val="00B050"/>
                    </a:solidFill>
                  </a:rPr>
                  <a:t>Correctness:</a:t>
                </a:r>
              </a:p>
              <a:p>
                <a:pPr algn="ctr"/>
                <a:r>
                  <a:rPr lang="en-US" dirty="0"/>
                  <a:t>Verifications for honestly generated encryption succeed.</a:t>
                </a:r>
              </a:p>
              <a:p>
                <a:pPr algn="ctr"/>
                <a14:m>
                  <m:oMath xmlns:m="http://schemas.openxmlformats.org/officeDocument/2006/math">
                    <m:r>
                      <a:rPr lang="en-US" b="1" i="1" smtClean="0">
                        <a:solidFill>
                          <a:srgbClr val="00B050"/>
                        </a:solidFill>
                        <a:latin typeface="Cambria Math" panose="02040503050406030204" pitchFamily="18" charset="0"/>
                        <a:ea typeface="Cambria Math" panose="02040503050406030204" pitchFamily="18" charset="0"/>
                      </a:rPr>
                      <m:t>⇒</m:t>
                    </m:r>
                  </m:oMath>
                </a14:m>
                <a:r>
                  <a:rPr lang="en-US" b="1" dirty="0">
                    <a:solidFill>
                      <a:srgbClr val="00B050"/>
                    </a:solidFill>
                  </a:rPr>
                  <a:t> correctness of FDE</a:t>
                </a:r>
              </a:p>
            </p:txBody>
          </p:sp>
        </mc:Choice>
        <mc:Fallback xmlns="">
          <p:sp>
            <p:nvSpPr>
              <p:cNvPr id="5" name="TextBox 4">
                <a:extLst>
                  <a:ext uri="{FF2B5EF4-FFF2-40B4-BE49-F238E27FC236}">
                    <a16:creationId xmlns:a16="http://schemas.microsoft.com/office/drawing/2014/main" id="{F867A275-C562-031F-CE9C-826D0510CD13}"/>
                  </a:ext>
                </a:extLst>
              </p:cNvPr>
              <p:cNvSpPr txBox="1">
                <a:spLocks noRot="1" noChangeAspect="1" noMove="1" noResize="1" noEditPoints="1" noAdjustHandles="1" noChangeArrowheads="1" noChangeShapeType="1" noTextEdit="1"/>
              </p:cNvSpPr>
              <p:nvPr/>
            </p:nvSpPr>
            <p:spPr>
              <a:xfrm>
                <a:off x="6715788" y="1666683"/>
                <a:ext cx="4499075" cy="1200329"/>
              </a:xfrm>
              <a:prstGeom prst="rect">
                <a:avLst/>
              </a:prstGeom>
              <a:blipFill>
                <a:blip r:embed="rId5"/>
                <a:stretch>
                  <a:fillRect t="-2030" b="-76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6CFF89C-4DCC-7D5A-D1F7-4DB65524988C}"/>
                  </a:ext>
                </a:extLst>
              </p:cNvPr>
              <p:cNvSpPr txBox="1"/>
              <p:nvPr/>
            </p:nvSpPr>
            <p:spPr>
              <a:xfrm>
                <a:off x="6715788" y="2904456"/>
                <a:ext cx="4499075" cy="1477328"/>
              </a:xfrm>
              <a:prstGeom prst="rect">
                <a:avLst/>
              </a:prstGeom>
              <a:noFill/>
            </p:spPr>
            <p:txBody>
              <a:bodyPr wrap="square" rtlCol="0">
                <a:spAutoFit/>
              </a:bodyPr>
              <a:lstStyle/>
              <a:p>
                <a:pPr algn="ctr"/>
                <a:r>
                  <a:rPr lang="en-US" b="1" dirty="0">
                    <a:solidFill>
                      <a:srgbClr val="7030A0"/>
                    </a:solidFill>
                  </a:rPr>
                  <a:t>Soundness:</a:t>
                </a:r>
              </a:p>
              <a:p>
                <a:pPr algn="ctr"/>
                <a:r>
                  <a:rPr lang="en-US" dirty="0"/>
                  <a:t>No PPT adversary can generate </a:t>
                </a:r>
                <a14:m>
                  <m:oMath xmlns:m="http://schemas.openxmlformats.org/officeDocument/2006/math">
                    <m:r>
                      <a:rPr lang="en-US" i="1" dirty="0" smtClean="0">
                        <a:latin typeface="Cambria Math" panose="02040503050406030204" pitchFamily="18" charset="0"/>
                      </a:rPr>
                      <m:t>𝑠𝑘</m:t>
                    </m:r>
                    <m:r>
                      <a:rPr lang="en-US" i="1" dirty="0" smtClean="0">
                        <a:latin typeface="Cambria Math" panose="02040503050406030204" pitchFamily="18" charset="0"/>
                      </a:rPr>
                      <m:t>, </m:t>
                    </m:r>
                    <m:r>
                      <a:rPr lang="en-US" i="1" dirty="0" err="1" smtClean="0">
                        <a:latin typeface="Cambria Math" panose="02040503050406030204" pitchFamily="18" charset="0"/>
                      </a:rPr>
                      <m:t>𝑣𝑘</m:t>
                    </m:r>
                    <m:r>
                      <a:rPr lang="en-US" i="1" dirty="0" smtClean="0">
                        <a:latin typeface="Cambria Math" panose="02040503050406030204" pitchFamily="18" charset="0"/>
                      </a:rPr>
                      <m:t>, </m:t>
                    </m:r>
                    <m:r>
                      <a:rPr lang="en-US" i="1" dirty="0" err="1" smtClean="0">
                        <a:latin typeface="Cambria Math" panose="02040503050406030204" pitchFamily="18" charset="0"/>
                      </a:rPr>
                      <m:t>𝑐𝑡</m:t>
                    </m:r>
                    <m:r>
                      <a:rPr lang="en-US" i="1" dirty="0" smtClean="0">
                        <a:latin typeface="Cambria Math" panose="02040503050406030204" pitchFamily="18" charset="0"/>
                      </a:rPr>
                      <m:t>,</m:t>
                    </m:r>
                    <m:r>
                      <a:rPr lang="en-US" i="1" dirty="0">
                        <a:latin typeface="Cambria Math" panose="02040503050406030204" pitchFamily="18" charset="0"/>
                      </a:rPr>
                      <m:t> </m:t>
                    </m:r>
                    <m:r>
                      <a:rPr lang="en-US" i="1" dirty="0" smtClean="0">
                        <a:latin typeface="Cambria Math" panose="02040503050406030204" pitchFamily="18" charset="0"/>
                      </a:rPr>
                      <m:t>𝜋</m:t>
                    </m:r>
                    <m:r>
                      <a:rPr lang="en-US" i="1" dirty="0" smtClean="0">
                        <a:latin typeface="Cambria Math" panose="02040503050406030204" pitchFamily="18" charset="0"/>
                      </a:rPr>
                      <m:t> </m:t>
                    </m:r>
                  </m:oMath>
                </a14:m>
                <a:r>
                  <a:rPr lang="en-US" dirty="0"/>
                  <a:t>such that verification succeeds, yet decryption does not output </a:t>
                </a:r>
                <a14:m>
                  <m:oMath xmlns:m="http://schemas.openxmlformats.org/officeDocument/2006/math">
                    <m:r>
                      <a:rPr lang="en-US" b="0" i="1" smtClean="0">
                        <a:latin typeface="Cambria Math" panose="02040503050406030204" pitchFamily="18" charset="0"/>
                      </a:rPr>
                      <m:t>𝑤</m:t>
                    </m:r>
                  </m:oMath>
                </a14:m>
                <a:r>
                  <a:rPr lang="en-US" dirty="0"/>
                  <a:t>.</a:t>
                </a:r>
              </a:p>
              <a:p>
                <a:pPr algn="ctr"/>
                <a14:m>
                  <m:oMath xmlns:m="http://schemas.openxmlformats.org/officeDocument/2006/math">
                    <m:r>
                      <a:rPr lang="en-US" b="1" i="1" smtClean="0">
                        <a:solidFill>
                          <a:srgbClr val="7030A0"/>
                        </a:solidFill>
                        <a:latin typeface="Cambria Math" panose="02040503050406030204" pitchFamily="18" charset="0"/>
                        <a:ea typeface="Cambria Math" panose="02040503050406030204" pitchFamily="18" charset="0"/>
                      </a:rPr>
                      <m:t>⇒</m:t>
                    </m:r>
                  </m:oMath>
                </a14:m>
                <a:r>
                  <a:rPr lang="en-US" b="1" dirty="0">
                    <a:solidFill>
                      <a:srgbClr val="7030A0"/>
                    </a:solidFill>
                  </a:rPr>
                  <a:t> client-fairness of FDE</a:t>
                </a:r>
              </a:p>
            </p:txBody>
          </p:sp>
        </mc:Choice>
        <mc:Fallback xmlns="">
          <p:sp>
            <p:nvSpPr>
              <p:cNvPr id="6" name="TextBox 5">
                <a:extLst>
                  <a:ext uri="{FF2B5EF4-FFF2-40B4-BE49-F238E27FC236}">
                    <a16:creationId xmlns:a16="http://schemas.microsoft.com/office/drawing/2014/main" id="{86CFF89C-4DCC-7D5A-D1F7-4DB65524988C}"/>
                  </a:ext>
                </a:extLst>
              </p:cNvPr>
              <p:cNvSpPr txBox="1">
                <a:spLocks noRot="1" noChangeAspect="1" noMove="1" noResize="1" noEditPoints="1" noAdjustHandles="1" noChangeArrowheads="1" noChangeShapeType="1" noTextEdit="1"/>
              </p:cNvSpPr>
              <p:nvPr/>
            </p:nvSpPr>
            <p:spPr>
              <a:xfrm>
                <a:off x="6715788" y="2904456"/>
                <a:ext cx="4499075" cy="1477328"/>
              </a:xfrm>
              <a:prstGeom prst="rect">
                <a:avLst/>
              </a:prstGeom>
              <a:blipFill>
                <a:blip r:embed="rId6"/>
                <a:stretch>
                  <a:fillRect t="-1646" r="-1626" b="-57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E429234-52EC-3623-511C-5705D1786B42}"/>
                  </a:ext>
                </a:extLst>
              </p:cNvPr>
              <p:cNvSpPr txBox="1"/>
              <p:nvPr/>
            </p:nvSpPr>
            <p:spPr>
              <a:xfrm>
                <a:off x="6715788" y="4419227"/>
                <a:ext cx="4499075" cy="1477328"/>
              </a:xfrm>
              <a:prstGeom prst="rect">
                <a:avLst/>
              </a:prstGeom>
              <a:noFill/>
            </p:spPr>
            <p:txBody>
              <a:bodyPr wrap="square" rtlCol="0">
                <a:spAutoFit/>
              </a:bodyPr>
              <a:lstStyle/>
              <a:p>
                <a:pPr algn="ctr"/>
                <a:r>
                  <a:rPr lang="en-US" b="1" dirty="0">
                    <a:solidFill>
                      <a:srgbClr val="0070C0"/>
                    </a:solidFill>
                  </a:rPr>
                  <a:t>Computational Zero-Knowledge:</a:t>
                </a:r>
              </a:p>
              <a:p>
                <a:pPr algn="ctr"/>
                <a:r>
                  <a:rPr lang="en-US" dirty="0"/>
                  <a:t>The ciphertext and the proof leak no additional information about the witness.</a:t>
                </a:r>
              </a:p>
              <a:p>
                <a:pPr algn="ctr"/>
                <a:r>
                  <a:rPr lang="en-US" b="1" dirty="0"/>
                  <a:t>No client can help the others recover </a:t>
                </a:r>
                <a14:m>
                  <m:oMath xmlns:m="http://schemas.openxmlformats.org/officeDocument/2006/math">
                    <m:r>
                      <a:rPr lang="en-US" b="1" i="1" smtClean="0">
                        <a:latin typeface="Cambria Math" panose="02040503050406030204" pitchFamily="18" charset="0"/>
                      </a:rPr>
                      <m:t>𝒘</m:t>
                    </m:r>
                  </m:oMath>
                </a14:m>
                <a:r>
                  <a:rPr lang="en-US" b="1" dirty="0"/>
                  <a:t>.</a:t>
                </a:r>
              </a:p>
              <a:p>
                <a:pPr algn="ctr"/>
                <a14:m>
                  <m:oMath xmlns:m="http://schemas.openxmlformats.org/officeDocument/2006/math">
                    <m:r>
                      <a:rPr lang="en-US" b="1" i="1" smtClean="0">
                        <a:solidFill>
                          <a:srgbClr val="0070C0"/>
                        </a:solidFill>
                        <a:latin typeface="Cambria Math" panose="02040503050406030204" pitchFamily="18" charset="0"/>
                        <a:ea typeface="Cambria Math" panose="02040503050406030204" pitchFamily="18" charset="0"/>
                      </a:rPr>
                      <m:t>⇒</m:t>
                    </m:r>
                  </m:oMath>
                </a14:m>
                <a:r>
                  <a:rPr lang="en-US" b="1" dirty="0">
                    <a:solidFill>
                      <a:srgbClr val="0070C0"/>
                    </a:solidFill>
                  </a:rPr>
                  <a:t> server-fairness of FDE</a:t>
                </a:r>
              </a:p>
            </p:txBody>
          </p:sp>
        </mc:Choice>
        <mc:Fallback xmlns="">
          <p:sp>
            <p:nvSpPr>
              <p:cNvPr id="7" name="TextBox 6">
                <a:extLst>
                  <a:ext uri="{FF2B5EF4-FFF2-40B4-BE49-F238E27FC236}">
                    <a16:creationId xmlns:a16="http://schemas.microsoft.com/office/drawing/2014/main" id="{2E429234-52EC-3623-511C-5705D1786B42}"/>
                  </a:ext>
                </a:extLst>
              </p:cNvPr>
              <p:cNvSpPr txBox="1">
                <a:spLocks noRot="1" noChangeAspect="1" noMove="1" noResize="1" noEditPoints="1" noAdjustHandles="1" noChangeArrowheads="1" noChangeShapeType="1" noTextEdit="1"/>
              </p:cNvSpPr>
              <p:nvPr/>
            </p:nvSpPr>
            <p:spPr>
              <a:xfrm>
                <a:off x="6715788" y="4419227"/>
                <a:ext cx="4499075" cy="1477328"/>
              </a:xfrm>
              <a:prstGeom prst="rect">
                <a:avLst/>
              </a:prstGeom>
              <a:blipFill>
                <a:blip r:embed="rId7"/>
                <a:stretch>
                  <a:fillRect t="-2066" b="-6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3A6DEE5-00CD-4ACF-5E84-0B789293C06C}"/>
                  </a:ext>
                </a:extLst>
              </p:cNvPr>
              <p:cNvSpPr txBox="1"/>
              <p:nvPr/>
            </p:nvSpPr>
            <p:spPr>
              <a:xfrm>
                <a:off x="1397398" y="5886588"/>
                <a:ext cx="9586471" cy="716735"/>
              </a:xfrm>
              <a:prstGeom prst="rect">
                <a:avLst/>
              </a:prstGeom>
              <a:noFill/>
            </p:spPr>
            <p:txBody>
              <a:bodyPr wrap="square" rtlCol="0">
                <a:spAutoFit/>
              </a:bodyPr>
              <a:lstStyle/>
              <a:p>
                <a:r>
                  <a:rPr lang="en-US" sz="2000" b="1" dirty="0">
                    <a:solidFill>
                      <a:srgbClr val="FF0000"/>
                    </a:solidFill>
                  </a:rPr>
                  <a:t>VECK for KZG Commitments: </a:t>
                </a:r>
                <a14:m>
                  <m:oMath xmlns:m="http://schemas.openxmlformats.org/officeDocument/2006/math">
                    <m:r>
                      <a:rPr lang="en-US" sz="2000" b="0" i="1" smtClean="0">
                        <a:solidFill>
                          <a:srgbClr val="FF0000"/>
                        </a:solidFill>
                        <a:latin typeface="Cambria Math" panose="02040503050406030204" pitchFamily="18" charset="0"/>
                      </a:rPr>
                      <m:t>𝑤</m:t>
                    </m:r>
                    <m:r>
                      <a:rPr lang="en-US" sz="2000" b="0" i="1" smtClean="0">
                        <a:solidFill>
                          <a:srgbClr val="FF0000"/>
                        </a:solidFill>
                        <a:latin typeface="Cambria Math" panose="02040503050406030204" pitchFamily="18" charset="0"/>
                      </a:rPr>
                      <m:t>=</m:t>
                    </m:r>
                    <m:r>
                      <a:rPr lang="en-US" sz="2000" b="0" i="1" smtClean="0">
                        <a:solidFill>
                          <a:srgbClr val="FF0000"/>
                        </a:solidFill>
                        <a:latin typeface="Cambria Math" panose="02040503050406030204" pitchFamily="18" charset="0"/>
                      </a:rPr>
                      <m:t>𝜙</m:t>
                    </m:r>
                    <m:r>
                      <a:rPr lang="en-US" sz="2000" b="0" i="1" smtClean="0">
                        <a:solidFill>
                          <a:srgbClr val="FF0000"/>
                        </a:solidFill>
                        <a:latin typeface="Cambria Math" panose="02040503050406030204" pitchFamily="18" charset="0"/>
                      </a:rPr>
                      <m:t>,</m:t>
                    </m:r>
                  </m:oMath>
                </a14:m>
                <a:r>
                  <a:rPr lang="en-US" sz="2000" b="0" i="0" dirty="0">
                    <a:solidFill>
                      <a:srgbClr val="FF0000"/>
                    </a:solidFill>
                    <a:latin typeface="+mj-lt"/>
                  </a:rPr>
                  <a:t> data </a:t>
                </a:r>
                <a14:m>
                  <m:oMath xmlns:m="http://schemas.openxmlformats.org/officeDocument/2006/math">
                    <m:r>
                      <a:rPr lang="en-US" sz="2000" b="0" i="0" smtClean="0">
                        <a:solidFill>
                          <a:srgbClr val="FF0000"/>
                        </a:solidFill>
                        <a:latin typeface="Cambria Math" panose="02040503050406030204" pitchFamily="18" charset="0"/>
                      </a:rPr>
                      <m:t>=</m:t>
                    </m:r>
                    <m:d>
                      <m:dPr>
                        <m:ctrlPr>
                          <a:rPr lang="en-US" sz="2000" i="1">
                            <a:solidFill>
                              <a:srgbClr val="FF0000"/>
                            </a:solidFill>
                            <a:latin typeface="Cambria Math" panose="02040503050406030204" pitchFamily="18" charset="0"/>
                          </a:rPr>
                        </m:ctrlPr>
                      </m:dPr>
                      <m:e>
                        <m:r>
                          <a:rPr lang="en-US" sz="2000" i="1">
                            <a:solidFill>
                              <a:srgbClr val="FF0000"/>
                            </a:solidFill>
                            <a:latin typeface="Cambria Math" panose="02040503050406030204" pitchFamily="18" charset="0"/>
                          </a:rPr>
                          <m:t>𝜙</m:t>
                        </m:r>
                        <m:d>
                          <m:dPr>
                            <m:ctrlPr>
                              <a:rPr lang="en-US" sz="2000" i="1">
                                <a:solidFill>
                                  <a:srgbClr val="FF0000"/>
                                </a:solidFill>
                                <a:latin typeface="Cambria Math" panose="02040503050406030204" pitchFamily="18" charset="0"/>
                              </a:rPr>
                            </m:ctrlPr>
                          </m:dPr>
                          <m:e>
                            <m:r>
                              <a:rPr lang="en-US" sz="2000" i="1">
                                <a:solidFill>
                                  <a:srgbClr val="FF0000"/>
                                </a:solidFill>
                                <a:latin typeface="Cambria Math" panose="02040503050406030204" pitchFamily="18" charset="0"/>
                              </a:rPr>
                              <m:t>0</m:t>
                            </m:r>
                          </m:e>
                        </m:d>
                        <m:r>
                          <a:rPr lang="en-US" sz="2000" i="1">
                            <a:solidFill>
                              <a:srgbClr val="FF0000"/>
                            </a:solidFill>
                            <a:latin typeface="Cambria Math" panose="02040503050406030204" pitchFamily="18" charset="0"/>
                          </a:rPr>
                          <m:t>,…,</m:t>
                        </m:r>
                        <m:r>
                          <a:rPr lang="en-US" sz="2000" i="1">
                            <a:solidFill>
                              <a:srgbClr val="FF0000"/>
                            </a:solidFill>
                            <a:latin typeface="Cambria Math" panose="02040503050406030204" pitchFamily="18" charset="0"/>
                          </a:rPr>
                          <m:t>𝜙</m:t>
                        </m:r>
                        <m:d>
                          <m:dPr>
                            <m:ctrlPr>
                              <a:rPr lang="en-US" sz="2000" i="1">
                                <a:solidFill>
                                  <a:srgbClr val="FF0000"/>
                                </a:solidFill>
                                <a:latin typeface="Cambria Math" panose="02040503050406030204" pitchFamily="18" charset="0"/>
                              </a:rPr>
                            </m:ctrlPr>
                          </m:dPr>
                          <m:e>
                            <m:r>
                              <a:rPr lang="en-US" sz="2000" i="1">
                                <a:solidFill>
                                  <a:srgbClr val="FF0000"/>
                                </a:solidFill>
                                <a:latin typeface="Cambria Math" panose="02040503050406030204" pitchFamily="18" charset="0"/>
                              </a:rPr>
                              <m:t>𝑙</m:t>
                            </m:r>
                          </m:e>
                        </m:d>
                      </m:e>
                    </m:d>
                    <m:r>
                      <a:rPr lang="en-US" sz="2000" b="0" i="1" smtClean="0">
                        <a:solidFill>
                          <a:srgbClr val="FF0000"/>
                        </a:solidFill>
                        <a:latin typeface="Cambria Math" panose="02040503050406030204" pitchFamily="18" charset="0"/>
                      </a:rPr>
                      <m:t>, </m:t>
                    </m:r>
                    <m:r>
                      <a:rPr lang="en-US" sz="2000" b="0" i="1" smtClean="0">
                        <a:solidFill>
                          <a:srgbClr val="FF0000"/>
                        </a:solidFill>
                        <a:latin typeface="Cambria Math" panose="02040503050406030204" pitchFamily="18" charset="0"/>
                        <a:ea typeface="Cambria Math" panose="02040503050406030204" pitchFamily="18" charset="0"/>
                      </a:rPr>
                      <m:t> </m:t>
                    </m:r>
                    <m:r>
                      <a:rPr lang="en-US" sz="2000" b="0" i="1" smtClean="0">
                        <a:solidFill>
                          <a:srgbClr val="FF0000"/>
                        </a:solidFill>
                        <a:latin typeface="Cambria Math" panose="02040503050406030204" pitchFamily="18" charset="0"/>
                      </a:rPr>
                      <m:t>𝐶</m:t>
                    </m:r>
                    <m:r>
                      <a:rPr lang="en-US" sz="2000" b="0" i="1" smtClean="0">
                        <a:solidFill>
                          <a:srgbClr val="FF0000"/>
                        </a:solidFill>
                        <a:latin typeface="Cambria Math" panose="02040503050406030204" pitchFamily="18" charset="0"/>
                      </a:rPr>
                      <m:t>=</m:t>
                    </m:r>
                    <m:r>
                      <m:rPr>
                        <m:sty m:val="p"/>
                      </m:rPr>
                      <a:rPr lang="en-US" sz="2000" b="0" i="0" smtClean="0">
                        <a:solidFill>
                          <a:srgbClr val="FF0000"/>
                        </a:solidFill>
                        <a:latin typeface="Cambria Math" panose="02040503050406030204" pitchFamily="18" charset="0"/>
                      </a:rPr>
                      <m:t>Commi</m:t>
                    </m:r>
                    <m:sSub>
                      <m:sSubPr>
                        <m:ctrlPr>
                          <a:rPr lang="en-US" sz="2000" b="0" i="1" smtClean="0">
                            <a:solidFill>
                              <a:srgbClr val="FF0000"/>
                            </a:solidFill>
                            <a:latin typeface="Cambria Math" panose="02040503050406030204" pitchFamily="18" charset="0"/>
                          </a:rPr>
                        </m:ctrlPr>
                      </m:sSubPr>
                      <m:e>
                        <m:r>
                          <m:rPr>
                            <m:sty m:val="p"/>
                          </m:rPr>
                          <a:rPr lang="en-US" sz="2000" b="0" i="0" smtClean="0">
                            <a:solidFill>
                              <a:srgbClr val="FF0000"/>
                            </a:solidFill>
                            <a:latin typeface="Cambria Math" panose="02040503050406030204" pitchFamily="18" charset="0"/>
                          </a:rPr>
                          <m:t>t</m:t>
                        </m:r>
                      </m:e>
                      <m:sub>
                        <m:r>
                          <m:rPr>
                            <m:sty m:val="p"/>
                          </m:rPr>
                          <a:rPr lang="en-US" sz="2000" b="0" i="0" smtClean="0">
                            <a:solidFill>
                              <a:srgbClr val="FF0000"/>
                            </a:solidFill>
                            <a:latin typeface="Cambria Math" panose="02040503050406030204" pitchFamily="18" charset="0"/>
                          </a:rPr>
                          <m:t>KZG</m:t>
                        </m:r>
                      </m:sub>
                    </m:sSub>
                    <m:d>
                      <m:dPr>
                        <m:ctrlPr>
                          <a:rPr lang="en-US" sz="2000" b="0" i="1" smtClean="0">
                            <a:solidFill>
                              <a:srgbClr val="FF0000"/>
                            </a:solidFill>
                            <a:latin typeface="Cambria Math" panose="02040503050406030204" pitchFamily="18" charset="0"/>
                          </a:rPr>
                        </m:ctrlPr>
                      </m:dPr>
                      <m:e>
                        <m:r>
                          <a:rPr lang="en-US" sz="2000" b="0" i="1" smtClean="0">
                            <a:solidFill>
                              <a:srgbClr val="FF0000"/>
                            </a:solidFill>
                            <a:latin typeface="Cambria Math" panose="02040503050406030204" pitchFamily="18" charset="0"/>
                          </a:rPr>
                          <m:t>𝜙</m:t>
                        </m:r>
                      </m:e>
                    </m:d>
                  </m:oMath>
                </a14:m>
                <a:endParaRPr lang="en-US" sz="2000" dirty="0"/>
              </a:p>
              <a:p>
                <a:endParaRPr lang="en-US" dirty="0">
                  <a:solidFill>
                    <a:srgbClr val="FF0000"/>
                  </a:solidFill>
                </a:endParaRPr>
              </a:p>
            </p:txBody>
          </p:sp>
        </mc:Choice>
        <mc:Fallback xmlns="">
          <p:sp>
            <p:nvSpPr>
              <p:cNvPr id="19" name="TextBox 18">
                <a:extLst>
                  <a:ext uri="{FF2B5EF4-FFF2-40B4-BE49-F238E27FC236}">
                    <a16:creationId xmlns:a16="http://schemas.microsoft.com/office/drawing/2014/main" id="{43A6DEE5-00CD-4ACF-5E84-0B789293C06C}"/>
                  </a:ext>
                </a:extLst>
              </p:cNvPr>
              <p:cNvSpPr txBox="1">
                <a:spLocks noRot="1" noChangeAspect="1" noMove="1" noResize="1" noEditPoints="1" noAdjustHandles="1" noChangeArrowheads="1" noChangeShapeType="1" noTextEdit="1"/>
              </p:cNvSpPr>
              <p:nvPr/>
            </p:nvSpPr>
            <p:spPr>
              <a:xfrm>
                <a:off x="1397398" y="5886588"/>
                <a:ext cx="9586471" cy="716735"/>
              </a:xfrm>
              <a:prstGeom prst="rect">
                <a:avLst/>
              </a:prstGeom>
              <a:blipFill>
                <a:blip r:embed="rId8"/>
                <a:stretch>
                  <a:fillRect l="-636" t="-855"/>
                </a:stretch>
              </a:blipFill>
            </p:spPr>
            <p:txBody>
              <a:bodyPr/>
              <a:lstStyle/>
              <a:p>
                <a:r>
                  <a:rPr lang="en-US">
                    <a:noFill/>
                  </a:rPr>
                  <a:t> </a:t>
                </a:r>
              </a:p>
            </p:txBody>
          </p:sp>
        </mc:Fallback>
      </mc:AlternateContent>
    </p:spTree>
    <p:extLst>
      <p:ext uri="{BB962C8B-B14F-4D97-AF65-F5344CB8AC3E}">
        <p14:creationId xmlns:p14="http://schemas.microsoft.com/office/powerpoint/2010/main" val="424627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 presetClass="exit" presetSubtype="0" fill="hold" grpId="1" nodeType="withEffect">
                                  <p:stCondLst>
                                    <p:cond delay="0"/>
                                  </p:stCondLst>
                                  <p:childTnLst>
                                    <p:set>
                                      <p:cBhvr>
                                        <p:cTn id="30" dur="1" fill="hold">
                                          <p:stCondLst>
                                            <p:cond delay="0"/>
                                          </p:stCondLst>
                                        </p:cTn>
                                        <p:tgtEl>
                                          <p:spTgt spid="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500"/>
                                        <p:tgtEl>
                                          <p:spTgt spid="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500"/>
                                        <p:tgtEl>
                                          <p:spTgt spid="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fade">
                                      <p:cBhvr>
                                        <p:cTn id="58" dur="500"/>
                                        <p:tgtEl>
                                          <p:spTgt spid="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animBg="1"/>
      <p:bldP spid="11" grpId="0" animBg="1"/>
      <p:bldP spid="8" grpId="0"/>
      <p:bldP spid="8" grpId="1"/>
      <p:bldP spid="5" grpId="0"/>
      <p:bldP spid="6" grpId="0"/>
      <p:bldP spid="7"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99" name="Google Shape;81;p13">
                <a:extLst>
                  <a:ext uri="{FF2B5EF4-FFF2-40B4-BE49-F238E27FC236}">
                    <a16:creationId xmlns:a16="http://schemas.microsoft.com/office/drawing/2014/main" id="{0E2307AF-2484-415C-541C-892E412A7578}"/>
                  </a:ext>
                </a:extLst>
              </p:cNvPr>
              <p:cNvSpPr txBox="1"/>
              <p:nvPr/>
            </p:nvSpPr>
            <p:spPr>
              <a:xfrm>
                <a:off x="7581837" y="6251389"/>
                <a:ext cx="2362488" cy="284264"/>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14:m>
                  <m:oMath xmlns:m="http://schemas.openxmlformats.org/officeDocument/2006/math">
                    <m:r>
                      <m:rPr>
                        <m:sty m:val="p"/>
                      </m:rPr>
                      <a:rPr lang="en" sz="1600" i="0" kern="0" dirty="0" smtClean="0">
                        <a:solidFill>
                          <a:srgbClr val="7030A0"/>
                        </a:solidFill>
                        <a:latin typeface="Cambria Math" panose="02040503050406030204" pitchFamily="18" charset="0"/>
                        <a:cs typeface="Arial"/>
                        <a:sym typeface="Arial"/>
                      </a:rPr>
                      <m:t>Decrypt</m:t>
                    </m:r>
                  </m:oMath>
                </a14:m>
                <a:r>
                  <a:rPr lang="en" sz="1600" kern="0" dirty="0">
                    <a:solidFill>
                      <a:srgbClr val="7030A0"/>
                    </a:solidFill>
                    <a:latin typeface="Arial"/>
                    <a:cs typeface="Arial"/>
                    <a:sym typeface="Arial"/>
                  </a:rPr>
                  <a:t>(     ,            ) =</a:t>
                </a:r>
                <a:endParaRPr sz="1600" kern="0" dirty="0">
                  <a:solidFill>
                    <a:srgbClr val="7030A0"/>
                  </a:solidFill>
                  <a:latin typeface="Arial"/>
                  <a:cs typeface="Arial"/>
                  <a:sym typeface="Arial"/>
                </a:endParaRPr>
              </a:p>
            </p:txBody>
          </p:sp>
        </mc:Choice>
        <mc:Fallback xmlns="">
          <p:sp>
            <p:nvSpPr>
              <p:cNvPr id="2099" name="Google Shape;81;p13">
                <a:extLst>
                  <a:ext uri="{FF2B5EF4-FFF2-40B4-BE49-F238E27FC236}">
                    <a16:creationId xmlns:a16="http://schemas.microsoft.com/office/drawing/2014/main" id="{0E2307AF-2484-415C-541C-892E412A7578}"/>
                  </a:ext>
                </a:extLst>
              </p:cNvPr>
              <p:cNvSpPr txBox="1">
                <a:spLocks noRot="1" noChangeAspect="1" noMove="1" noResize="1" noEditPoints="1" noAdjustHandles="1" noChangeArrowheads="1" noChangeShapeType="1" noTextEdit="1"/>
              </p:cNvSpPr>
              <p:nvPr/>
            </p:nvSpPr>
            <p:spPr>
              <a:xfrm>
                <a:off x="7581837" y="6251389"/>
                <a:ext cx="2362488" cy="284264"/>
              </a:xfrm>
              <a:prstGeom prst="rect">
                <a:avLst/>
              </a:prstGeom>
              <a:blipFill>
                <a:blip r:embed="rId3"/>
                <a:stretch>
                  <a:fillRect t="-14894" b="-36170"/>
                </a:stretch>
              </a:blipFill>
              <a:ln>
                <a:noFill/>
              </a:ln>
            </p:spPr>
            <p:txBody>
              <a:bodyPr/>
              <a:lstStyle/>
              <a:p>
                <a:r>
                  <a:rPr lang="en-US">
                    <a:noFill/>
                  </a:rPr>
                  <a:t> </a:t>
                </a:r>
              </a:p>
            </p:txBody>
          </p:sp>
        </mc:Fallback>
      </mc:AlternateContent>
      <p:sp>
        <p:nvSpPr>
          <p:cNvPr id="63" name="Google Shape;75;p13">
            <a:extLst>
              <a:ext uri="{FF2B5EF4-FFF2-40B4-BE49-F238E27FC236}">
                <a16:creationId xmlns:a16="http://schemas.microsoft.com/office/drawing/2014/main" id="{C33CF495-133F-59A6-10CD-282AF4D5A6F5}"/>
              </a:ext>
            </a:extLst>
          </p:cNvPr>
          <p:cNvSpPr txBox="1"/>
          <p:nvPr/>
        </p:nvSpPr>
        <p:spPr>
          <a:xfrm rot="19755315">
            <a:off x="3011406" y="3327515"/>
            <a:ext cx="2475929" cy="262920"/>
          </a:xfrm>
          <a:prstGeom prst="rect">
            <a:avLst/>
          </a:prstGeom>
          <a:noFill/>
          <a:ln>
            <a:noFill/>
          </a:ln>
        </p:spPr>
        <p:txBody>
          <a:bodyPr spcFirstLastPara="1" wrap="square" lIns="91425" tIns="91425" rIns="91425" bIns="91425" anchor="ctr" anchorCtr="0">
            <a:noAutofit/>
          </a:bodyPr>
          <a:lstStyle/>
          <a:p>
            <a:pPr marL="457200" algn="ctr">
              <a:buClr>
                <a:srgbClr val="000000"/>
              </a:buClr>
              <a:buFont typeface="Arial"/>
              <a:buNone/>
            </a:pPr>
            <a:r>
              <a:rPr lang="en" sz="1600" kern="0" dirty="0">
                <a:solidFill>
                  <a:srgbClr val="0070C0"/>
                </a:solidFill>
                <a:highlight>
                  <a:srgbClr val="FFFF00"/>
                </a:highlight>
                <a:latin typeface="Arial"/>
                <a:cs typeface="Arial"/>
                <a:sym typeface="Arial"/>
              </a:rPr>
              <a:t>6) Sends secret key</a:t>
            </a:r>
            <a:endParaRPr sz="1600" kern="0" dirty="0">
              <a:solidFill>
                <a:srgbClr val="0070C0"/>
              </a:solidFill>
              <a:highlight>
                <a:srgbClr val="FFFF00"/>
              </a:highlight>
              <a:latin typeface="Arial"/>
              <a:cs typeface="Arial"/>
              <a:sym typeface="Arial"/>
            </a:endParaRPr>
          </a:p>
        </p:txBody>
      </p:sp>
      <p:sp>
        <p:nvSpPr>
          <p:cNvPr id="2" name="Title 1">
            <a:extLst>
              <a:ext uri="{FF2B5EF4-FFF2-40B4-BE49-F238E27FC236}">
                <a16:creationId xmlns:a16="http://schemas.microsoft.com/office/drawing/2014/main" id="{66661DA3-BF99-0898-A8DB-7807D9A93723}"/>
              </a:ext>
            </a:extLst>
          </p:cNvPr>
          <p:cNvSpPr>
            <a:spLocks noGrp="1"/>
          </p:cNvSpPr>
          <p:nvPr>
            <p:ph type="title"/>
          </p:nvPr>
        </p:nvSpPr>
        <p:spPr/>
        <p:txBody>
          <a:bodyPr/>
          <a:lstStyle/>
          <a:p>
            <a:r>
              <a:rPr lang="en-US" dirty="0"/>
              <a:t>The FDE Protocol for KZG Commitments</a:t>
            </a:r>
          </a:p>
        </p:txBody>
      </p:sp>
      <p:sp>
        <p:nvSpPr>
          <p:cNvPr id="4" name="Slide Number Placeholder 3">
            <a:extLst>
              <a:ext uri="{FF2B5EF4-FFF2-40B4-BE49-F238E27FC236}">
                <a16:creationId xmlns:a16="http://schemas.microsoft.com/office/drawing/2014/main" id="{B84B65EA-6CE7-FCA2-BA42-C7B6233B5A5D}"/>
              </a:ext>
            </a:extLst>
          </p:cNvPr>
          <p:cNvSpPr>
            <a:spLocks noGrp="1"/>
          </p:cNvSpPr>
          <p:nvPr>
            <p:ph type="sldNum" sz="quarter" idx="12"/>
          </p:nvPr>
        </p:nvSpPr>
        <p:spPr/>
        <p:txBody>
          <a:bodyPr/>
          <a:lstStyle/>
          <a:p>
            <a:fld id="{9B1AF914-ED30-4DEF-921E-12E5424A69F1}" type="slidenum">
              <a:rPr lang="en-US" smtClean="0"/>
              <a:t>8</a:t>
            </a:fld>
            <a:endParaRPr lang="en-US" dirty="0"/>
          </a:p>
        </p:txBody>
      </p:sp>
      <p:pic>
        <p:nvPicPr>
          <p:cNvPr id="42" name="Google Shape;54;p13">
            <a:extLst>
              <a:ext uri="{FF2B5EF4-FFF2-40B4-BE49-F238E27FC236}">
                <a16:creationId xmlns:a16="http://schemas.microsoft.com/office/drawing/2014/main" id="{05DA593C-E236-2228-A2F7-94E0752B98C7}"/>
              </a:ext>
            </a:extLst>
          </p:cNvPr>
          <p:cNvPicPr preferRelativeResize="0"/>
          <p:nvPr/>
        </p:nvPicPr>
        <p:blipFill>
          <a:blip r:embed="rId4">
            <a:alphaModFix/>
            <a:duotone>
              <a:schemeClr val="accent4">
                <a:shade val="45000"/>
                <a:satMod val="135000"/>
              </a:schemeClr>
              <a:prstClr val="white"/>
            </a:duotone>
          </a:blip>
          <a:stretch>
            <a:fillRect/>
          </a:stretch>
        </p:blipFill>
        <p:spPr>
          <a:xfrm>
            <a:off x="2729550" y="3684485"/>
            <a:ext cx="677500" cy="677500"/>
          </a:xfrm>
          <a:prstGeom prst="rect">
            <a:avLst/>
          </a:prstGeom>
          <a:noFill/>
          <a:ln>
            <a:noFill/>
          </a:ln>
        </p:spPr>
      </p:pic>
      <p:pic>
        <p:nvPicPr>
          <p:cNvPr id="43" name="Google Shape;55;p13">
            <a:extLst>
              <a:ext uri="{FF2B5EF4-FFF2-40B4-BE49-F238E27FC236}">
                <a16:creationId xmlns:a16="http://schemas.microsoft.com/office/drawing/2014/main" id="{6610077E-2077-E6D0-FE72-37CF70EAF568}"/>
              </a:ext>
            </a:extLst>
          </p:cNvPr>
          <p:cNvPicPr preferRelativeResize="0"/>
          <p:nvPr/>
        </p:nvPicPr>
        <p:blipFill>
          <a:blip r:embed="rId5">
            <a:alphaModFix/>
            <a:duotone>
              <a:schemeClr val="accent5">
                <a:shade val="45000"/>
                <a:satMod val="135000"/>
              </a:schemeClr>
              <a:prstClr val="white"/>
            </a:duotone>
          </a:blip>
          <a:stretch>
            <a:fillRect/>
          </a:stretch>
        </p:blipFill>
        <p:spPr>
          <a:xfrm>
            <a:off x="8565297" y="3564168"/>
            <a:ext cx="778825" cy="778825"/>
          </a:xfrm>
          <a:prstGeom prst="rect">
            <a:avLst/>
          </a:prstGeom>
          <a:noFill/>
          <a:ln>
            <a:noFill/>
          </a:ln>
        </p:spPr>
      </p:pic>
      <p:pic>
        <p:nvPicPr>
          <p:cNvPr id="44" name="Google Shape;56;p13">
            <a:extLst>
              <a:ext uri="{FF2B5EF4-FFF2-40B4-BE49-F238E27FC236}">
                <a16:creationId xmlns:a16="http://schemas.microsoft.com/office/drawing/2014/main" id="{CDFF982F-E7B1-44C1-7DF3-58312A5FF8F1}"/>
              </a:ext>
            </a:extLst>
          </p:cNvPr>
          <p:cNvPicPr preferRelativeResize="0"/>
          <p:nvPr/>
        </p:nvPicPr>
        <p:blipFill>
          <a:blip r:embed="rId6">
            <a:alphaModFix/>
          </a:blip>
          <a:stretch>
            <a:fillRect/>
          </a:stretch>
        </p:blipFill>
        <p:spPr>
          <a:xfrm>
            <a:off x="5788713" y="2049581"/>
            <a:ext cx="843700" cy="843700"/>
          </a:xfrm>
          <a:prstGeom prst="rect">
            <a:avLst/>
          </a:prstGeom>
          <a:noFill/>
          <a:ln>
            <a:noFill/>
          </a:ln>
        </p:spPr>
      </p:pic>
      <mc:AlternateContent xmlns:mc="http://schemas.openxmlformats.org/markup-compatibility/2006" xmlns:a14="http://schemas.microsoft.com/office/drawing/2010/main">
        <mc:Choice Requires="a14">
          <p:sp>
            <p:nvSpPr>
              <p:cNvPr id="49" name="Google Shape;61;p13">
                <a:extLst>
                  <a:ext uri="{FF2B5EF4-FFF2-40B4-BE49-F238E27FC236}">
                    <a16:creationId xmlns:a16="http://schemas.microsoft.com/office/drawing/2014/main" id="{23A3B186-8790-3FFD-CC34-23D898D4D189}"/>
                  </a:ext>
                </a:extLst>
              </p:cNvPr>
              <p:cNvSpPr txBox="1"/>
              <p:nvPr/>
            </p:nvSpPr>
            <p:spPr>
              <a:xfrm>
                <a:off x="4878232" y="1716590"/>
                <a:ext cx="2355356" cy="227835"/>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1600" kern="0" dirty="0">
                    <a:latin typeface="Arial"/>
                    <a:cs typeface="Arial"/>
                    <a:sym typeface="Arial"/>
                  </a:rPr>
                  <a:t>Blockchain (</a:t>
                </a:r>
                <a14:m>
                  <m:oMath xmlns:m="http://schemas.openxmlformats.org/officeDocument/2006/math">
                    <m:r>
                      <a:rPr lang="en-US" sz="1600" b="0" i="1" kern="0" smtClean="0">
                        <a:latin typeface="Cambria Math" panose="02040503050406030204" pitchFamily="18" charset="0"/>
                        <a:cs typeface="Arial"/>
                        <a:sym typeface="Arial"/>
                      </a:rPr>
                      <m:t>𝐶</m:t>
                    </m:r>
                  </m:oMath>
                </a14:m>
                <a:r>
                  <a:rPr lang="en" sz="1600" kern="0" dirty="0">
                    <a:latin typeface="Arial"/>
                    <a:cs typeface="Arial"/>
                    <a:sym typeface="Arial"/>
                  </a:rPr>
                  <a:t>) </a:t>
                </a:r>
              </a:p>
            </p:txBody>
          </p:sp>
        </mc:Choice>
        <mc:Fallback xmlns="">
          <p:sp>
            <p:nvSpPr>
              <p:cNvPr id="49" name="Google Shape;61;p13">
                <a:extLst>
                  <a:ext uri="{FF2B5EF4-FFF2-40B4-BE49-F238E27FC236}">
                    <a16:creationId xmlns:a16="http://schemas.microsoft.com/office/drawing/2014/main" id="{23A3B186-8790-3FFD-CC34-23D898D4D189}"/>
                  </a:ext>
                </a:extLst>
              </p:cNvPr>
              <p:cNvSpPr txBox="1">
                <a:spLocks noRot="1" noChangeAspect="1" noMove="1" noResize="1" noEditPoints="1" noAdjustHandles="1" noChangeArrowheads="1" noChangeShapeType="1" noTextEdit="1"/>
              </p:cNvSpPr>
              <p:nvPr/>
            </p:nvSpPr>
            <p:spPr>
              <a:xfrm>
                <a:off x="4878232" y="1716590"/>
                <a:ext cx="2355356" cy="227835"/>
              </a:xfrm>
              <a:prstGeom prst="rect">
                <a:avLst/>
              </a:prstGeom>
              <a:blipFill>
                <a:blip r:embed="rId15"/>
                <a:stretch>
                  <a:fillRect t="-32432" b="-59459"/>
                </a:stretch>
              </a:blipFill>
              <a:ln>
                <a:noFill/>
              </a:ln>
            </p:spPr>
            <p:txBody>
              <a:bodyPr/>
              <a:lstStyle/>
              <a:p>
                <a:r>
                  <a:rPr lang="en-US">
                    <a:noFill/>
                  </a:rPr>
                  <a:t> </a:t>
                </a:r>
              </a:p>
            </p:txBody>
          </p:sp>
        </mc:Fallback>
      </mc:AlternateContent>
      <p:cxnSp>
        <p:nvCxnSpPr>
          <p:cNvPr id="50" name="Google Shape;62;p13">
            <a:extLst>
              <a:ext uri="{FF2B5EF4-FFF2-40B4-BE49-F238E27FC236}">
                <a16:creationId xmlns:a16="http://schemas.microsoft.com/office/drawing/2014/main" id="{EB5DC795-2D7B-AD80-2DEF-6483482BB52E}"/>
              </a:ext>
            </a:extLst>
          </p:cNvPr>
          <p:cNvCxnSpPr>
            <a:cxnSpLocks/>
          </p:cNvCxnSpPr>
          <p:nvPr/>
        </p:nvCxnSpPr>
        <p:spPr>
          <a:xfrm flipV="1">
            <a:off x="3314662" y="2200622"/>
            <a:ext cx="2383632" cy="1404603"/>
          </a:xfrm>
          <a:prstGeom prst="straightConnector1">
            <a:avLst/>
          </a:prstGeom>
          <a:noFill/>
          <a:ln w="38100" cap="flat" cmpd="sng">
            <a:solidFill>
              <a:srgbClr val="000000"/>
            </a:solidFill>
            <a:prstDash val="solid"/>
            <a:round/>
            <a:headEnd type="none" w="med" len="med"/>
            <a:tailEnd type="triangle" w="med" len="med"/>
          </a:ln>
        </p:spPr>
      </p:cxnSp>
      <p:cxnSp>
        <p:nvCxnSpPr>
          <p:cNvPr id="51" name="Google Shape;63;p13">
            <a:extLst>
              <a:ext uri="{FF2B5EF4-FFF2-40B4-BE49-F238E27FC236}">
                <a16:creationId xmlns:a16="http://schemas.microsoft.com/office/drawing/2014/main" id="{1B0D3934-F3E4-428F-692E-9CDF8081F631}"/>
              </a:ext>
            </a:extLst>
          </p:cNvPr>
          <p:cNvCxnSpPr>
            <a:cxnSpLocks/>
          </p:cNvCxnSpPr>
          <p:nvPr/>
        </p:nvCxnSpPr>
        <p:spPr>
          <a:xfrm flipV="1">
            <a:off x="3604516" y="4348382"/>
            <a:ext cx="4764192" cy="7273"/>
          </a:xfrm>
          <a:prstGeom prst="straightConnector1">
            <a:avLst/>
          </a:prstGeom>
          <a:noFill/>
          <a:ln w="38100" cap="flat" cmpd="sng">
            <a:solidFill>
              <a:srgbClr val="000000"/>
            </a:solidFill>
            <a:prstDash val="solid"/>
            <a:round/>
            <a:headEnd type="none" w="med" len="med"/>
            <a:tailEnd type="triangle" w="med" len="med"/>
          </a:ln>
        </p:spPr>
      </p:cxnSp>
      <p:pic>
        <p:nvPicPr>
          <p:cNvPr id="46" name="Google Shape;58;p13">
            <a:extLst>
              <a:ext uri="{FF2B5EF4-FFF2-40B4-BE49-F238E27FC236}">
                <a16:creationId xmlns:a16="http://schemas.microsoft.com/office/drawing/2014/main" id="{1161B4A3-12BA-364C-7A08-A7D18607664D}"/>
              </a:ext>
            </a:extLst>
          </p:cNvPr>
          <p:cNvPicPr preferRelativeResize="0"/>
          <p:nvPr/>
        </p:nvPicPr>
        <p:blipFill>
          <a:blip r:embed="rId16">
            <a:alphaModFix/>
            <a:duotone>
              <a:schemeClr val="accent2">
                <a:shade val="45000"/>
                <a:satMod val="135000"/>
              </a:schemeClr>
              <a:prstClr val="white"/>
            </a:duotone>
          </a:blip>
          <a:stretch>
            <a:fillRect/>
          </a:stretch>
        </p:blipFill>
        <p:spPr>
          <a:xfrm flipH="1">
            <a:off x="2808138" y="4426022"/>
            <a:ext cx="450725" cy="450725"/>
          </a:xfrm>
          <a:prstGeom prst="rect">
            <a:avLst/>
          </a:prstGeom>
          <a:noFill/>
          <a:ln>
            <a:noFill/>
          </a:ln>
        </p:spPr>
      </p:pic>
      <p:sp>
        <p:nvSpPr>
          <p:cNvPr id="47" name="Google Shape;59;p13">
            <a:extLst>
              <a:ext uri="{FF2B5EF4-FFF2-40B4-BE49-F238E27FC236}">
                <a16:creationId xmlns:a16="http://schemas.microsoft.com/office/drawing/2014/main" id="{F57F1D29-63F5-15B5-8710-379C973852FA}"/>
              </a:ext>
            </a:extLst>
          </p:cNvPr>
          <p:cNvSpPr txBox="1"/>
          <p:nvPr/>
        </p:nvSpPr>
        <p:spPr>
          <a:xfrm>
            <a:off x="1925550" y="4511347"/>
            <a:ext cx="1608000" cy="246000"/>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1600" kern="0" dirty="0">
                <a:solidFill>
                  <a:srgbClr val="0070C0"/>
                </a:solidFill>
                <a:latin typeface="Arial"/>
                <a:cs typeface="Arial"/>
                <a:sym typeface="Arial"/>
              </a:rPr>
              <a:t>Server</a:t>
            </a:r>
            <a:r>
              <a:rPr lang="en" sz="1400" kern="0" dirty="0">
                <a:solidFill>
                  <a:srgbClr val="000000"/>
                </a:solidFill>
                <a:latin typeface="Arial"/>
                <a:cs typeface="Arial"/>
                <a:sym typeface="Arial"/>
              </a:rPr>
              <a:t>(          )</a:t>
            </a:r>
            <a:endParaRPr sz="1400" kern="0" dirty="0">
              <a:solidFill>
                <a:srgbClr val="000000"/>
              </a:solidFill>
              <a:latin typeface="Arial"/>
              <a:cs typeface="Arial"/>
              <a:sym typeface="Arial"/>
            </a:endParaRPr>
          </a:p>
        </p:txBody>
      </p:sp>
      <mc:AlternateContent xmlns:mc="http://schemas.openxmlformats.org/markup-compatibility/2006" xmlns:a14="http://schemas.microsoft.com/office/drawing/2010/main">
        <mc:Choice Requires="a14">
          <p:sp>
            <p:nvSpPr>
              <p:cNvPr id="52" name="Google Shape;64;p13">
                <a:extLst>
                  <a:ext uri="{FF2B5EF4-FFF2-40B4-BE49-F238E27FC236}">
                    <a16:creationId xmlns:a16="http://schemas.microsoft.com/office/drawing/2014/main" id="{3739D0A3-8FBA-EF67-F39B-95911150363F}"/>
                  </a:ext>
                </a:extLst>
              </p:cNvPr>
              <p:cNvSpPr txBox="1"/>
              <p:nvPr/>
            </p:nvSpPr>
            <p:spPr>
              <a:xfrm>
                <a:off x="2241562" y="4906050"/>
                <a:ext cx="1583875" cy="253944"/>
              </a:xfrm>
              <a:prstGeom prst="rect">
                <a:avLst/>
              </a:prstGeom>
              <a:noFill/>
              <a:ln>
                <a:noFill/>
              </a:ln>
            </p:spPr>
            <p:txBody>
              <a:bodyPr spcFirstLastPara="1" wrap="square" lIns="91425" tIns="91425" rIns="91425" bIns="91425" anchor="ctr" anchorCtr="0">
                <a:noAutofit/>
              </a:bodyPr>
              <a:lstStyle/>
              <a:p>
                <a:pPr algn="ctr">
                  <a:buClr>
                    <a:srgbClr val="000000"/>
                  </a:buClr>
                </a:pPr>
                <a:r>
                  <a:rPr lang="en-US" sz="1600" kern="0" dirty="0">
                    <a:solidFill>
                      <a:schemeClr val="accent2">
                        <a:lumMod val="75000"/>
                      </a:schemeClr>
                    </a:solidFill>
                    <a:latin typeface="Arial"/>
                    <a:cs typeface="Arial"/>
                    <a:sym typeface="Arial"/>
                  </a:rPr>
                  <a:t>Data = </a:t>
                </a:r>
                <a14:m>
                  <m:oMath xmlns:m="http://schemas.openxmlformats.org/officeDocument/2006/math">
                    <m:r>
                      <a:rPr lang="en-US" sz="1600" i="1">
                        <a:solidFill>
                          <a:schemeClr val="accent2">
                            <a:lumMod val="75000"/>
                          </a:schemeClr>
                        </a:solidFill>
                        <a:latin typeface="Cambria Math" panose="02040503050406030204" pitchFamily="18" charset="0"/>
                      </a:rPr>
                      <m:t>𝜙</m:t>
                    </m:r>
                    <m:d>
                      <m:dPr>
                        <m:ctrlPr>
                          <a:rPr lang="ar-AE" sz="1600" i="1">
                            <a:solidFill>
                              <a:schemeClr val="accent2">
                                <a:lumMod val="75000"/>
                              </a:schemeClr>
                            </a:solidFill>
                            <a:latin typeface="Cambria Math" panose="02040503050406030204" pitchFamily="18" charset="0"/>
                          </a:rPr>
                        </m:ctrlPr>
                      </m:dPr>
                      <m:e>
                        <m:r>
                          <a:rPr lang="ar-AE" sz="1600" i="1">
                            <a:solidFill>
                              <a:schemeClr val="accent2">
                                <a:lumMod val="75000"/>
                              </a:schemeClr>
                            </a:solidFill>
                            <a:latin typeface="Cambria Math" panose="02040503050406030204" pitchFamily="18" charset="0"/>
                          </a:rPr>
                          <m:t>𝑋</m:t>
                        </m:r>
                      </m:e>
                    </m:d>
                  </m:oMath>
                </a14:m>
                <a:endParaRPr lang="ar-AE" sz="1600" kern="0" dirty="0">
                  <a:solidFill>
                    <a:schemeClr val="accent2">
                      <a:lumMod val="75000"/>
                    </a:schemeClr>
                  </a:solidFill>
                  <a:latin typeface="Arial"/>
                  <a:cs typeface="Arial"/>
                  <a:sym typeface="Arial"/>
                </a:endParaRPr>
              </a:p>
            </p:txBody>
          </p:sp>
        </mc:Choice>
        <mc:Fallback xmlns="">
          <p:sp>
            <p:nvSpPr>
              <p:cNvPr id="52" name="Google Shape;64;p13">
                <a:extLst>
                  <a:ext uri="{FF2B5EF4-FFF2-40B4-BE49-F238E27FC236}">
                    <a16:creationId xmlns:a16="http://schemas.microsoft.com/office/drawing/2014/main" id="{3739D0A3-8FBA-EF67-F39B-95911150363F}"/>
                  </a:ext>
                </a:extLst>
              </p:cNvPr>
              <p:cNvSpPr txBox="1">
                <a:spLocks noRot="1" noChangeAspect="1" noMove="1" noResize="1" noEditPoints="1" noAdjustHandles="1" noChangeArrowheads="1" noChangeShapeType="1" noTextEdit="1"/>
              </p:cNvSpPr>
              <p:nvPr/>
            </p:nvSpPr>
            <p:spPr>
              <a:xfrm>
                <a:off x="2241562" y="4906050"/>
                <a:ext cx="1583875" cy="253944"/>
              </a:xfrm>
              <a:prstGeom prst="rect">
                <a:avLst/>
              </a:prstGeom>
              <a:blipFill>
                <a:blip r:embed="rId17"/>
                <a:stretch>
                  <a:fillRect t="-24390" b="-48780"/>
                </a:stretch>
              </a:blipFill>
              <a:ln>
                <a:noFill/>
              </a:ln>
            </p:spPr>
            <p:txBody>
              <a:bodyPr/>
              <a:lstStyle/>
              <a:p>
                <a:r>
                  <a:rPr lang="en-US">
                    <a:noFill/>
                  </a:rPr>
                  <a:t> </a:t>
                </a:r>
              </a:p>
            </p:txBody>
          </p:sp>
        </mc:Fallback>
      </mc:AlternateContent>
      <p:cxnSp>
        <p:nvCxnSpPr>
          <p:cNvPr id="53" name="Google Shape;65;p13">
            <a:extLst>
              <a:ext uri="{FF2B5EF4-FFF2-40B4-BE49-F238E27FC236}">
                <a16:creationId xmlns:a16="http://schemas.microsoft.com/office/drawing/2014/main" id="{AA69F23F-22B3-0161-9DBE-74A29F9FC918}"/>
              </a:ext>
            </a:extLst>
          </p:cNvPr>
          <p:cNvCxnSpPr>
            <a:cxnSpLocks/>
          </p:cNvCxnSpPr>
          <p:nvPr/>
        </p:nvCxnSpPr>
        <p:spPr>
          <a:xfrm flipH="1" flipV="1">
            <a:off x="6777889" y="2359308"/>
            <a:ext cx="1846272" cy="1438698"/>
          </a:xfrm>
          <a:prstGeom prst="straightConnector1">
            <a:avLst/>
          </a:prstGeom>
          <a:noFill/>
          <a:ln w="38100" cap="flat" cmpd="sng">
            <a:solidFill>
              <a:srgbClr val="000000"/>
            </a:solidFill>
            <a:prstDash val="solid"/>
            <a:round/>
            <a:headEnd type="none" w="med" len="med"/>
            <a:tailEnd type="triangle" w="med" len="med"/>
          </a:ln>
        </p:spPr>
      </p:cxnSp>
      <p:sp>
        <p:nvSpPr>
          <p:cNvPr id="54" name="Google Shape;66;p13">
            <a:extLst>
              <a:ext uri="{FF2B5EF4-FFF2-40B4-BE49-F238E27FC236}">
                <a16:creationId xmlns:a16="http://schemas.microsoft.com/office/drawing/2014/main" id="{057F04D3-17A8-09EF-E08D-E17DCCDC67C5}"/>
              </a:ext>
            </a:extLst>
          </p:cNvPr>
          <p:cNvSpPr txBox="1"/>
          <p:nvPr/>
        </p:nvSpPr>
        <p:spPr>
          <a:xfrm rot="2264379">
            <a:off x="6679814" y="2593551"/>
            <a:ext cx="1927228" cy="339250"/>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1600" kern="0" dirty="0">
                <a:solidFill>
                  <a:srgbClr val="7030A0"/>
                </a:solidFill>
                <a:highlight>
                  <a:srgbClr val="FFFF00"/>
                </a:highlight>
                <a:latin typeface="Arial"/>
                <a:cs typeface="Arial"/>
                <a:sym typeface="Arial"/>
              </a:rPr>
              <a:t>5) Locks payment</a:t>
            </a:r>
            <a:endParaRPr sz="1600" kern="0" dirty="0">
              <a:solidFill>
                <a:srgbClr val="7030A0"/>
              </a:solidFill>
              <a:highlight>
                <a:srgbClr val="FFFF00"/>
              </a:highlight>
              <a:latin typeface="Arial"/>
              <a:cs typeface="Arial"/>
              <a:sym typeface="Arial"/>
            </a:endParaRPr>
          </a:p>
        </p:txBody>
      </p:sp>
      <p:grpSp>
        <p:nvGrpSpPr>
          <p:cNvPr id="5" name="Group 4">
            <a:extLst>
              <a:ext uri="{FF2B5EF4-FFF2-40B4-BE49-F238E27FC236}">
                <a16:creationId xmlns:a16="http://schemas.microsoft.com/office/drawing/2014/main" id="{493F8585-6036-173E-AB8E-524CAAFDDB62}"/>
              </a:ext>
            </a:extLst>
          </p:cNvPr>
          <p:cNvGrpSpPr/>
          <p:nvPr/>
        </p:nvGrpSpPr>
        <p:grpSpPr>
          <a:xfrm>
            <a:off x="8083218" y="4363577"/>
            <a:ext cx="1625845" cy="617266"/>
            <a:chOff x="8186954" y="4568786"/>
            <a:chExt cx="1625845" cy="617266"/>
          </a:xfrm>
        </p:grpSpPr>
        <mc:AlternateContent xmlns:mc="http://schemas.openxmlformats.org/markup-compatibility/2006" xmlns:a14="http://schemas.microsoft.com/office/drawing/2010/main">
          <mc:Choice Requires="a14">
            <p:sp>
              <p:nvSpPr>
                <p:cNvPr id="48" name="Google Shape;60;p13">
                  <a:extLst>
                    <a:ext uri="{FF2B5EF4-FFF2-40B4-BE49-F238E27FC236}">
                      <a16:creationId xmlns:a16="http://schemas.microsoft.com/office/drawing/2014/main" id="{C29E2832-671C-EDA2-E909-8A83ED7D57DE}"/>
                    </a:ext>
                  </a:extLst>
                </p:cNvPr>
                <p:cNvSpPr txBox="1"/>
                <p:nvPr/>
              </p:nvSpPr>
              <p:spPr>
                <a:xfrm>
                  <a:off x="8186954" y="4597399"/>
                  <a:ext cx="1608000" cy="293762"/>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1600" kern="0" dirty="0">
                      <a:solidFill>
                        <a:srgbClr val="7030A0"/>
                      </a:solidFill>
                      <a:latin typeface="Arial"/>
                      <a:cs typeface="Arial"/>
                      <a:sym typeface="Arial"/>
                    </a:rPr>
                    <a:t>Client</a:t>
                  </a:r>
                  <a:r>
                    <a:rPr lang="en" sz="1600" kern="0" dirty="0">
                      <a:solidFill>
                        <a:srgbClr val="000000"/>
                      </a:solidFill>
                      <a:latin typeface="Arial"/>
                      <a:cs typeface="Arial"/>
                      <a:sym typeface="Arial"/>
                    </a:rPr>
                    <a:t>(</a:t>
                  </a:r>
                  <a14:m>
                    <m:oMath xmlns:m="http://schemas.openxmlformats.org/officeDocument/2006/math">
                      <m:r>
                        <a:rPr lang="en-US" sz="1600" b="0" i="1" kern="0" smtClean="0">
                          <a:solidFill>
                            <a:srgbClr val="000000"/>
                          </a:solidFill>
                          <a:latin typeface="Cambria Math" panose="02040503050406030204" pitchFamily="18" charset="0"/>
                          <a:cs typeface="Arial"/>
                          <a:sym typeface="Arial"/>
                        </a:rPr>
                        <m:t>𝐶</m:t>
                      </m:r>
                      <m:r>
                        <a:rPr lang="en-US" sz="1600" b="0" i="1" kern="0" smtClean="0">
                          <a:solidFill>
                            <a:srgbClr val="000000"/>
                          </a:solidFill>
                          <a:latin typeface="Cambria Math" panose="02040503050406030204" pitchFamily="18" charset="0"/>
                          <a:cs typeface="Arial"/>
                          <a:sym typeface="Arial"/>
                        </a:rPr>
                        <m:t>, </m:t>
                      </m:r>
                    </m:oMath>
                  </a14:m>
                  <a:r>
                    <a:rPr lang="en" sz="1600" kern="0" dirty="0">
                      <a:solidFill>
                        <a:srgbClr val="000000"/>
                      </a:solidFill>
                      <a:latin typeface="Arial"/>
                      <a:cs typeface="Arial"/>
                      <a:sym typeface="Arial"/>
                    </a:rPr>
                    <a:t>       )</a:t>
                  </a:r>
                  <a:endParaRPr sz="1600" kern="0" dirty="0">
                    <a:solidFill>
                      <a:srgbClr val="000000"/>
                    </a:solidFill>
                    <a:latin typeface="Arial"/>
                    <a:cs typeface="Arial"/>
                    <a:sym typeface="Arial"/>
                  </a:endParaRPr>
                </a:p>
              </p:txBody>
            </p:sp>
          </mc:Choice>
          <mc:Fallback xmlns="">
            <p:sp>
              <p:nvSpPr>
                <p:cNvPr id="48" name="Google Shape;60;p13">
                  <a:extLst>
                    <a:ext uri="{FF2B5EF4-FFF2-40B4-BE49-F238E27FC236}">
                      <a16:creationId xmlns:a16="http://schemas.microsoft.com/office/drawing/2014/main" id="{C29E2832-671C-EDA2-E909-8A83ED7D57DE}"/>
                    </a:ext>
                  </a:extLst>
                </p:cNvPr>
                <p:cNvSpPr txBox="1">
                  <a:spLocks noRot="1" noChangeAspect="1" noMove="1" noResize="1" noEditPoints="1" noAdjustHandles="1" noChangeArrowheads="1" noChangeShapeType="1" noTextEdit="1"/>
                </p:cNvSpPr>
                <p:nvPr/>
              </p:nvSpPr>
              <p:spPr>
                <a:xfrm>
                  <a:off x="8186954" y="4597399"/>
                  <a:ext cx="1608000" cy="293762"/>
                </a:xfrm>
                <a:prstGeom prst="rect">
                  <a:avLst/>
                </a:prstGeom>
                <a:blipFill>
                  <a:blip r:embed="rId7"/>
                  <a:stretch>
                    <a:fillRect t="-14583" b="-33333"/>
                  </a:stretch>
                </a:blipFill>
                <a:ln>
                  <a:noFill/>
                </a:ln>
              </p:spPr>
              <p:txBody>
                <a:bodyPr/>
                <a:lstStyle/>
                <a:p>
                  <a:r>
                    <a:rPr lang="en-US">
                      <a:noFill/>
                    </a:rPr>
                    <a:t> </a:t>
                  </a:r>
                </a:p>
              </p:txBody>
            </p:sp>
          </mc:Fallback>
        </mc:AlternateContent>
        <p:pic>
          <p:nvPicPr>
            <p:cNvPr id="45" name="Google Shape;57;p13">
              <a:extLst>
                <a:ext uri="{FF2B5EF4-FFF2-40B4-BE49-F238E27FC236}">
                  <a16:creationId xmlns:a16="http://schemas.microsoft.com/office/drawing/2014/main" id="{56C6E71F-E099-74A0-DD30-8BBDB5F7419C}"/>
                </a:ext>
              </a:extLst>
            </p:cNvPr>
            <p:cNvPicPr preferRelativeResize="0"/>
            <p:nvPr/>
          </p:nvPicPr>
          <p:blipFill>
            <a:blip r:embed="rId18">
              <a:alphaModFix/>
              <a:duotone>
                <a:schemeClr val="accent3">
                  <a:shade val="45000"/>
                  <a:satMod val="135000"/>
                </a:schemeClr>
                <a:prstClr val="white"/>
              </a:duotone>
            </a:blip>
            <a:stretch>
              <a:fillRect/>
            </a:stretch>
          </p:blipFill>
          <p:spPr>
            <a:xfrm>
              <a:off x="9167308" y="4568786"/>
              <a:ext cx="372076" cy="372076"/>
            </a:xfrm>
            <a:prstGeom prst="rect">
              <a:avLst/>
            </a:prstGeom>
            <a:noFill/>
            <a:ln>
              <a:noFill/>
            </a:ln>
          </p:spPr>
        </p:pic>
        <p:sp>
          <p:nvSpPr>
            <p:cNvPr id="56" name="Google Shape;68;p13">
              <a:extLst>
                <a:ext uri="{FF2B5EF4-FFF2-40B4-BE49-F238E27FC236}">
                  <a16:creationId xmlns:a16="http://schemas.microsoft.com/office/drawing/2014/main" id="{5E491190-D7CC-2841-0123-34163407EF8F}"/>
                </a:ext>
              </a:extLst>
            </p:cNvPr>
            <p:cNvSpPr txBox="1"/>
            <p:nvPr/>
          </p:nvSpPr>
          <p:spPr>
            <a:xfrm>
              <a:off x="8807199" y="4940052"/>
              <a:ext cx="1005600" cy="246000"/>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1600" kern="0" dirty="0">
                  <a:solidFill>
                    <a:schemeClr val="accent6">
                      <a:lumMod val="75000"/>
                    </a:schemeClr>
                  </a:solidFill>
                  <a:latin typeface="Arial"/>
                  <a:cs typeface="Arial"/>
                  <a:sym typeface="Arial"/>
                </a:rPr>
                <a:t>Payment</a:t>
              </a:r>
              <a:endParaRPr sz="1600" kern="0" dirty="0">
                <a:solidFill>
                  <a:schemeClr val="accent6">
                    <a:lumMod val="75000"/>
                  </a:schemeClr>
                </a:solidFill>
                <a:latin typeface="Arial"/>
                <a:cs typeface="Arial"/>
                <a:sym typeface="Arial"/>
              </a:endParaRPr>
            </a:p>
          </p:txBody>
        </p:sp>
      </p:grpSp>
      <p:pic>
        <p:nvPicPr>
          <p:cNvPr id="59" name="Google Shape;71;p13">
            <a:extLst>
              <a:ext uri="{FF2B5EF4-FFF2-40B4-BE49-F238E27FC236}">
                <a16:creationId xmlns:a16="http://schemas.microsoft.com/office/drawing/2014/main" id="{00CB0D12-3787-A391-2CB3-DC1D0A0B47F8}"/>
              </a:ext>
            </a:extLst>
          </p:cNvPr>
          <p:cNvPicPr preferRelativeResize="0"/>
          <p:nvPr/>
        </p:nvPicPr>
        <p:blipFill>
          <a:blip r:embed="rId19">
            <a:alphaModFix/>
          </a:blip>
          <a:stretch>
            <a:fillRect/>
          </a:stretch>
        </p:blipFill>
        <p:spPr>
          <a:xfrm rot="17239468">
            <a:off x="5252626" y="2567020"/>
            <a:ext cx="382980" cy="410230"/>
          </a:xfrm>
          <a:prstGeom prst="rect">
            <a:avLst/>
          </a:prstGeom>
          <a:noFill/>
          <a:ln>
            <a:noFill/>
          </a:ln>
        </p:spPr>
      </p:pic>
      <p:cxnSp>
        <p:nvCxnSpPr>
          <p:cNvPr id="60" name="Google Shape;72;p13">
            <a:extLst>
              <a:ext uri="{FF2B5EF4-FFF2-40B4-BE49-F238E27FC236}">
                <a16:creationId xmlns:a16="http://schemas.microsoft.com/office/drawing/2014/main" id="{AC94EFB7-26AC-472D-0211-D4A416A94249}"/>
              </a:ext>
            </a:extLst>
          </p:cNvPr>
          <p:cNvCxnSpPr>
            <a:cxnSpLocks/>
          </p:cNvCxnSpPr>
          <p:nvPr/>
        </p:nvCxnSpPr>
        <p:spPr>
          <a:xfrm flipV="1">
            <a:off x="3431920" y="2343388"/>
            <a:ext cx="2351002" cy="1413508"/>
          </a:xfrm>
          <a:prstGeom prst="straightConnector1">
            <a:avLst/>
          </a:prstGeom>
          <a:noFill/>
          <a:ln w="38100" cap="flat" cmpd="sng">
            <a:solidFill>
              <a:srgbClr val="000000"/>
            </a:solidFill>
            <a:prstDash val="solid"/>
            <a:round/>
            <a:headEnd type="none" w="med" len="med"/>
            <a:tailEnd type="triangle" w="med" len="med"/>
          </a:ln>
        </p:spPr>
      </p:cxnSp>
      <p:sp>
        <p:nvSpPr>
          <p:cNvPr id="62" name="Google Shape;74;p13">
            <a:extLst>
              <a:ext uri="{FF2B5EF4-FFF2-40B4-BE49-F238E27FC236}">
                <a16:creationId xmlns:a16="http://schemas.microsoft.com/office/drawing/2014/main" id="{8F5D0574-9D1E-423F-A960-9BBCE8B1D3EC}"/>
              </a:ext>
            </a:extLst>
          </p:cNvPr>
          <p:cNvSpPr txBox="1"/>
          <p:nvPr/>
        </p:nvSpPr>
        <p:spPr>
          <a:xfrm rot="19797721">
            <a:off x="2560517" y="2886199"/>
            <a:ext cx="2872210" cy="248090"/>
          </a:xfrm>
          <a:prstGeom prst="rect">
            <a:avLst/>
          </a:prstGeom>
          <a:noFill/>
          <a:ln>
            <a:noFill/>
          </a:ln>
        </p:spPr>
        <p:txBody>
          <a:bodyPr spcFirstLastPara="1" wrap="square" lIns="91425" tIns="91425" rIns="91425" bIns="91425" anchor="ctr" anchorCtr="0">
            <a:noAutofit/>
          </a:bodyPr>
          <a:lstStyle/>
          <a:p>
            <a:pPr marL="457200" algn="ctr">
              <a:buClr>
                <a:srgbClr val="000000"/>
              </a:buClr>
              <a:buFont typeface="Arial"/>
              <a:buNone/>
            </a:pPr>
            <a:r>
              <a:rPr lang="en" sz="1600" kern="0" dirty="0">
                <a:solidFill>
                  <a:srgbClr val="0070C0"/>
                </a:solidFill>
                <a:highlight>
                  <a:srgbClr val="FFFF00"/>
                </a:highlight>
                <a:latin typeface="Arial"/>
                <a:cs typeface="Arial"/>
                <a:sym typeface="Arial"/>
              </a:rPr>
              <a:t>2) Sends verification key</a:t>
            </a:r>
            <a:endParaRPr sz="1600" kern="0" dirty="0">
              <a:solidFill>
                <a:srgbClr val="0070C0"/>
              </a:solidFill>
              <a:highlight>
                <a:srgbClr val="FFFF00"/>
              </a:highlight>
              <a:latin typeface="Arial"/>
              <a:cs typeface="Arial"/>
              <a:sym typeface="Arial"/>
            </a:endParaRPr>
          </a:p>
        </p:txBody>
      </p:sp>
      <p:cxnSp>
        <p:nvCxnSpPr>
          <p:cNvPr id="2049" name="Google Shape;77;p13">
            <a:extLst>
              <a:ext uri="{FF2B5EF4-FFF2-40B4-BE49-F238E27FC236}">
                <a16:creationId xmlns:a16="http://schemas.microsoft.com/office/drawing/2014/main" id="{E914FF96-2861-5648-3AE5-1C421CBC2C4B}"/>
              </a:ext>
            </a:extLst>
          </p:cNvPr>
          <p:cNvCxnSpPr>
            <a:cxnSpLocks/>
          </p:cNvCxnSpPr>
          <p:nvPr/>
        </p:nvCxnSpPr>
        <p:spPr>
          <a:xfrm flipH="1" flipV="1">
            <a:off x="6680905" y="2527435"/>
            <a:ext cx="1851491" cy="1440362"/>
          </a:xfrm>
          <a:prstGeom prst="straightConnector1">
            <a:avLst/>
          </a:prstGeom>
          <a:noFill/>
          <a:ln w="38100" cap="flat" cmpd="sng">
            <a:solidFill>
              <a:srgbClr val="000000"/>
            </a:solidFill>
            <a:prstDash val="solid"/>
            <a:round/>
            <a:headEnd type="triangle" w="med" len="med"/>
            <a:tailEnd type="none" w="med" len="med"/>
          </a:ln>
        </p:spPr>
      </p:cxnSp>
      <p:sp>
        <p:nvSpPr>
          <p:cNvPr id="2065" name="Google Shape;78;p13">
            <a:extLst>
              <a:ext uri="{FF2B5EF4-FFF2-40B4-BE49-F238E27FC236}">
                <a16:creationId xmlns:a16="http://schemas.microsoft.com/office/drawing/2014/main" id="{AE31523E-AC4D-C718-A9BA-C0ADEFA663D5}"/>
              </a:ext>
            </a:extLst>
          </p:cNvPr>
          <p:cNvSpPr txBox="1"/>
          <p:nvPr/>
        </p:nvSpPr>
        <p:spPr>
          <a:xfrm rot="2252712">
            <a:off x="6355875" y="3134584"/>
            <a:ext cx="2055859" cy="267522"/>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1600" kern="0" dirty="0">
                <a:solidFill>
                  <a:srgbClr val="7030A0"/>
                </a:solidFill>
                <a:highlight>
                  <a:srgbClr val="FFFF00"/>
                </a:highlight>
                <a:latin typeface="Arial"/>
                <a:cs typeface="Arial"/>
                <a:sym typeface="Arial"/>
              </a:rPr>
              <a:t>9) Reads secret key</a:t>
            </a:r>
            <a:endParaRPr sz="1600" kern="0" dirty="0">
              <a:solidFill>
                <a:srgbClr val="7030A0"/>
              </a:solidFill>
              <a:highlight>
                <a:srgbClr val="FFFF00"/>
              </a:highlight>
              <a:latin typeface="Arial"/>
              <a:cs typeface="Arial"/>
              <a:sym typeface="Arial"/>
            </a:endParaRPr>
          </a:p>
        </p:txBody>
      </p:sp>
      <p:pic>
        <p:nvPicPr>
          <p:cNvPr id="55" name="Google Shape;67;p13">
            <a:extLst>
              <a:ext uri="{FF2B5EF4-FFF2-40B4-BE49-F238E27FC236}">
                <a16:creationId xmlns:a16="http://schemas.microsoft.com/office/drawing/2014/main" id="{F2570BA2-3331-D000-F390-2EC4D74533F5}"/>
              </a:ext>
            </a:extLst>
          </p:cNvPr>
          <p:cNvPicPr preferRelativeResize="0"/>
          <p:nvPr/>
        </p:nvPicPr>
        <p:blipFill>
          <a:blip r:embed="rId16">
            <a:alphaModFix/>
            <a:duotone>
              <a:schemeClr val="accent2">
                <a:shade val="45000"/>
                <a:satMod val="135000"/>
              </a:schemeClr>
              <a:prstClr val="white"/>
            </a:duotone>
          </a:blip>
          <a:stretch>
            <a:fillRect/>
          </a:stretch>
        </p:blipFill>
        <p:spPr>
          <a:xfrm flipH="1">
            <a:off x="9833162" y="6151268"/>
            <a:ext cx="450725" cy="450725"/>
          </a:xfrm>
          <a:prstGeom prst="rect">
            <a:avLst/>
          </a:prstGeom>
          <a:noFill/>
          <a:ln>
            <a:noFill/>
          </a:ln>
        </p:spPr>
      </p:pic>
      <p:pic>
        <p:nvPicPr>
          <p:cNvPr id="2081" name="Google Shape;79;p13">
            <a:extLst>
              <a:ext uri="{FF2B5EF4-FFF2-40B4-BE49-F238E27FC236}">
                <a16:creationId xmlns:a16="http://schemas.microsoft.com/office/drawing/2014/main" id="{2DAB5629-EE7E-B6C0-803C-BA8BAB9496C1}"/>
              </a:ext>
            </a:extLst>
          </p:cNvPr>
          <p:cNvPicPr preferRelativeResize="0"/>
          <p:nvPr/>
        </p:nvPicPr>
        <p:blipFill>
          <a:blip r:embed="rId19">
            <a:alphaModFix/>
          </a:blip>
          <a:stretch>
            <a:fillRect/>
          </a:stretch>
        </p:blipFill>
        <p:spPr>
          <a:xfrm>
            <a:off x="8488925" y="6221271"/>
            <a:ext cx="344500" cy="344500"/>
          </a:xfrm>
          <a:prstGeom prst="rect">
            <a:avLst/>
          </a:prstGeom>
          <a:noFill/>
          <a:ln>
            <a:noFill/>
          </a:ln>
        </p:spPr>
      </p:pic>
      <p:pic>
        <p:nvPicPr>
          <p:cNvPr id="2097" name="Google Shape;80;p13">
            <a:extLst>
              <a:ext uri="{FF2B5EF4-FFF2-40B4-BE49-F238E27FC236}">
                <a16:creationId xmlns:a16="http://schemas.microsoft.com/office/drawing/2014/main" id="{AE914AA4-F17C-C08C-86DF-DF4B2656EE3D}"/>
              </a:ext>
            </a:extLst>
          </p:cNvPr>
          <p:cNvPicPr preferRelativeResize="0"/>
          <p:nvPr/>
        </p:nvPicPr>
        <p:blipFill>
          <a:blip r:embed="rId20">
            <a:alphaModFix/>
          </a:blip>
          <a:stretch>
            <a:fillRect/>
          </a:stretch>
        </p:blipFill>
        <p:spPr>
          <a:xfrm>
            <a:off x="8947625" y="6094154"/>
            <a:ext cx="545975" cy="545975"/>
          </a:xfrm>
          <a:prstGeom prst="rect">
            <a:avLst/>
          </a:prstGeom>
          <a:noFill/>
          <a:ln>
            <a:noFill/>
          </a:ln>
        </p:spPr>
      </p:pic>
      <p:sp>
        <p:nvSpPr>
          <p:cNvPr id="2100" name="Google Shape;82;p13">
            <a:extLst>
              <a:ext uri="{FF2B5EF4-FFF2-40B4-BE49-F238E27FC236}">
                <a16:creationId xmlns:a16="http://schemas.microsoft.com/office/drawing/2014/main" id="{8F0DE805-EADD-FE79-07AA-B7E80005072B}"/>
              </a:ext>
            </a:extLst>
          </p:cNvPr>
          <p:cNvSpPr txBox="1"/>
          <p:nvPr/>
        </p:nvSpPr>
        <p:spPr>
          <a:xfrm>
            <a:off x="7936573" y="5966129"/>
            <a:ext cx="2154300" cy="235200"/>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1600" kern="0" dirty="0">
                <a:solidFill>
                  <a:srgbClr val="7030A0"/>
                </a:solidFill>
                <a:highlight>
                  <a:srgbClr val="FFFF00"/>
                </a:highlight>
                <a:latin typeface="Arial"/>
                <a:cs typeface="Arial"/>
                <a:sym typeface="Arial"/>
              </a:rPr>
              <a:t>10) Obtains the data</a:t>
            </a:r>
            <a:endParaRPr sz="1600" kern="0" dirty="0">
              <a:solidFill>
                <a:srgbClr val="7030A0"/>
              </a:solidFill>
              <a:highlight>
                <a:srgbClr val="FFFF00"/>
              </a:highlight>
              <a:latin typeface="Arial"/>
              <a:cs typeface="Arial"/>
              <a:sym typeface="Arial"/>
            </a:endParaRPr>
          </a:p>
          <a:p>
            <a:pPr algn="ctr">
              <a:buClr>
                <a:srgbClr val="000000"/>
              </a:buClr>
              <a:buFont typeface="Arial"/>
              <a:buNone/>
            </a:pPr>
            <a:endParaRPr sz="1400" kern="0" dirty="0">
              <a:solidFill>
                <a:srgbClr val="000000"/>
              </a:solidFill>
              <a:latin typeface="Arial"/>
              <a:cs typeface="Arial"/>
              <a:sym typeface="Arial"/>
            </a:endParaRPr>
          </a:p>
        </p:txBody>
      </p:sp>
      <p:cxnSp>
        <p:nvCxnSpPr>
          <p:cNvPr id="2101" name="Google Shape;83;p13">
            <a:extLst>
              <a:ext uri="{FF2B5EF4-FFF2-40B4-BE49-F238E27FC236}">
                <a16:creationId xmlns:a16="http://schemas.microsoft.com/office/drawing/2014/main" id="{5691E3AF-F6F0-BF41-3DC4-65E042DC5CF3}"/>
              </a:ext>
            </a:extLst>
          </p:cNvPr>
          <p:cNvCxnSpPr>
            <a:cxnSpLocks/>
          </p:cNvCxnSpPr>
          <p:nvPr/>
        </p:nvCxnSpPr>
        <p:spPr>
          <a:xfrm flipV="1">
            <a:off x="3546531" y="2771652"/>
            <a:ext cx="2261261" cy="1366746"/>
          </a:xfrm>
          <a:prstGeom prst="straightConnector1">
            <a:avLst/>
          </a:prstGeom>
          <a:noFill/>
          <a:ln w="38100" cap="flat" cmpd="sng">
            <a:solidFill>
              <a:srgbClr val="000000"/>
            </a:solidFill>
            <a:prstDash val="solid"/>
            <a:round/>
            <a:headEnd type="triangle" w="med" len="med"/>
            <a:tailEnd type="none" w="med" len="med"/>
          </a:ln>
        </p:spPr>
      </p:cxnSp>
      <p:sp>
        <p:nvSpPr>
          <p:cNvPr id="2102" name="Google Shape;84;p13">
            <a:extLst>
              <a:ext uri="{FF2B5EF4-FFF2-40B4-BE49-F238E27FC236}">
                <a16:creationId xmlns:a16="http://schemas.microsoft.com/office/drawing/2014/main" id="{299C177D-58CA-5242-C273-88682CB57796}"/>
              </a:ext>
            </a:extLst>
          </p:cNvPr>
          <p:cNvSpPr txBox="1"/>
          <p:nvPr/>
        </p:nvSpPr>
        <p:spPr>
          <a:xfrm rot="19747629">
            <a:off x="3223961" y="3692548"/>
            <a:ext cx="2435976" cy="185505"/>
          </a:xfrm>
          <a:prstGeom prst="rect">
            <a:avLst/>
          </a:prstGeom>
          <a:noFill/>
          <a:ln>
            <a:noFill/>
          </a:ln>
        </p:spPr>
        <p:txBody>
          <a:bodyPr spcFirstLastPara="1" wrap="square" lIns="91425" tIns="91425" rIns="91425" bIns="91425" anchor="ctr" anchorCtr="0">
            <a:noAutofit/>
          </a:bodyPr>
          <a:lstStyle/>
          <a:p>
            <a:pPr marL="457200" algn="ctr">
              <a:buClr>
                <a:srgbClr val="000000"/>
              </a:buClr>
              <a:buFont typeface="Arial"/>
              <a:buNone/>
            </a:pPr>
            <a:r>
              <a:rPr lang="en" sz="1600" kern="0" dirty="0">
                <a:solidFill>
                  <a:srgbClr val="0070C0"/>
                </a:solidFill>
                <a:highlight>
                  <a:srgbClr val="FFFF00"/>
                </a:highlight>
                <a:latin typeface="Arial"/>
                <a:cs typeface="Arial"/>
                <a:sym typeface="Arial"/>
              </a:rPr>
              <a:t>8) Withdraws coins</a:t>
            </a:r>
            <a:endParaRPr sz="1600" kern="0" dirty="0">
              <a:solidFill>
                <a:srgbClr val="0070C0"/>
              </a:solidFill>
              <a:highlight>
                <a:srgbClr val="FFFF00"/>
              </a:highlight>
              <a:latin typeface="Arial"/>
              <a:cs typeface="Arial"/>
              <a:sym typeface="Arial"/>
            </a:endParaRPr>
          </a:p>
        </p:txBody>
      </p:sp>
      <p:pic>
        <p:nvPicPr>
          <p:cNvPr id="2104" name="Google Shape;86;p13">
            <a:extLst>
              <a:ext uri="{FF2B5EF4-FFF2-40B4-BE49-F238E27FC236}">
                <a16:creationId xmlns:a16="http://schemas.microsoft.com/office/drawing/2014/main" id="{BEBD9B97-F8B7-396A-69B9-DA8AA8BF6EE9}"/>
              </a:ext>
            </a:extLst>
          </p:cNvPr>
          <p:cNvPicPr preferRelativeResize="0"/>
          <p:nvPr/>
        </p:nvPicPr>
        <p:blipFill>
          <a:blip r:embed="rId21">
            <a:alphaModFix/>
          </a:blip>
          <a:stretch>
            <a:fillRect/>
          </a:stretch>
        </p:blipFill>
        <p:spPr>
          <a:xfrm rot="19770855">
            <a:off x="5208587" y="2068753"/>
            <a:ext cx="275024" cy="275024"/>
          </a:xfrm>
          <a:prstGeom prst="rect">
            <a:avLst/>
          </a:prstGeom>
          <a:noFill/>
          <a:ln>
            <a:noFill/>
          </a:ln>
        </p:spPr>
      </p:pic>
      <p:pic>
        <p:nvPicPr>
          <p:cNvPr id="2114" name="Google Shape;71;p13">
            <a:extLst>
              <a:ext uri="{FF2B5EF4-FFF2-40B4-BE49-F238E27FC236}">
                <a16:creationId xmlns:a16="http://schemas.microsoft.com/office/drawing/2014/main" id="{56D4082A-AD5F-2EF2-83D3-3D3310202B0E}"/>
              </a:ext>
            </a:extLst>
          </p:cNvPr>
          <p:cNvPicPr preferRelativeResize="0"/>
          <p:nvPr/>
        </p:nvPicPr>
        <p:blipFill>
          <a:blip r:embed="rId19">
            <a:alphaModFix/>
          </a:blip>
          <a:stretch>
            <a:fillRect/>
          </a:stretch>
        </p:blipFill>
        <p:spPr>
          <a:xfrm rot="18674570">
            <a:off x="8059525" y="3797123"/>
            <a:ext cx="382980" cy="410230"/>
          </a:xfrm>
          <a:prstGeom prst="rect">
            <a:avLst/>
          </a:prstGeom>
          <a:noFill/>
          <a:ln>
            <a:noFill/>
          </a:ln>
        </p:spPr>
      </p:pic>
      <p:pic>
        <p:nvPicPr>
          <p:cNvPr id="2115" name="Google Shape;57;p13">
            <a:extLst>
              <a:ext uri="{FF2B5EF4-FFF2-40B4-BE49-F238E27FC236}">
                <a16:creationId xmlns:a16="http://schemas.microsoft.com/office/drawing/2014/main" id="{E2EF9AEF-204A-B959-BC64-2EDFEF7762C8}"/>
              </a:ext>
            </a:extLst>
          </p:cNvPr>
          <p:cNvPicPr preferRelativeResize="0"/>
          <p:nvPr/>
        </p:nvPicPr>
        <p:blipFill>
          <a:blip r:embed="rId18">
            <a:alphaModFix/>
            <a:duotone>
              <a:schemeClr val="accent3">
                <a:shade val="45000"/>
                <a:satMod val="135000"/>
              </a:schemeClr>
              <a:prstClr val="white"/>
            </a:duotone>
          </a:blip>
          <a:stretch>
            <a:fillRect/>
          </a:stretch>
        </p:blipFill>
        <p:spPr>
          <a:xfrm>
            <a:off x="5430586" y="2896269"/>
            <a:ext cx="372076" cy="372076"/>
          </a:xfrm>
          <a:prstGeom prst="rect">
            <a:avLst/>
          </a:prstGeom>
          <a:noFill/>
          <a:ln>
            <a:noFill/>
          </a:ln>
        </p:spPr>
      </p:pic>
      <p:pic>
        <p:nvPicPr>
          <p:cNvPr id="2116" name="Google Shape;57;p13">
            <a:extLst>
              <a:ext uri="{FF2B5EF4-FFF2-40B4-BE49-F238E27FC236}">
                <a16:creationId xmlns:a16="http://schemas.microsoft.com/office/drawing/2014/main" id="{D4A21F7C-15C9-75C9-8960-7657F3833F5A}"/>
              </a:ext>
            </a:extLst>
          </p:cNvPr>
          <p:cNvPicPr preferRelativeResize="0"/>
          <p:nvPr/>
        </p:nvPicPr>
        <p:blipFill>
          <a:blip r:embed="rId18">
            <a:alphaModFix/>
            <a:duotone>
              <a:schemeClr val="accent3">
                <a:shade val="45000"/>
                <a:satMod val="135000"/>
              </a:schemeClr>
              <a:prstClr val="white"/>
            </a:duotone>
          </a:blip>
          <a:stretch>
            <a:fillRect/>
          </a:stretch>
        </p:blipFill>
        <p:spPr>
          <a:xfrm rot="4036951">
            <a:off x="8337659" y="3228521"/>
            <a:ext cx="372076" cy="372076"/>
          </a:xfrm>
          <a:prstGeom prst="rect">
            <a:avLst/>
          </a:prstGeom>
          <a:noFill/>
          <a:ln>
            <a:noFill/>
          </a:ln>
        </p:spPr>
      </p:pic>
      <p:grpSp>
        <p:nvGrpSpPr>
          <p:cNvPr id="7" name="Group 6">
            <a:extLst>
              <a:ext uri="{FF2B5EF4-FFF2-40B4-BE49-F238E27FC236}">
                <a16:creationId xmlns:a16="http://schemas.microsoft.com/office/drawing/2014/main" id="{D59FD279-FC38-5194-CD84-0CD071A05462}"/>
              </a:ext>
            </a:extLst>
          </p:cNvPr>
          <p:cNvGrpSpPr/>
          <p:nvPr/>
        </p:nvGrpSpPr>
        <p:grpSpPr>
          <a:xfrm>
            <a:off x="749293" y="1703547"/>
            <a:ext cx="3565428" cy="731623"/>
            <a:chOff x="1677130" y="5426226"/>
            <a:chExt cx="3565428" cy="731623"/>
          </a:xfrm>
        </p:grpSpPr>
        <mc:AlternateContent xmlns:mc="http://schemas.openxmlformats.org/markup-compatibility/2006" xmlns:a14="http://schemas.microsoft.com/office/drawing/2010/main">
          <mc:Choice Requires="a14">
            <p:sp>
              <p:nvSpPr>
                <p:cNvPr id="2119" name="TextBox 2118">
                  <a:extLst>
                    <a:ext uri="{FF2B5EF4-FFF2-40B4-BE49-F238E27FC236}">
                      <a16:creationId xmlns:a16="http://schemas.microsoft.com/office/drawing/2014/main" id="{6F95E9C6-6C4C-7022-49F7-354597383492}"/>
                    </a:ext>
                  </a:extLst>
                </p:cNvPr>
                <p:cNvSpPr txBox="1"/>
                <p:nvPr/>
              </p:nvSpPr>
              <p:spPr>
                <a:xfrm>
                  <a:off x="1677130" y="5486445"/>
                  <a:ext cx="3565428" cy="338554"/>
                </a:xfrm>
                <a:prstGeom prst="rect">
                  <a:avLst/>
                </a:prstGeom>
                <a:noFill/>
              </p:spPr>
              <p:txBody>
                <a:bodyPr wrap="square" rtlCol="0">
                  <a:spAutoFit/>
                </a:bodyPr>
                <a:lstStyle/>
                <a:p>
                  <a14:m>
                    <m:oMath xmlns:m="http://schemas.openxmlformats.org/officeDocument/2006/math">
                      <m:r>
                        <a:rPr lang="en-US" sz="1600" b="0" i="1" smtClean="0">
                          <a:latin typeface="Cambria Math" panose="02040503050406030204" pitchFamily="18" charset="0"/>
                        </a:rPr>
                        <m:t>𝐶</m:t>
                      </m:r>
                    </m:oMath>
                  </a14:m>
                  <a:r>
                    <a:rPr lang="en-US" sz="1600" dirty="0"/>
                    <a:t> = </a:t>
                  </a:r>
                  <a14:m>
                    <m:oMath xmlns:m="http://schemas.openxmlformats.org/officeDocument/2006/math">
                      <m:sSub>
                        <m:sSubPr>
                          <m:ctrlPr>
                            <a:rPr lang="en-US" sz="1600" b="0" i="1" dirty="0" smtClean="0">
                              <a:latin typeface="Cambria Math" panose="02040503050406030204" pitchFamily="18" charset="0"/>
                            </a:rPr>
                          </m:ctrlPr>
                        </m:sSubPr>
                        <m:e>
                          <m:r>
                            <m:rPr>
                              <m:sty m:val="p"/>
                            </m:rPr>
                            <a:rPr lang="en-US" sz="1600" i="0" dirty="0" smtClean="0">
                              <a:latin typeface="Cambria Math" panose="02040503050406030204" pitchFamily="18" charset="0"/>
                            </a:rPr>
                            <m:t>Commit</m:t>
                          </m:r>
                        </m:e>
                        <m:sub>
                          <m:r>
                            <m:rPr>
                              <m:sty m:val="p"/>
                            </m:rPr>
                            <a:rPr lang="en-US" sz="1600" b="0" i="0" dirty="0" smtClean="0">
                              <a:latin typeface="Cambria Math" panose="02040503050406030204" pitchFamily="18" charset="0"/>
                            </a:rPr>
                            <m:t>KZG</m:t>
                          </m:r>
                        </m:sub>
                      </m:sSub>
                    </m:oMath>
                  </a14:m>
                  <a:r>
                    <a:rPr lang="en-US" sz="1600" dirty="0"/>
                    <a:t>(             )</a:t>
                  </a:r>
                </a:p>
              </p:txBody>
            </p:sp>
          </mc:Choice>
          <mc:Fallback xmlns="">
            <p:sp>
              <p:nvSpPr>
                <p:cNvPr id="2119" name="TextBox 2118">
                  <a:extLst>
                    <a:ext uri="{FF2B5EF4-FFF2-40B4-BE49-F238E27FC236}">
                      <a16:creationId xmlns:a16="http://schemas.microsoft.com/office/drawing/2014/main" id="{6F95E9C6-6C4C-7022-49F7-354597383492}"/>
                    </a:ext>
                  </a:extLst>
                </p:cNvPr>
                <p:cNvSpPr txBox="1">
                  <a:spLocks noRot="1" noChangeAspect="1" noMove="1" noResize="1" noEditPoints="1" noAdjustHandles="1" noChangeArrowheads="1" noChangeShapeType="1" noTextEdit="1"/>
                </p:cNvSpPr>
                <p:nvPr/>
              </p:nvSpPr>
              <p:spPr>
                <a:xfrm>
                  <a:off x="1677130" y="5486445"/>
                  <a:ext cx="3565428" cy="338554"/>
                </a:xfrm>
                <a:prstGeom prst="rect">
                  <a:avLst/>
                </a:prstGeom>
                <a:blipFill>
                  <a:blip r:embed="rId22"/>
                  <a:stretch>
                    <a:fillRect t="-5357" b="-21429"/>
                  </a:stretch>
                </a:blipFill>
              </p:spPr>
              <p:txBody>
                <a:bodyPr/>
                <a:lstStyle/>
                <a:p>
                  <a:r>
                    <a:rPr lang="en-US">
                      <a:noFill/>
                    </a:rPr>
                    <a:t> </a:t>
                  </a:r>
                </a:p>
              </p:txBody>
            </p:sp>
          </mc:Fallback>
        </mc:AlternateContent>
        <p:pic>
          <p:nvPicPr>
            <p:cNvPr id="2120" name="Google Shape;58;p13">
              <a:extLst>
                <a:ext uri="{FF2B5EF4-FFF2-40B4-BE49-F238E27FC236}">
                  <a16:creationId xmlns:a16="http://schemas.microsoft.com/office/drawing/2014/main" id="{4CE9FD2A-1E4B-4148-36D9-9A9B8A0CCA37}"/>
                </a:ext>
              </a:extLst>
            </p:cNvPr>
            <p:cNvPicPr preferRelativeResize="0"/>
            <p:nvPr/>
          </p:nvPicPr>
          <p:blipFill>
            <a:blip r:embed="rId16">
              <a:alphaModFix/>
              <a:duotone>
                <a:schemeClr val="accent2">
                  <a:shade val="45000"/>
                  <a:satMod val="135000"/>
                </a:schemeClr>
                <a:prstClr val="white"/>
              </a:duotone>
            </a:blip>
            <a:stretch>
              <a:fillRect/>
            </a:stretch>
          </p:blipFill>
          <p:spPr>
            <a:xfrm flipH="1">
              <a:off x="3181495" y="5426226"/>
              <a:ext cx="450725" cy="450725"/>
            </a:xfrm>
            <a:prstGeom prst="rect">
              <a:avLst/>
            </a:prstGeom>
            <a:noFill/>
            <a:ln>
              <a:noFill/>
            </a:ln>
          </p:spPr>
        </p:pic>
        <mc:AlternateContent xmlns:mc="http://schemas.openxmlformats.org/markup-compatibility/2006" xmlns:a14="http://schemas.microsoft.com/office/drawing/2010/main">
          <mc:Choice Requires="a14">
            <p:sp>
              <p:nvSpPr>
                <p:cNvPr id="2121" name="Google Shape;64;p13">
                  <a:extLst>
                    <a:ext uri="{FF2B5EF4-FFF2-40B4-BE49-F238E27FC236}">
                      <a16:creationId xmlns:a16="http://schemas.microsoft.com/office/drawing/2014/main" id="{8F81B57A-C24A-C970-8992-6707B7B6B800}"/>
                    </a:ext>
                  </a:extLst>
                </p:cNvPr>
                <p:cNvSpPr txBox="1"/>
                <p:nvPr/>
              </p:nvSpPr>
              <p:spPr>
                <a:xfrm>
                  <a:off x="2614759" y="5860466"/>
                  <a:ext cx="1608000" cy="297383"/>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US" sz="1600" kern="0" dirty="0">
                      <a:solidFill>
                        <a:schemeClr val="accent2">
                          <a:lumMod val="75000"/>
                        </a:schemeClr>
                      </a:solidFill>
                      <a:latin typeface="Arial"/>
                      <a:cs typeface="Arial"/>
                      <a:sym typeface="Arial"/>
                    </a:rPr>
                    <a:t>Data = </a:t>
                  </a:r>
                  <a14:m>
                    <m:oMath xmlns:m="http://schemas.openxmlformats.org/officeDocument/2006/math">
                      <m:r>
                        <a:rPr lang="en-US" sz="1600" b="0" i="1" smtClean="0">
                          <a:solidFill>
                            <a:schemeClr val="accent2">
                              <a:lumMod val="75000"/>
                            </a:schemeClr>
                          </a:solidFill>
                          <a:latin typeface="Cambria Math" panose="02040503050406030204" pitchFamily="18" charset="0"/>
                        </a:rPr>
                        <m:t>𝜙</m:t>
                      </m:r>
                      <m:d>
                        <m:dPr>
                          <m:ctrlPr>
                            <a:rPr lang="ar-AE" sz="1600" b="0" i="1" smtClean="0">
                              <a:solidFill>
                                <a:schemeClr val="accent2">
                                  <a:lumMod val="75000"/>
                                </a:schemeClr>
                              </a:solidFill>
                              <a:latin typeface="Cambria Math" panose="02040503050406030204" pitchFamily="18" charset="0"/>
                            </a:rPr>
                          </m:ctrlPr>
                        </m:dPr>
                        <m:e>
                          <m:r>
                            <a:rPr lang="ar-AE" sz="1600" b="0" i="1" smtClean="0">
                              <a:solidFill>
                                <a:schemeClr val="accent2">
                                  <a:lumMod val="75000"/>
                                </a:schemeClr>
                              </a:solidFill>
                              <a:latin typeface="Cambria Math" panose="02040503050406030204" pitchFamily="18" charset="0"/>
                            </a:rPr>
                            <m:t>𝑋</m:t>
                          </m:r>
                        </m:e>
                      </m:d>
                    </m:oMath>
                  </a14:m>
                  <a:endParaRPr lang="ar-AE" sz="1600" kern="0" dirty="0">
                    <a:solidFill>
                      <a:schemeClr val="accent2">
                        <a:lumMod val="75000"/>
                      </a:schemeClr>
                    </a:solidFill>
                    <a:latin typeface="Arial"/>
                    <a:cs typeface="Arial"/>
                    <a:sym typeface="Arial"/>
                  </a:endParaRPr>
                </a:p>
              </p:txBody>
            </p:sp>
          </mc:Choice>
          <mc:Fallback xmlns="">
            <p:sp>
              <p:nvSpPr>
                <p:cNvPr id="2121" name="Google Shape;64;p13">
                  <a:extLst>
                    <a:ext uri="{FF2B5EF4-FFF2-40B4-BE49-F238E27FC236}">
                      <a16:creationId xmlns:a16="http://schemas.microsoft.com/office/drawing/2014/main" id="{8F81B57A-C24A-C970-8992-6707B7B6B800}"/>
                    </a:ext>
                  </a:extLst>
                </p:cNvPr>
                <p:cNvSpPr txBox="1">
                  <a:spLocks noRot="1" noChangeAspect="1" noMove="1" noResize="1" noEditPoints="1" noAdjustHandles="1" noChangeArrowheads="1" noChangeShapeType="1" noTextEdit="1"/>
                </p:cNvSpPr>
                <p:nvPr/>
              </p:nvSpPr>
              <p:spPr>
                <a:xfrm>
                  <a:off x="2614759" y="5860466"/>
                  <a:ext cx="1608000" cy="297383"/>
                </a:xfrm>
                <a:prstGeom prst="rect">
                  <a:avLst/>
                </a:prstGeom>
                <a:blipFill>
                  <a:blip r:embed="rId23"/>
                  <a:stretch>
                    <a:fillRect t="-12500" b="-35417"/>
                  </a:stretch>
                </a:blipFill>
                <a:ln>
                  <a:noFill/>
                </a:ln>
              </p:spPr>
              <p:txBody>
                <a:bodyPr/>
                <a:lstStyle/>
                <a:p>
                  <a:r>
                    <a:rPr lang="en-US">
                      <a:noFill/>
                    </a:rPr>
                    <a:t> </a:t>
                  </a:r>
                </a:p>
              </p:txBody>
            </p:sp>
          </mc:Fallback>
        </mc:AlternateContent>
      </p:grpSp>
      <p:grpSp>
        <p:nvGrpSpPr>
          <p:cNvPr id="35" name="Group 34">
            <a:extLst>
              <a:ext uri="{FF2B5EF4-FFF2-40B4-BE49-F238E27FC236}">
                <a16:creationId xmlns:a16="http://schemas.microsoft.com/office/drawing/2014/main" id="{2ABD0A92-6962-B7DD-22ED-70A6B017FABF}"/>
              </a:ext>
            </a:extLst>
          </p:cNvPr>
          <p:cNvGrpSpPr/>
          <p:nvPr/>
        </p:nvGrpSpPr>
        <p:grpSpPr>
          <a:xfrm>
            <a:off x="7369818" y="1673219"/>
            <a:ext cx="2544064" cy="410230"/>
            <a:chOff x="7369818" y="1673219"/>
            <a:chExt cx="2544064" cy="410230"/>
          </a:xfrm>
        </p:grpSpPr>
        <mc:AlternateContent xmlns:mc="http://schemas.openxmlformats.org/markup-compatibility/2006" xmlns:a14="http://schemas.microsoft.com/office/drawing/2010/main">
          <mc:Choice Requires="a14">
            <p:sp>
              <p:nvSpPr>
                <p:cNvPr id="12" name="Google Shape;82;p13">
                  <a:extLst>
                    <a:ext uri="{FF2B5EF4-FFF2-40B4-BE49-F238E27FC236}">
                      <a16:creationId xmlns:a16="http://schemas.microsoft.com/office/drawing/2014/main" id="{BEDC0A06-11CB-53F8-A985-A3B214C6FAEB}"/>
                    </a:ext>
                  </a:extLst>
                </p:cNvPr>
                <p:cNvSpPr txBox="1"/>
                <p:nvPr/>
              </p:nvSpPr>
              <p:spPr>
                <a:xfrm>
                  <a:off x="7369818" y="1682741"/>
                  <a:ext cx="2544064" cy="372076"/>
                </a:xfrm>
                <a:prstGeom prst="rect">
                  <a:avLst/>
                </a:prstGeom>
                <a:noFill/>
                <a:ln>
                  <a:noFill/>
                </a:ln>
              </p:spPr>
              <p:txBody>
                <a:bodyPr spcFirstLastPara="1" wrap="square" lIns="91425" tIns="91425" rIns="91425" bIns="91425" anchor="ctr" anchorCtr="0">
                  <a:noAutofit/>
                </a:bodyPr>
                <a:lstStyle/>
                <a:p>
                  <a:pPr>
                    <a:buClr>
                      <a:srgbClr val="000000"/>
                    </a:buClr>
                    <a:buFont typeface="Arial"/>
                    <a:buNone/>
                  </a:pPr>
                  <a:r>
                    <a:rPr lang="en-US" sz="1600" kern="0" dirty="0">
                      <a:highlight>
                        <a:srgbClr val="FFFF00"/>
                      </a:highlight>
                      <a:latin typeface="Arial"/>
                      <a:cs typeface="Arial"/>
                      <a:sym typeface="Arial"/>
                    </a:rPr>
                    <a:t>7) </a:t>
                  </a:r>
                  <a14:m>
                    <m:oMath xmlns:m="http://schemas.openxmlformats.org/officeDocument/2006/math">
                      <m:sSub>
                        <m:sSubPr>
                          <m:ctrlPr>
                            <a:rPr lang="en-US" sz="1600" b="0" i="1" kern="0" dirty="0" smtClean="0">
                              <a:highlight>
                                <a:srgbClr val="FFFF00"/>
                              </a:highlight>
                              <a:latin typeface="Cambria Math" panose="02040503050406030204" pitchFamily="18" charset="0"/>
                              <a:cs typeface="Arial"/>
                              <a:sym typeface="Arial"/>
                            </a:rPr>
                          </m:ctrlPr>
                        </m:sSubPr>
                        <m:e>
                          <m:r>
                            <m:rPr>
                              <m:sty m:val="p"/>
                            </m:rPr>
                            <a:rPr lang="en-US" sz="1600" i="0" kern="0" dirty="0" smtClean="0">
                              <a:highlight>
                                <a:srgbClr val="FFFF00"/>
                              </a:highlight>
                              <a:latin typeface="Cambria Math" panose="02040503050406030204" pitchFamily="18" charset="0"/>
                              <a:cs typeface="Arial"/>
                              <a:sym typeface="Arial"/>
                            </a:rPr>
                            <m:t>Verify</m:t>
                          </m:r>
                        </m:e>
                        <m:sub>
                          <m:r>
                            <m:rPr>
                              <m:sty m:val="p"/>
                            </m:rPr>
                            <a:rPr lang="en-US" sz="1600" b="0" i="0" kern="0" dirty="0" smtClean="0">
                              <a:highlight>
                                <a:srgbClr val="FFFF00"/>
                              </a:highlight>
                              <a:latin typeface="Cambria Math" panose="02040503050406030204" pitchFamily="18" charset="0"/>
                              <a:cs typeface="Arial"/>
                              <a:sym typeface="Arial"/>
                            </a:rPr>
                            <m:t>key</m:t>
                          </m:r>
                        </m:sub>
                      </m:sSub>
                    </m:oMath>
                  </a14:m>
                  <a:r>
                    <a:rPr lang="en-US" sz="1600" kern="0" dirty="0">
                      <a:highlight>
                        <a:srgbClr val="FFFF00"/>
                      </a:highlight>
                      <a:latin typeface="Arial"/>
                      <a:cs typeface="Arial"/>
                      <a:sym typeface="Arial"/>
                    </a:rPr>
                    <a:t>(     ,     ) = 0/1</a:t>
                  </a:r>
                  <a:endParaRPr sz="1600" kern="0" dirty="0">
                    <a:highlight>
                      <a:srgbClr val="FFFF00"/>
                    </a:highlight>
                    <a:latin typeface="Arial"/>
                    <a:cs typeface="Arial"/>
                    <a:sym typeface="Arial"/>
                  </a:endParaRPr>
                </a:p>
              </p:txBody>
            </p:sp>
          </mc:Choice>
          <mc:Fallback xmlns="">
            <p:sp>
              <p:nvSpPr>
                <p:cNvPr id="12" name="Google Shape;82;p13">
                  <a:extLst>
                    <a:ext uri="{FF2B5EF4-FFF2-40B4-BE49-F238E27FC236}">
                      <a16:creationId xmlns:a16="http://schemas.microsoft.com/office/drawing/2014/main" id="{BEDC0A06-11CB-53F8-A985-A3B214C6FAEB}"/>
                    </a:ext>
                  </a:extLst>
                </p:cNvPr>
                <p:cNvSpPr txBox="1">
                  <a:spLocks noRot="1" noChangeAspect="1" noMove="1" noResize="1" noEditPoints="1" noAdjustHandles="1" noChangeArrowheads="1" noChangeShapeType="1" noTextEdit="1"/>
                </p:cNvSpPr>
                <p:nvPr/>
              </p:nvSpPr>
              <p:spPr>
                <a:xfrm>
                  <a:off x="7369818" y="1682741"/>
                  <a:ext cx="2544064" cy="372076"/>
                </a:xfrm>
                <a:prstGeom prst="rect">
                  <a:avLst/>
                </a:prstGeom>
                <a:blipFill>
                  <a:blip r:embed="rId24"/>
                  <a:stretch>
                    <a:fillRect l="-1439" t="-3279" b="-13115"/>
                  </a:stretch>
                </a:blipFill>
                <a:ln>
                  <a:noFill/>
                </a:ln>
              </p:spPr>
              <p:txBody>
                <a:bodyPr/>
                <a:lstStyle/>
                <a:p>
                  <a:r>
                    <a:rPr lang="en-US">
                      <a:noFill/>
                    </a:rPr>
                    <a:t> </a:t>
                  </a:r>
                </a:p>
              </p:txBody>
            </p:sp>
          </mc:Fallback>
        </mc:AlternateContent>
        <p:pic>
          <p:nvPicPr>
            <p:cNvPr id="13" name="Google Shape;86;p13">
              <a:extLst>
                <a:ext uri="{FF2B5EF4-FFF2-40B4-BE49-F238E27FC236}">
                  <a16:creationId xmlns:a16="http://schemas.microsoft.com/office/drawing/2014/main" id="{FF51EFFB-5D9E-43A4-48CB-BB8A6E13405A}"/>
                </a:ext>
              </a:extLst>
            </p:cNvPr>
            <p:cNvPicPr preferRelativeResize="0"/>
            <p:nvPr/>
          </p:nvPicPr>
          <p:blipFill>
            <a:blip r:embed="rId21">
              <a:alphaModFix/>
            </a:blip>
            <a:stretch>
              <a:fillRect/>
            </a:stretch>
          </p:blipFill>
          <p:spPr>
            <a:xfrm>
              <a:off x="8564320" y="1721415"/>
              <a:ext cx="275024" cy="275024"/>
            </a:xfrm>
            <a:prstGeom prst="rect">
              <a:avLst/>
            </a:prstGeom>
            <a:noFill/>
            <a:ln>
              <a:noFill/>
            </a:ln>
          </p:spPr>
        </p:pic>
        <p:pic>
          <p:nvPicPr>
            <p:cNvPr id="14" name="Google Shape;71;p13">
              <a:extLst>
                <a:ext uri="{FF2B5EF4-FFF2-40B4-BE49-F238E27FC236}">
                  <a16:creationId xmlns:a16="http://schemas.microsoft.com/office/drawing/2014/main" id="{9FA5E33A-B5C9-B76C-3C0D-98EB9622F76C}"/>
                </a:ext>
              </a:extLst>
            </p:cNvPr>
            <p:cNvPicPr preferRelativeResize="0"/>
            <p:nvPr/>
          </p:nvPicPr>
          <p:blipFill>
            <a:blip r:embed="rId19">
              <a:alphaModFix/>
            </a:blip>
            <a:stretch>
              <a:fillRect/>
            </a:stretch>
          </p:blipFill>
          <p:spPr>
            <a:xfrm rot="12416289">
              <a:off x="8861188" y="1673219"/>
              <a:ext cx="382980" cy="410230"/>
            </a:xfrm>
            <a:prstGeom prst="rect">
              <a:avLst/>
            </a:prstGeom>
            <a:noFill/>
            <a:ln>
              <a:noFill/>
            </a:ln>
          </p:spPr>
        </p:pic>
      </p:grpSp>
      <p:grpSp>
        <p:nvGrpSpPr>
          <p:cNvPr id="30" name="Group 29">
            <a:extLst>
              <a:ext uri="{FF2B5EF4-FFF2-40B4-BE49-F238E27FC236}">
                <a16:creationId xmlns:a16="http://schemas.microsoft.com/office/drawing/2014/main" id="{F3ED4854-AFB0-AF9A-8421-A4A32555DCD2}"/>
              </a:ext>
            </a:extLst>
          </p:cNvPr>
          <p:cNvGrpSpPr/>
          <p:nvPr/>
        </p:nvGrpSpPr>
        <p:grpSpPr>
          <a:xfrm>
            <a:off x="3417583" y="4416605"/>
            <a:ext cx="4552961" cy="593077"/>
            <a:chOff x="3417583" y="4416605"/>
            <a:chExt cx="4552961" cy="593077"/>
          </a:xfrm>
        </p:grpSpPr>
        <p:sp>
          <p:nvSpPr>
            <p:cNvPr id="2048" name="Google Shape;76;p13">
              <a:extLst>
                <a:ext uri="{FF2B5EF4-FFF2-40B4-BE49-F238E27FC236}">
                  <a16:creationId xmlns:a16="http://schemas.microsoft.com/office/drawing/2014/main" id="{26AE1EE8-50B0-E2F6-32E4-1905D723FBB7}"/>
                </a:ext>
              </a:extLst>
            </p:cNvPr>
            <p:cNvSpPr txBox="1"/>
            <p:nvPr/>
          </p:nvSpPr>
          <p:spPr>
            <a:xfrm>
              <a:off x="3417583" y="4526437"/>
              <a:ext cx="4552961" cy="310495"/>
            </a:xfrm>
            <a:prstGeom prst="rect">
              <a:avLst/>
            </a:prstGeom>
            <a:noFill/>
            <a:ln>
              <a:noFill/>
            </a:ln>
          </p:spPr>
          <p:txBody>
            <a:bodyPr spcFirstLastPara="1" wrap="square" lIns="91425" tIns="91425" rIns="91425" bIns="91425" anchor="ctr" anchorCtr="0">
              <a:noAutofit/>
            </a:bodyPr>
            <a:lstStyle/>
            <a:p>
              <a:pPr>
                <a:buClr>
                  <a:srgbClr val="000000"/>
                </a:buClr>
                <a:buFont typeface="Arial"/>
                <a:buNone/>
              </a:pPr>
              <a:r>
                <a:rPr lang="en" sz="1600" kern="0" dirty="0">
                  <a:solidFill>
                    <a:srgbClr val="0070C0"/>
                  </a:solidFill>
                  <a:highlight>
                    <a:srgbClr val="FFFF00"/>
                  </a:highlight>
                  <a:latin typeface="Arial"/>
                  <a:cs typeface="Arial"/>
                  <a:sym typeface="Arial"/>
                </a:rPr>
                <a:t>3) Sends the ciphertext            and proof</a:t>
              </a:r>
              <a:endParaRPr sz="1600" kern="0" dirty="0">
                <a:solidFill>
                  <a:srgbClr val="0070C0"/>
                </a:solidFill>
                <a:highlight>
                  <a:srgbClr val="FFFF00"/>
                </a:highlight>
                <a:latin typeface="Arial"/>
                <a:cs typeface="Arial"/>
                <a:sym typeface="Arial"/>
              </a:endParaRPr>
            </a:p>
          </p:txBody>
        </p:sp>
        <p:pic>
          <p:nvPicPr>
            <p:cNvPr id="19" name="Google Shape;69;p13">
              <a:extLst>
                <a:ext uri="{FF2B5EF4-FFF2-40B4-BE49-F238E27FC236}">
                  <a16:creationId xmlns:a16="http://schemas.microsoft.com/office/drawing/2014/main" id="{A2BB02B9-0035-DEC4-7F06-B260553A0476}"/>
                </a:ext>
              </a:extLst>
            </p:cNvPr>
            <p:cNvPicPr preferRelativeResize="0"/>
            <p:nvPr/>
          </p:nvPicPr>
          <p:blipFill>
            <a:blip r:embed="rId25">
              <a:alphaModFix/>
            </a:blip>
            <a:stretch>
              <a:fillRect/>
            </a:stretch>
          </p:blipFill>
          <p:spPr>
            <a:xfrm>
              <a:off x="7237089" y="4463707"/>
              <a:ext cx="545975" cy="545975"/>
            </a:xfrm>
            <a:prstGeom prst="rect">
              <a:avLst/>
            </a:prstGeom>
            <a:noFill/>
            <a:ln>
              <a:noFill/>
            </a:ln>
          </p:spPr>
        </p:pic>
        <p:pic>
          <p:nvPicPr>
            <p:cNvPr id="3" name="Google Shape;80;p13">
              <a:extLst>
                <a:ext uri="{FF2B5EF4-FFF2-40B4-BE49-F238E27FC236}">
                  <a16:creationId xmlns:a16="http://schemas.microsoft.com/office/drawing/2014/main" id="{3275735E-73EB-2E73-A62D-9C4D6B3CAB52}"/>
                </a:ext>
              </a:extLst>
            </p:cNvPr>
            <p:cNvPicPr preferRelativeResize="0"/>
            <p:nvPr/>
          </p:nvPicPr>
          <p:blipFill>
            <a:blip r:embed="rId20">
              <a:alphaModFix/>
            </a:blip>
            <a:stretch>
              <a:fillRect/>
            </a:stretch>
          </p:blipFill>
          <p:spPr>
            <a:xfrm>
              <a:off x="5689969" y="4416605"/>
              <a:ext cx="545975" cy="545975"/>
            </a:xfrm>
            <a:prstGeom prst="rect">
              <a:avLst/>
            </a:prstGeom>
            <a:noFill/>
            <a:ln>
              <a:noFill/>
            </a:ln>
          </p:spPr>
        </p:pic>
      </p:grpSp>
      <p:grpSp>
        <p:nvGrpSpPr>
          <p:cNvPr id="20" name="Group 19">
            <a:extLst>
              <a:ext uri="{FF2B5EF4-FFF2-40B4-BE49-F238E27FC236}">
                <a16:creationId xmlns:a16="http://schemas.microsoft.com/office/drawing/2014/main" id="{F1895147-B68B-3C0A-0C0C-95802CC7D6CD}"/>
              </a:ext>
            </a:extLst>
          </p:cNvPr>
          <p:cNvGrpSpPr/>
          <p:nvPr/>
        </p:nvGrpSpPr>
        <p:grpSpPr>
          <a:xfrm>
            <a:off x="598689" y="5258283"/>
            <a:ext cx="7103443" cy="587751"/>
            <a:chOff x="598689" y="5258283"/>
            <a:chExt cx="7103443" cy="587751"/>
          </a:xfrm>
        </p:grpSpPr>
        <mc:AlternateContent xmlns:mc="http://schemas.openxmlformats.org/markup-compatibility/2006" xmlns:a14="http://schemas.microsoft.com/office/drawing/2010/main">
          <mc:Choice Requires="a14">
            <p:sp>
              <p:nvSpPr>
                <p:cNvPr id="2128" name="Google Shape;76;p13">
                  <a:extLst>
                    <a:ext uri="{FF2B5EF4-FFF2-40B4-BE49-F238E27FC236}">
                      <a16:creationId xmlns:a16="http://schemas.microsoft.com/office/drawing/2014/main" id="{1B4239F2-391A-5023-9026-0DF5456E9DDF}"/>
                    </a:ext>
                  </a:extLst>
                </p:cNvPr>
                <p:cNvSpPr txBox="1"/>
                <p:nvPr/>
              </p:nvSpPr>
              <p:spPr>
                <a:xfrm>
                  <a:off x="598689" y="5296371"/>
                  <a:ext cx="7103443" cy="413945"/>
                </a:xfrm>
                <a:prstGeom prst="rect">
                  <a:avLst/>
                </a:prstGeom>
                <a:noFill/>
                <a:ln>
                  <a:noFill/>
                </a:ln>
              </p:spPr>
              <p:txBody>
                <a:bodyPr spcFirstLastPara="1" wrap="square" lIns="91425" tIns="91425" rIns="91425" bIns="91425" anchor="ctr" anchorCtr="0">
                  <a:noAutofit/>
                </a:bodyPr>
                <a:lstStyle/>
                <a:p>
                  <a:r>
                    <a:rPr lang="en" sz="1600" kern="0" dirty="0">
                      <a:solidFill>
                        <a:srgbClr val="0070C0"/>
                      </a:solidFill>
                      <a:highlight>
                        <a:srgbClr val="FFFF00"/>
                      </a:highlight>
                      <a:latin typeface="Arial"/>
                      <a:cs typeface="Arial"/>
                      <a:sym typeface="Arial"/>
                    </a:rPr>
                    <a:t>1) </a:t>
                  </a:r>
                  <a14:m>
                    <m:oMath xmlns:m="http://schemas.openxmlformats.org/officeDocument/2006/math">
                      <m:r>
                        <m:rPr>
                          <m:sty m:val="p"/>
                        </m:rPr>
                        <a:rPr lang="en" sz="1600" i="0" kern="0" dirty="0" smtClean="0">
                          <a:solidFill>
                            <a:srgbClr val="0070C0"/>
                          </a:solidFill>
                          <a:highlight>
                            <a:srgbClr val="FFFF00"/>
                          </a:highlight>
                          <a:latin typeface="Cambria Math" panose="02040503050406030204" pitchFamily="18" charset="0"/>
                          <a:cs typeface="Arial"/>
                          <a:sym typeface="Arial"/>
                        </a:rPr>
                        <m:t>Enc</m:t>
                      </m:r>
                    </m:oMath>
                  </a14:m>
                  <a:r>
                    <a:rPr lang="en" sz="1600" kern="0" dirty="0">
                      <a:solidFill>
                        <a:srgbClr val="0070C0"/>
                      </a:solidFill>
                      <a:highlight>
                        <a:srgbClr val="FFFF00"/>
                      </a:highlight>
                      <a:latin typeface="Arial"/>
                      <a:cs typeface="Arial"/>
                      <a:sym typeface="Arial"/>
                    </a:rPr>
                    <a:t>(</a:t>
                  </a:r>
                  <a14:m>
                    <m:oMath xmlns:m="http://schemas.openxmlformats.org/officeDocument/2006/math">
                      <m:r>
                        <a:rPr lang="en-US" sz="1600" b="0" i="1" kern="0" smtClean="0">
                          <a:solidFill>
                            <a:schemeClr val="tx1"/>
                          </a:solidFill>
                          <a:highlight>
                            <a:srgbClr val="FFFF00"/>
                          </a:highlight>
                          <a:latin typeface="Cambria Math" panose="02040503050406030204" pitchFamily="18" charset="0"/>
                          <a:cs typeface="Arial"/>
                          <a:sym typeface="Arial"/>
                        </a:rPr>
                        <m:t>𝐶</m:t>
                      </m:r>
                    </m:oMath>
                  </a14:m>
                  <a:r>
                    <a:rPr lang="en" sz="1600" kern="0" dirty="0">
                      <a:solidFill>
                        <a:srgbClr val="0070C0"/>
                      </a:solidFill>
                      <a:highlight>
                        <a:srgbClr val="FFFF00"/>
                      </a:highlight>
                      <a:latin typeface="Arial"/>
                      <a:cs typeface="Arial"/>
                      <a:sym typeface="Arial"/>
                    </a:rPr>
                    <a:t>,         ) = (ver. key     , secret key    , ciphertext           , proof          )</a:t>
                  </a:r>
                  <a:endParaRPr sz="1600" kern="0" dirty="0">
                    <a:solidFill>
                      <a:srgbClr val="0070C0"/>
                    </a:solidFill>
                    <a:highlight>
                      <a:srgbClr val="FFFF00"/>
                    </a:highlight>
                    <a:latin typeface="Arial"/>
                    <a:cs typeface="Arial"/>
                    <a:sym typeface="Arial"/>
                  </a:endParaRPr>
                </a:p>
              </p:txBody>
            </p:sp>
          </mc:Choice>
          <mc:Fallback xmlns="">
            <p:sp>
              <p:nvSpPr>
                <p:cNvPr id="2128" name="Google Shape;76;p13">
                  <a:extLst>
                    <a:ext uri="{FF2B5EF4-FFF2-40B4-BE49-F238E27FC236}">
                      <a16:creationId xmlns:a16="http://schemas.microsoft.com/office/drawing/2014/main" id="{1B4239F2-391A-5023-9026-0DF5456E9DDF}"/>
                    </a:ext>
                  </a:extLst>
                </p:cNvPr>
                <p:cNvSpPr txBox="1">
                  <a:spLocks noRot="1" noChangeAspect="1" noMove="1" noResize="1" noEditPoints="1" noAdjustHandles="1" noChangeArrowheads="1" noChangeShapeType="1" noTextEdit="1"/>
                </p:cNvSpPr>
                <p:nvPr/>
              </p:nvSpPr>
              <p:spPr>
                <a:xfrm>
                  <a:off x="598689" y="5296371"/>
                  <a:ext cx="7103443" cy="413945"/>
                </a:xfrm>
                <a:prstGeom prst="rect">
                  <a:avLst/>
                </a:prstGeom>
                <a:blipFill>
                  <a:blip r:embed="rId27"/>
                  <a:stretch>
                    <a:fillRect l="-429" b="-8824"/>
                  </a:stretch>
                </a:blipFill>
                <a:ln>
                  <a:noFill/>
                </a:ln>
              </p:spPr>
              <p:txBody>
                <a:bodyPr/>
                <a:lstStyle/>
                <a:p>
                  <a:r>
                    <a:rPr lang="en-US">
                      <a:noFill/>
                    </a:rPr>
                    <a:t> </a:t>
                  </a:r>
                </a:p>
              </p:txBody>
            </p:sp>
          </mc:Fallback>
        </mc:AlternateContent>
        <p:pic>
          <p:nvPicPr>
            <p:cNvPr id="57" name="Google Shape;69;p13">
              <a:extLst>
                <a:ext uri="{FF2B5EF4-FFF2-40B4-BE49-F238E27FC236}">
                  <a16:creationId xmlns:a16="http://schemas.microsoft.com/office/drawing/2014/main" id="{17FF9F2B-0120-E3E2-7F18-C9282A0ABC8F}"/>
                </a:ext>
              </a:extLst>
            </p:cNvPr>
            <p:cNvPicPr preferRelativeResize="0"/>
            <p:nvPr/>
          </p:nvPicPr>
          <p:blipFill>
            <a:blip r:embed="rId25">
              <a:alphaModFix/>
            </a:blip>
            <a:stretch>
              <a:fillRect/>
            </a:stretch>
          </p:blipFill>
          <p:spPr>
            <a:xfrm>
              <a:off x="6913884" y="5300059"/>
              <a:ext cx="545975" cy="545975"/>
            </a:xfrm>
            <a:prstGeom prst="rect">
              <a:avLst/>
            </a:prstGeom>
            <a:noFill/>
            <a:ln>
              <a:noFill/>
            </a:ln>
          </p:spPr>
        </p:pic>
        <p:pic>
          <p:nvPicPr>
            <p:cNvPr id="2129" name="Google Shape;86;p13">
              <a:extLst>
                <a:ext uri="{FF2B5EF4-FFF2-40B4-BE49-F238E27FC236}">
                  <a16:creationId xmlns:a16="http://schemas.microsoft.com/office/drawing/2014/main" id="{1C8A8A26-6D17-DC1E-B295-95661C6CAE47}"/>
                </a:ext>
              </a:extLst>
            </p:cNvPr>
            <p:cNvPicPr preferRelativeResize="0"/>
            <p:nvPr/>
          </p:nvPicPr>
          <p:blipFill>
            <a:blip r:embed="rId21">
              <a:alphaModFix/>
            </a:blip>
            <a:stretch>
              <a:fillRect/>
            </a:stretch>
          </p:blipFill>
          <p:spPr>
            <a:xfrm>
              <a:off x="3108960" y="5382121"/>
              <a:ext cx="275024" cy="275024"/>
            </a:xfrm>
            <a:prstGeom prst="rect">
              <a:avLst/>
            </a:prstGeom>
            <a:noFill/>
            <a:ln>
              <a:noFill/>
            </a:ln>
          </p:spPr>
        </p:pic>
        <p:pic>
          <p:nvPicPr>
            <p:cNvPr id="2130" name="Google Shape;71;p13">
              <a:extLst>
                <a:ext uri="{FF2B5EF4-FFF2-40B4-BE49-F238E27FC236}">
                  <a16:creationId xmlns:a16="http://schemas.microsoft.com/office/drawing/2014/main" id="{081931A6-4B9F-E43C-E5DA-D1B44F3B1E53}"/>
                </a:ext>
              </a:extLst>
            </p:cNvPr>
            <p:cNvPicPr preferRelativeResize="0"/>
            <p:nvPr/>
          </p:nvPicPr>
          <p:blipFill>
            <a:blip r:embed="rId19">
              <a:alphaModFix/>
            </a:blip>
            <a:stretch>
              <a:fillRect/>
            </a:stretch>
          </p:blipFill>
          <p:spPr>
            <a:xfrm rot="12416289">
              <a:off x="4339721" y="5335173"/>
              <a:ext cx="382980" cy="410230"/>
            </a:xfrm>
            <a:prstGeom prst="rect">
              <a:avLst/>
            </a:prstGeom>
            <a:noFill/>
            <a:ln>
              <a:noFill/>
            </a:ln>
          </p:spPr>
        </p:pic>
        <p:pic>
          <p:nvPicPr>
            <p:cNvPr id="8" name="Google Shape;67;p13">
              <a:extLst>
                <a:ext uri="{FF2B5EF4-FFF2-40B4-BE49-F238E27FC236}">
                  <a16:creationId xmlns:a16="http://schemas.microsoft.com/office/drawing/2014/main" id="{2B8BBCF1-3486-24B5-C744-578DE51DBE2A}"/>
                </a:ext>
              </a:extLst>
            </p:cNvPr>
            <p:cNvPicPr preferRelativeResize="0"/>
            <p:nvPr/>
          </p:nvPicPr>
          <p:blipFill>
            <a:blip r:embed="rId16">
              <a:alphaModFix/>
              <a:duotone>
                <a:schemeClr val="accent2">
                  <a:shade val="45000"/>
                  <a:satMod val="135000"/>
                </a:schemeClr>
                <a:prstClr val="white"/>
              </a:duotone>
            </a:blip>
            <a:stretch>
              <a:fillRect/>
            </a:stretch>
          </p:blipFill>
          <p:spPr>
            <a:xfrm flipH="1">
              <a:off x="1541978" y="5277560"/>
              <a:ext cx="450725" cy="450725"/>
            </a:xfrm>
            <a:prstGeom prst="rect">
              <a:avLst/>
            </a:prstGeom>
            <a:noFill/>
            <a:ln>
              <a:noFill/>
            </a:ln>
          </p:spPr>
        </p:pic>
        <p:pic>
          <p:nvPicPr>
            <p:cNvPr id="6" name="Google Shape;80;p13">
              <a:extLst>
                <a:ext uri="{FF2B5EF4-FFF2-40B4-BE49-F238E27FC236}">
                  <a16:creationId xmlns:a16="http://schemas.microsoft.com/office/drawing/2014/main" id="{74F01FF0-EDAE-02B2-CB69-D9BC2D77AEEE}"/>
                </a:ext>
              </a:extLst>
            </p:cNvPr>
            <p:cNvPicPr preferRelativeResize="0"/>
            <p:nvPr/>
          </p:nvPicPr>
          <p:blipFill>
            <a:blip r:embed="rId20">
              <a:alphaModFix/>
            </a:blip>
            <a:stretch>
              <a:fillRect/>
            </a:stretch>
          </p:blipFill>
          <p:spPr>
            <a:xfrm>
              <a:off x="5696949" y="5258283"/>
              <a:ext cx="545975" cy="545975"/>
            </a:xfrm>
            <a:prstGeom prst="rect">
              <a:avLst/>
            </a:prstGeom>
            <a:noFill/>
            <a:ln>
              <a:noFill/>
            </a:ln>
          </p:spPr>
        </p:pic>
      </p:grpSp>
      <p:grpSp>
        <p:nvGrpSpPr>
          <p:cNvPr id="40" name="Group 39">
            <a:extLst>
              <a:ext uri="{FF2B5EF4-FFF2-40B4-BE49-F238E27FC236}">
                <a16:creationId xmlns:a16="http://schemas.microsoft.com/office/drawing/2014/main" id="{E46F2679-AEBF-76DD-145B-769C499D2BD7}"/>
              </a:ext>
            </a:extLst>
          </p:cNvPr>
          <p:cNvGrpSpPr/>
          <p:nvPr/>
        </p:nvGrpSpPr>
        <p:grpSpPr>
          <a:xfrm>
            <a:off x="7926135" y="5099534"/>
            <a:ext cx="3475253" cy="560916"/>
            <a:chOff x="7926135" y="5099534"/>
            <a:chExt cx="3475253" cy="560916"/>
          </a:xfrm>
        </p:grpSpPr>
        <mc:AlternateContent xmlns:mc="http://schemas.openxmlformats.org/markup-compatibility/2006" xmlns:a14="http://schemas.microsoft.com/office/drawing/2010/main">
          <mc:Choice Requires="a14">
            <p:sp>
              <p:nvSpPr>
                <p:cNvPr id="2127" name="Google Shape;82;p13">
                  <a:extLst>
                    <a:ext uri="{FF2B5EF4-FFF2-40B4-BE49-F238E27FC236}">
                      <a16:creationId xmlns:a16="http://schemas.microsoft.com/office/drawing/2014/main" id="{B42E2F7E-425F-C8A5-E515-1393CE014064}"/>
                    </a:ext>
                  </a:extLst>
                </p:cNvPr>
                <p:cNvSpPr txBox="1"/>
                <p:nvPr/>
              </p:nvSpPr>
              <p:spPr>
                <a:xfrm>
                  <a:off x="7926135" y="5186484"/>
                  <a:ext cx="3475253" cy="372076"/>
                </a:xfrm>
                <a:prstGeom prst="rect">
                  <a:avLst/>
                </a:prstGeom>
                <a:noFill/>
                <a:ln>
                  <a:noFill/>
                </a:ln>
              </p:spPr>
              <p:txBody>
                <a:bodyPr spcFirstLastPara="1" wrap="square" lIns="91425" tIns="91425" rIns="91425" bIns="91425" anchor="ctr" anchorCtr="0">
                  <a:noAutofit/>
                </a:bodyPr>
                <a:lstStyle/>
                <a:p>
                  <a:pPr>
                    <a:buClr>
                      <a:srgbClr val="000000"/>
                    </a:buClr>
                    <a:buFont typeface="Arial"/>
                    <a:buNone/>
                  </a:pPr>
                  <a:r>
                    <a:rPr lang="en-US" sz="1600" kern="0" dirty="0">
                      <a:solidFill>
                        <a:srgbClr val="7030A0"/>
                      </a:solidFill>
                      <a:highlight>
                        <a:srgbClr val="FFFF00"/>
                      </a:highlight>
                      <a:latin typeface="Arial"/>
                      <a:cs typeface="Arial"/>
                      <a:sym typeface="Arial"/>
                    </a:rPr>
                    <a:t>4) </a:t>
                  </a:r>
                  <a14:m>
                    <m:oMath xmlns:m="http://schemas.openxmlformats.org/officeDocument/2006/math">
                      <m:sSub>
                        <m:sSubPr>
                          <m:ctrlPr>
                            <a:rPr lang="en-US" sz="1600" b="0" i="1" kern="0" dirty="0" smtClean="0">
                              <a:solidFill>
                                <a:srgbClr val="7030A0"/>
                              </a:solidFill>
                              <a:highlight>
                                <a:srgbClr val="FFFF00"/>
                              </a:highlight>
                              <a:latin typeface="Cambria Math" panose="02040503050406030204" pitchFamily="18" charset="0"/>
                              <a:cs typeface="Arial"/>
                              <a:sym typeface="Arial"/>
                            </a:rPr>
                          </m:ctrlPr>
                        </m:sSubPr>
                        <m:e>
                          <m:r>
                            <m:rPr>
                              <m:sty m:val="p"/>
                            </m:rPr>
                            <a:rPr lang="en-US" sz="1600" i="0" kern="0" dirty="0" smtClean="0">
                              <a:solidFill>
                                <a:srgbClr val="7030A0"/>
                              </a:solidFill>
                              <a:highlight>
                                <a:srgbClr val="FFFF00"/>
                              </a:highlight>
                              <a:latin typeface="Cambria Math" panose="02040503050406030204" pitchFamily="18" charset="0"/>
                              <a:cs typeface="Arial"/>
                              <a:sym typeface="Arial"/>
                            </a:rPr>
                            <m:t>Verify</m:t>
                          </m:r>
                        </m:e>
                        <m:sub>
                          <m:r>
                            <m:rPr>
                              <m:sty m:val="p"/>
                            </m:rPr>
                            <a:rPr lang="en-US" sz="1600" b="0" i="0" kern="0" dirty="0" smtClean="0">
                              <a:solidFill>
                                <a:srgbClr val="7030A0"/>
                              </a:solidFill>
                              <a:highlight>
                                <a:srgbClr val="FFFF00"/>
                              </a:highlight>
                              <a:latin typeface="Cambria Math" panose="02040503050406030204" pitchFamily="18" charset="0"/>
                              <a:cs typeface="Arial"/>
                              <a:sym typeface="Arial"/>
                            </a:rPr>
                            <m:t>ct</m:t>
                          </m:r>
                        </m:sub>
                      </m:sSub>
                    </m:oMath>
                  </a14:m>
                  <a:r>
                    <a:rPr lang="en-US" sz="1600" kern="0" dirty="0">
                      <a:solidFill>
                        <a:srgbClr val="7030A0"/>
                      </a:solidFill>
                      <a:highlight>
                        <a:srgbClr val="FFFF00"/>
                      </a:highlight>
                      <a:latin typeface="Arial"/>
                      <a:cs typeface="Arial"/>
                      <a:sym typeface="Arial"/>
                    </a:rPr>
                    <a:t>(</a:t>
                  </a:r>
                  <a14:m>
                    <m:oMath xmlns:m="http://schemas.openxmlformats.org/officeDocument/2006/math">
                      <m:r>
                        <a:rPr lang="en-US" sz="1600" b="0" i="1" kern="0" smtClean="0">
                          <a:solidFill>
                            <a:schemeClr val="tx1"/>
                          </a:solidFill>
                          <a:highlight>
                            <a:srgbClr val="FFFF00"/>
                          </a:highlight>
                          <a:latin typeface="Cambria Math" panose="02040503050406030204" pitchFamily="18" charset="0"/>
                          <a:cs typeface="Arial"/>
                          <a:sym typeface="Arial"/>
                        </a:rPr>
                        <m:t>𝐶</m:t>
                      </m:r>
                    </m:oMath>
                  </a14:m>
                  <a:r>
                    <a:rPr lang="en-US" sz="1600" kern="0" dirty="0">
                      <a:solidFill>
                        <a:srgbClr val="7030A0"/>
                      </a:solidFill>
                      <a:highlight>
                        <a:srgbClr val="FFFF00"/>
                      </a:highlight>
                      <a:latin typeface="Arial"/>
                      <a:cs typeface="Arial"/>
                      <a:sym typeface="Arial"/>
                    </a:rPr>
                    <a:t>,     ,           ,          ) ?= 1</a:t>
                  </a:r>
                  <a:endParaRPr sz="1600" kern="0" dirty="0">
                    <a:solidFill>
                      <a:srgbClr val="7030A0"/>
                    </a:solidFill>
                    <a:highlight>
                      <a:srgbClr val="FFFF00"/>
                    </a:highlight>
                    <a:latin typeface="Arial"/>
                    <a:cs typeface="Arial"/>
                    <a:sym typeface="Arial"/>
                  </a:endParaRPr>
                </a:p>
              </p:txBody>
            </p:sp>
          </mc:Choice>
          <mc:Fallback xmlns="">
            <p:sp>
              <p:nvSpPr>
                <p:cNvPr id="2127" name="Google Shape;82;p13">
                  <a:extLst>
                    <a:ext uri="{FF2B5EF4-FFF2-40B4-BE49-F238E27FC236}">
                      <a16:creationId xmlns:a16="http://schemas.microsoft.com/office/drawing/2014/main" id="{B42E2F7E-425F-C8A5-E515-1393CE014064}"/>
                    </a:ext>
                  </a:extLst>
                </p:cNvPr>
                <p:cNvSpPr txBox="1">
                  <a:spLocks noRot="1" noChangeAspect="1" noMove="1" noResize="1" noEditPoints="1" noAdjustHandles="1" noChangeArrowheads="1" noChangeShapeType="1" noTextEdit="1"/>
                </p:cNvSpPr>
                <p:nvPr/>
              </p:nvSpPr>
              <p:spPr>
                <a:xfrm>
                  <a:off x="7926135" y="5186484"/>
                  <a:ext cx="3475253" cy="372076"/>
                </a:xfrm>
                <a:prstGeom prst="rect">
                  <a:avLst/>
                </a:prstGeom>
                <a:blipFill>
                  <a:blip r:embed="rId28"/>
                  <a:stretch>
                    <a:fillRect l="-877" r="-877" b="-16393"/>
                  </a:stretch>
                </a:blipFill>
                <a:ln>
                  <a:noFill/>
                </a:ln>
              </p:spPr>
              <p:txBody>
                <a:bodyPr/>
                <a:lstStyle/>
                <a:p>
                  <a:r>
                    <a:rPr lang="en-US">
                      <a:noFill/>
                    </a:rPr>
                    <a:t> </a:t>
                  </a:r>
                </a:p>
              </p:txBody>
            </p:sp>
          </mc:Fallback>
        </mc:AlternateContent>
        <p:pic>
          <p:nvPicPr>
            <p:cNvPr id="9" name="Google Shape;86;p13">
              <a:extLst>
                <a:ext uri="{FF2B5EF4-FFF2-40B4-BE49-F238E27FC236}">
                  <a16:creationId xmlns:a16="http://schemas.microsoft.com/office/drawing/2014/main" id="{AD619132-2AA5-74B2-498E-3959B6F5452A}"/>
                </a:ext>
              </a:extLst>
            </p:cNvPr>
            <p:cNvPicPr preferRelativeResize="0"/>
            <p:nvPr/>
          </p:nvPicPr>
          <p:blipFill>
            <a:blip r:embed="rId21">
              <a:alphaModFix/>
            </a:blip>
            <a:stretch>
              <a:fillRect/>
            </a:stretch>
          </p:blipFill>
          <p:spPr>
            <a:xfrm>
              <a:off x="9187166" y="5256247"/>
              <a:ext cx="275024" cy="275024"/>
            </a:xfrm>
            <a:prstGeom prst="rect">
              <a:avLst/>
            </a:prstGeom>
            <a:noFill/>
            <a:ln>
              <a:noFill/>
            </a:ln>
          </p:spPr>
        </p:pic>
        <p:pic>
          <p:nvPicPr>
            <p:cNvPr id="11" name="Google Shape;69;p13">
              <a:extLst>
                <a:ext uri="{FF2B5EF4-FFF2-40B4-BE49-F238E27FC236}">
                  <a16:creationId xmlns:a16="http://schemas.microsoft.com/office/drawing/2014/main" id="{D89CEB6A-9C5A-A1D8-28C4-C35C49EBB3EB}"/>
                </a:ext>
              </a:extLst>
            </p:cNvPr>
            <p:cNvPicPr preferRelativeResize="0"/>
            <p:nvPr/>
          </p:nvPicPr>
          <p:blipFill>
            <a:blip r:embed="rId25">
              <a:alphaModFix/>
            </a:blip>
            <a:stretch>
              <a:fillRect/>
            </a:stretch>
          </p:blipFill>
          <p:spPr>
            <a:xfrm>
              <a:off x="10277459" y="5114475"/>
              <a:ext cx="545975" cy="545975"/>
            </a:xfrm>
            <a:prstGeom prst="rect">
              <a:avLst/>
            </a:prstGeom>
            <a:noFill/>
            <a:ln>
              <a:noFill/>
            </a:ln>
          </p:spPr>
        </p:pic>
        <p:pic>
          <p:nvPicPr>
            <p:cNvPr id="15" name="Google Shape;80;p13">
              <a:extLst>
                <a:ext uri="{FF2B5EF4-FFF2-40B4-BE49-F238E27FC236}">
                  <a16:creationId xmlns:a16="http://schemas.microsoft.com/office/drawing/2014/main" id="{1F437BF1-C267-4405-8441-7A851A2AF9F6}"/>
                </a:ext>
              </a:extLst>
            </p:cNvPr>
            <p:cNvPicPr preferRelativeResize="0"/>
            <p:nvPr/>
          </p:nvPicPr>
          <p:blipFill>
            <a:blip r:embed="rId20">
              <a:alphaModFix/>
            </a:blip>
            <a:stretch>
              <a:fillRect/>
            </a:stretch>
          </p:blipFill>
          <p:spPr>
            <a:xfrm>
              <a:off x="9570908" y="5099534"/>
              <a:ext cx="545975" cy="545975"/>
            </a:xfrm>
            <a:prstGeom prst="rect">
              <a:avLst/>
            </a:prstGeom>
            <a:noFill/>
            <a:ln>
              <a:noFill/>
            </a:ln>
          </p:spPr>
        </p:pic>
      </p:grpSp>
      <p:grpSp>
        <p:nvGrpSpPr>
          <p:cNvPr id="21" name="Group 20">
            <a:extLst>
              <a:ext uri="{FF2B5EF4-FFF2-40B4-BE49-F238E27FC236}">
                <a16:creationId xmlns:a16="http://schemas.microsoft.com/office/drawing/2014/main" id="{229C99D7-1119-9251-BBD9-6AC3C1396ED1}"/>
              </a:ext>
            </a:extLst>
          </p:cNvPr>
          <p:cNvGrpSpPr/>
          <p:nvPr/>
        </p:nvGrpSpPr>
        <p:grpSpPr>
          <a:xfrm>
            <a:off x="598689" y="5251821"/>
            <a:ext cx="7103443" cy="587751"/>
            <a:chOff x="598689" y="5258283"/>
            <a:chExt cx="7103443" cy="587751"/>
          </a:xfrm>
        </p:grpSpPr>
        <mc:AlternateContent xmlns:mc="http://schemas.openxmlformats.org/markup-compatibility/2006" xmlns:a14="http://schemas.microsoft.com/office/drawing/2010/main">
          <mc:Choice Requires="a14">
            <p:sp>
              <p:nvSpPr>
                <p:cNvPr id="22" name="Google Shape;76;p13">
                  <a:extLst>
                    <a:ext uri="{FF2B5EF4-FFF2-40B4-BE49-F238E27FC236}">
                      <a16:creationId xmlns:a16="http://schemas.microsoft.com/office/drawing/2014/main" id="{8893CA60-E955-A2DB-AF56-428E9F6183C4}"/>
                    </a:ext>
                  </a:extLst>
                </p:cNvPr>
                <p:cNvSpPr txBox="1"/>
                <p:nvPr/>
              </p:nvSpPr>
              <p:spPr>
                <a:xfrm>
                  <a:off x="598689" y="5296371"/>
                  <a:ext cx="7103443" cy="413945"/>
                </a:xfrm>
                <a:prstGeom prst="rect">
                  <a:avLst/>
                </a:prstGeom>
                <a:noFill/>
                <a:ln>
                  <a:noFill/>
                </a:ln>
              </p:spPr>
              <p:txBody>
                <a:bodyPr spcFirstLastPara="1" wrap="square" lIns="91425" tIns="91425" rIns="91425" bIns="91425" anchor="ctr" anchorCtr="0">
                  <a:noAutofit/>
                </a:bodyPr>
                <a:lstStyle/>
                <a:p>
                  <a:r>
                    <a:rPr lang="en" sz="1600" kern="0" dirty="0">
                      <a:solidFill>
                        <a:srgbClr val="0070C0"/>
                      </a:solidFill>
                      <a:latin typeface="Arial"/>
                      <a:cs typeface="Arial"/>
                      <a:sym typeface="Arial"/>
                    </a:rPr>
                    <a:t>1) </a:t>
                  </a:r>
                  <a14:m>
                    <m:oMath xmlns:m="http://schemas.openxmlformats.org/officeDocument/2006/math">
                      <m:r>
                        <m:rPr>
                          <m:sty m:val="p"/>
                        </m:rPr>
                        <a:rPr lang="en" sz="1600" i="0" kern="0" dirty="0" smtClean="0">
                          <a:solidFill>
                            <a:srgbClr val="0070C0"/>
                          </a:solidFill>
                          <a:latin typeface="Cambria Math" panose="02040503050406030204" pitchFamily="18" charset="0"/>
                          <a:cs typeface="Arial"/>
                          <a:sym typeface="Arial"/>
                        </a:rPr>
                        <m:t>Enc</m:t>
                      </m:r>
                    </m:oMath>
                  </a14:m>
                  <a:r>
                    <a:rPr lang="en" sz="1600" kern="0" dirty="0">
                      <a:solidFill>
                        <a:srgbClr val="0070C0"/>
                      </a:solidFill>
                      <a:latin typeface="Arial"/>
                      <a:cs typeface="Arial"/>
                      <a:sym typeface="Arial"/>
                    </a:rPr>
                    <a:t>(</a:t>
                  </a:r>
                  <a14:m>
                    <m:oMath xmlns:m="http://schemas.openxmlformats.org/officeDocument/2006/math">
                      <m:r>
                        <a:rPr lang="en-US" sz="1600" b="0" i="1" kern="0" smtClean="0">
                          <a:solidFill>
                            <a:schemeClr val="tx1"/>
                          </a:solidFill>
                          <a:latin typeface="Cambria Math" panose="02040503050406030204" pitchFamily="18" charset="0"/>
                          <a:cs typeface="Arial"/>
                          <a:sym typeface="Arial"/>
                        </a:rPr>
                        <m:t>𝐶</m:t>
                      </m:r>
                    </m:oMath>
                  </a14:m>
                  <a:r>
                    <a:rPr lang="en" sz="1600" kern="0" dirty="0">
                      <a:solidFill>
                        <a:srgbClr val="0070C0"/>
                      </a:solidFill>
                      <a:latin typeface="Arial"/>
                      <a:cs typeface="Arial"/>
                      <a:sym typeface="Arial"/>
                    </a:rPr>
                    <a:t>,         ) = (ver. key     , secret key    , ciphertext           , proof          )</a:t>
                  </a:r>
                  <a:endParaRPr sz="1600" kern="0" dirty="0">
                    <a:solidFill>
                      <a:srgbClr val="0070C0"/>
                    </a:solidFill>
                    <a:latin typeface="Arial"/>
                    <a:cs typeface="Arial"/>
                    <a:sym typeface="Arial"/>
                  </a:endParaRPr>
                </a:p>
              </p:txBody>
            </p:sp>
          </mc:Choice>
          <mc:Fallback xmlns="">
            <p:sp>
              <p:nvSpPr>
                <p:cNvPr id="22" name="Google Shape;76;p13">
                  <a:extLst>
                    <a:ext uri="{FF2B5EF4-FFF2-40B4-BE49-F238E27FC236}">
                      <a16:creationId xmlns:a16="http://schemas.microsoft.com/office/drawing/2014/main" id="{8893CA60-E955-A2DB-AF56-428E9F6183C4}"/>
                    </a:ext>
                  </a:extLst>
                </p:cNvPr>
                <p:cNvSpPr txBox="1">
                  <a:spLocks noRot="1" noChangeAspect="1" noMove="1" noResize="1" noEditPoints="1" noAdjustHandles="1" noChangeArrowheads="1" noChangeShapeType="1" noTextEdit="1"/>
                </p:cNvSpPr>
                <p:nvPr/>
              </p:nvSpPr>
              <p:spPr>
                <a:xfrm>
                  <a:off x="598689" y="5296371"/>
                  <a:ext cx="7103443" cy="413945"/>
                </a:xfrm>
                <a:prstGeom prst="rect">
                  <a:avLst/>
                </a:prstGeom>
                <a:blipFill>
                  <a:blip r:embed="rId29"/>
                  <a:stretch>
                    <a:fillRect l="-429" b="-8824"/>
                  </a:stretch>
                </a:blipFill>
                <a:ln>
                  <a:noFill/>
                </a:ln>
              </p:spPr>
              <p:txBody>
                <a:bodyPr/>
                <a:lstStyle/>
                <a:p>
                  <a:r>
                    <a:rPr lang="en-US">
                      <a:noFill/>
                    </a:rPr>
                    <a:t> </a:t>
                  </a:r>
                </a:p>
              </p:txBody>
            </p:sp>
          </mc:Fallback>
        </mc:AlternateContent>
        <p:pic>
          <p:nvPicPr>
            <p:cNvPr id="23" name="Google Shape;69;p13">
              <a:extLst>
                <a:ext uri="{FF2B5EF4-FFF2-40B4-BE49-F238E27FC236}">
                  <a16:creationId xmlns:a16="http://schemas.microsoft.com/office/drawing/2014/main" id="{619455EB-3526-25C8-5C6B-9CC14A3CE258}"/>
                </a:ext>
              </a:extLst>
            </p:cNvPr>
            <p:cNvPicPr preferRelativeResize="0"/>
            <p:nvPr/>
          </p:nvPicPr>
          <p:blipFill>
            <a:blip r:embed="rId25">
              <a:alphaModFix/>
            </a:blip>
            <a:stretch>
              <a:fillRect/>
            </a:stretch>
          </p:blipFill>
          <p:spPr>
            <a:xfrm>
              <a:off x="6913884" y="5300059"/>
              <a:ext cx="545975" cy="545975"/>
            </a:xfrm>
            <a:prstGeom prst="rect">
              <a:avLst/>
            </a:prstGeom>
            <a:noFill/>
            <a:ln>
              <a:noFill/>
            </a:ln>
          </p:spPr>
        </p:pic>
        <p:pic>
          <p:nvPicPr>
            <p:cNvPr id="24" name="Google Shape;86;p13">
              <a:extLst>
                <a:ext uri="{FF2B5EF4-FFF2-40B4-BE49-F238E27FC236}">
                  <a16:creationId xmlns:a16="http://schemas.microsoft.com/office/drawing/2014/main" id="{900EE210-FE3A-C350-279E-C094E70C90FF}"/>
                </a:ext>
              </a:extLst>
            </p:cNvPr>
            <p:cNvPicPr preferRelativeResize="0"/>
            <p:nvPr/>
          </p:nvPicPr>
          <p:blipFill>
            <a:blip r:embed="rId21">
              <a:alphaModFix/>
            </a:blip>
            <a:stretch>
              <a:fillRect/>
            </a:stretch>
          </p:blipFill>
          <p:spPr>
            <a:xfrm>
              <a:off x="3108960" y="5382121"/>
              <a:ext cx="275024" cy="275024"/>
            </a:xfrm>
            <a:prstGeom prst="rect">
              <a:avLst/>
            </a:prstGeom>
            <a:noFill/>
            <a:ln>
              <a:noFill/>
            </a:ln>
          </p:spPr>
        </p:pic>
        <p:pic>
          <p:nvPicPr>
            <p:cNvPr id="25" name="Google Shape;71;p13">
              <a:extLst>
                <a:ext uri="{FF2B5EF4-FFF2-40B4-BE49-F238E27FC236}">
                  <a16:creationId xmlns:a16="http://schemas.microsoft.com/office/drawing/2014/main" id="{5CDED1CE-5969-3161-3DAD-262413A4B09D}"/>
                </a:ext>
              </a:extLst>
            </p:cNvPr>
            <p:cNvPicPr preferRelativeResize="0"/>
            <p:nvPr/>
          </p:nvPicPr>
          <p:blipFill>
            <a:blip r:embed="rId19">
              <a:alphaModFix/>
            </a:blip>
            <a:stretch>
              <a:fillRect/>
            </a:stretch>
          </p:blipFill>
          <p:spPr>
            <a:xfrm rot="12416289">
              <a:off x="4339721" y="5335173"/>
              <a:ext cx="382980" cy="410230"/>
            </a:xfrm>
            <a:prstGeom prst="rect">
              <a:avLst/>
            </a:prstGeom>
            <a:noFill/>
            <a:ln>
              <a:noFill/>
            </a:ln>
          </p:spPr>
        </p:pic>
        <p:pic>
          <p:nvPicPr>
            <p:cNvPr id="26" name="Google Shape;67;p13">
              <a:extLst>
                <a:ext uri="{FF2B5EF4-FFF2-40B4-BE49-F238E27FC236}">
                  <a16:creationId xmlns:a16="http://schemas.microsoft.com/office/drawing/2014/main" id="{2FB1F724-CA65-6CE5-02B7-17C9D63A4D2E}"/>
                </a:ext>
              </a:extLst>
            </p:cNvPr>
            <p:cNvPicPr preferRelativeResize="0"/>
            <p:nvPr/>
          </p:nvPicPr>
          <p:blipFill>
            <a:blip r:embed="rId16">
              <a:alphaModFix/>
              <a:duotone>
                <a:schemeClr val="accent2">
                  <a:shade val="45000"/>
                  <a:satMod val="135000"/>
                </a:schemeClr>
                <a:prstClr val="white"/>
              </a:duotone>
            </a:blip>
            <a:stretch>
              <a:fillRect/>
            </a:stretch>
          </p:blipFill>
          <p:spPr>
            <a:xfrm flipH="1">
              <a:off x="1541978" y="5277560"/>
              <a:ext cx="450725" cy="450725"/>
            </a:xfrm>
            <a:prstGeom prst="rect">
              <a:avLst/>
            </a:prstGeom>
            <a:noFill/>
            <a:ln>
              <a:noFill/>
            </a:ln>
          </p:spPr>
        </p:pic>
        <p:pic>
          <p:nvPicPr>
            <p:cNvPr id="27" name="Google Shape;80;p13">
              <a:extLst>
                <a:ext uri="{FF2B5EF4-FFF2-40B4-BE49-F238E27FC236}">
                  <a16:creationId xmlns:a16="http://schemas.microsoft.com/office/drawing/2014/main" id="{1719507A-8AFE-BA70-F2F6-04765DC224E2}"/>
                </a:ext>
              </a:extLst>
            </p:cNvPr>
            <p:cNvPicPr preferRelativeResize="0"/>
            <p:nvPr/>
          </p:nvPicPr>
          <p:blipFill>
            <a:blip r:embed="rId20">
              <a:alphaModFix/>
            </a:blip>
            <a:stretch>
              <a:fillRect/>
            </a:stretch>
          </p:blipFill>
          <p:spPr>
            <a:xfrm>
              <a:off x="5696949" y="5258283"/>
              <a:ext cx="545975" cy="545975"/>
            </a:xfrm>
            <a:prstGeom prst="rect">
              <a:avLst/>
            </a:prstGeom>
            <a:noFill/>
            <a:ln>
              <a:noFill/>
            </a:ln>
          </p:spPr>
        </p:pic>
      </p:grpSp>
      <p:sp>
        <p:nvSpPr>
          <p:cNvPr id="10" name="Google Shape;74;p13">
            <a:extLst>
              <a:ext uri="{FF2B5EF4-FFF2-40B4-BE49-F238E27FC236}">
                <a16:creationId xmlns:a16="http://schemas.microsoft.com/office/drawing/2014/main" id="{1817CD78-28D0-6166-0CBE-339794EBDFD3}"/>
              </a:ext>
            </a:extLst>
          </p:cNvPr>
          <p:cNvSpPr txBox="1"/>
          <p:nvPr/>
        </p:nvSpPr>
        <p:spPr>
          <a:xfrm rot="19797721">
            <a:off x="2554628" y="2890614"/>
            <a:ext cx="2872210" cy="248090"/>
          </a:xfrm>
          <a:prstGeom prst="rect">
            <a:avLst/>
          </a:prstGeom>
          <a:noFill/>
          <a:ln>
            <a:noFill/>
          </a:ln>
        </p:spPr>
        <p:txBody>
          <a:bodyPr spcFirstLastPara="1" wrap="square" lIns="91425" tIns="91425" rIns="91425" bIns="91425" anchor="ctr" anchorCtr="0">
            <a:noAutofit/>
          </a:bodyPr>
          <a:lstStyle/>
          <a:p>
            <a:pPr marL="457200" algn="ctr">
              <a:buClr>
                <a:srgbClr val="000000"/>
              </a:buClr>
              <a:buFont typeface="Arial"/>
              <a:buNone/>
            </a:pPr>
            <a:r>
              <a:rPr lang="en" sz="1600" kern="0" dirty="0">
                <a:solidFill>
                  <a:srgbClr val="0070C0"/>
                </a:solidFill>
                <a:latin typeface="Arial"/>
                <a:cs typeface="Arial"/>
                <a:sym typeface="Arial"/>
              </a:rPr>
              <a:t>2) Sends verification key</a:t>
            </a:r>
            <a:endParaRPr sz="1600" kern="0" dirty="0">
              <a:solidFill>
                <a:srgbClr val="0070C0"/>
              </a:solidFill>
              <a:latin typeface="Arial"/>
              <a:cs typeface="Arial"/>
              <a:sym typeface="Arial"/>
            </a:endParaRPr>
          </a:p>
        </p:txBody>
      </p:sp>
      <p:sp>
        <p:nvSpPr>
          <p:cNvPr id="16" name="Google Shape;75;p13">
            <a:extLst>
              <a:ext uri="{FF2B5EF4-FFF2-40B4-BE49-F238E27FC236}">
                <a16:creationId xmlns:a16="http://schemas.microsoft.com/office/drawing/2014/main" id="{03AD1F46-BAAA-3189-B7A6-9C2962883F85}"/>
              </a:ext>
            </a:extLst>
          </p:cNvPr>
          <p:cNvSpPr txBox="1"/>
          <p:nvPr/>
        </p:nvSpPr>
        <p:spPr>
          <a:xfrm rot="19755315">
            <a:off x="3010061" y="3329247"/>
            <a:ext cx="2475929" cy="262920"/>
          </a:xfrm>
          <a:prstGeom prst="rect">
            <a:avLst/>
          </a:prstGeom>
          <a:noFill/>
          <a:ln>
            <a:noFill/>
          </a:ln>
        </p:spPr>
        <p:txBody>
          <a:bodyPr spcFirstLastPara="1" wrap="square" lIns="91425" tIns="91425" rIns="91425" bIns="91425" anchor="ctr" anchorCtr="0">
            <a:noAutofit/>
          </a:bodyPr>
          <a:lstStyle/>
          <a:p>
            <a:pPr marL="457200" algn="ctr">
              <a:buClr>
                <a:srgbClr val="000000"/>
              </a:buClr>
              <a:buFont typeface="Arial"/>
              <a:buNone/>
            </a:pPr>
            <a:r>
              <a:rPr lang="en" sz="1600" kern="0" dirty="0">
                <a:solidFill>
                  <a:srgbClr val="0070C0"/>
                </a:solidFill>
                <a:latin typeface="Arial"/>
                <a:cs typeface="Arial"/>
                <a:sym typeface="Arial"/>
              </a:rPr>
              <a:t>6) Sends secret key</a:t>
            </a:r>
            <a:endParaRPr sz="1600" kern="0" dirty="0">
              <a:solidFill>
                <a:srgbClr val="0070C0"/>
              </a:solidFill>
              <a:latin typeface="Arial"/>
              <a:cs typeface="Arial"/>
              <a:sym typeface="Arial"/>
            </a:endParaRPr>
          </a:p>
        </p:txBody>
      </p:sp>
      <p:sp>
        <p:nvSpPr>
          <p:cNvPr id="17" name="Google Shape;84;p13">
            <a:extLst>
              <a:ext uri="{FF2B5EF4-FFF2-40B4-BE49-F238E27FC236}">
                <a16:creationId xmlns:a16="http://schemas.microsoft.com/office/drawing/2014/main" id="{6EAFD911-0F9F-0FED-A248-AE0EBFA2A3CA}"/>
              </a:ext>
            </a:extLst>
          </p:cNvPr>
          <p:cNvSpPr txBox="1"/>
          <p:nvPr/>
        </p:nvSpPr>
        <p:spPr>
          <a:xfrm rot="19747629">
            <a:off x="3226072" y="3695017"/>
            <a:ext cx="2435976" cy="185505"/>
          </a:xfrm>
          <a:prstGeom prst="rect">
            <a:avLst/>
          </a:prstGeom>
          <a:noFill/>
          <a:ln>
            <a:noFill/>
          </a:ln>
        </p:spPr>
        <p:txBody>
          <a:bodyPr spcFirstLastPara="1" wrap="square" lIns="91425" tIns="91425" rIns="91425" bIns="91425" anchor="ctr" anchorCtr="0">
            <a:noAutofit/>
          </a:bodyPr>
          <a:lstStyle/>
          <a:p>
            <a:pPr marL="457200" algn="ctr">
              <a:buClr>
                <a:srgbClr val="000000"/>
              </a:buClr>
              <a:buFont typeface="Arial"/>
              <a:buNone/>
            </a:pPr>
            <a:r>
              <a:rPr lang="en" sz="1600" kern="0" dirty="0">
                <a:solidFill>
                  <a:srgbClr val="0070C0"/>
                </a:solidFill>
                <a:latin typeface="Arial"/>
                <a:cs typeface="Arial"/>
                <a:sym typeface="Arial"/>
              </a:rPr>
              <a:t>8) Withdraws coins</a:t>
            </a:r>
            <a:endParaRPr sz="1600" kern="0" dirty="0">
              <a:solidFill>
                <a:srgbClr val="0070C0"/>
              </a:solidFill>
              <a:latin typeface="Arial"/>
              <a:cs typeface="Arial"/>
              <a:sym typeface="Arial"/>
            </a:endParaRPr>
          </a:p>
        </p:txBody>
      </p:sp>
      <p:sp>
        <p:nvSpPr>
          <p:cNvPr id="28" name="Google Shape;66;p13">
            <a:extLst>
              <a:ext uri="{FF2B5EF4-FFF2-40B4-BE49-F238E27FC236}">
                <a16:creationId xmlns:a16="http://schemas.microsoft.com/office/drawing/2014/main" id="{E5576C45-12F5-A22C-AEEF-D0B7E9B3B8C4}"/>
              </a:ext>
            </a:extLst>
          </p:cNvPr>
          <p:cNvSpPr txBox="1"/>
          <p:nvPr/>
        </p:nvSpPr>
        <p:spPr>
          <a:xfrm rot="2264379">
            <a:off x="6675594" y="2598008"/>
            <a:ext cx="1927228" cy="339250"/>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1600" kern="0" dirty="0">
                <a:solidFill>
                  <a:srgbClr val="7030A0"/>
                </a:solidFill>
                <a:latin typeface="Arial"/>
                <a:cs typeface="Arial"/>
                <a:sym typeface="Arial"/>
              </a:rPr>
              <a:t>5) Locks payment</a:t>
            </a:r>
            <a:endParaRPr sz="1600" kern="0" dirty="0">
              <a:solidFill>
                <a:srgbClr val="7030A0"/>
              </a:solidFill>
              <a:latin typeface="Arial"/>
              <a:cs typeface="Arial"/>
              <a:sym typeface="Arial"/>
            </a:endParaRPr>
          </a:p>
        </p:txBody>
      </p:sp>
      <p:sp>
        <p:nvSpPr>
          <p:cNvPr id="29" name="Google Shape;78;p13">
            <a:extLst>
              <a:ext uri="{FF2B5EF4-FFF2-40B4-BE49-F238E27FC236}">
                <a16:creationId xmlns:a16="http://schemas.microsoft.com/office/drawing/2014/main" id="{75333DEA-52D7-5AF4-4332-495EB39C1BF7}"/>
              </a:ext>
            </a:extLst>
          </p:cNvPr>
          <p:cNvSpPr txBox="1"/>
          <p:nvPr/>
        </p:nvSpPr>
        <p:spPr>
          <a:xfrm rot="2252712">
            <a:off x="6354964" y="3139819"/>
            <a:ext cx="2055859" cy="267522"/>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1600" kern="0" dirty="0">
                <a:solidFill>
                  <a:srgbClr val="7030A0"/>
                </a:solidFill>
                <a:latin typeface="Arial"/>
                <a:cs typeface="Arial"/>
                <a:sym typeface="Arial"/>
              </a:rPr>
              <a:t>9) Reads secret key</a:t>
            </a:r>
            <a:endParaRPr sz="1600" kern="0" dirty="0">
              <a:solidFill>
                <a:srgbClr val="7030A0"/>
              </a:solidFill>
              <a:latin typeface="Arial"/>
              <a:cs typeface="Arial"/>
              <a:sym typeface="Arial"/>
            </a:endParaRPr>
          </a:p>
        </p:txBody>
      </p:sp>
      <p:grpSp>
        <p:nvGrpSpPr>
          <p:cNvPr id="31" name="Group 30">
            <a:extLst>
              <a:ext uri="{FF2B5EF4-FFF2-40B4-BE49-F238E27FC236}">
                <a16:creationId xmlns:a16="http://schemas.microsoft.com/office/drawing/2014/main" id="{23014C1F-08C6-C598-15B7-8D77542D85FE}"/>
              </a:ext>
            </a:extLst>
          </p:cNvPr>
          <p:cNvGrpSpPr/>
          <p:nvPr/>
        </p:nvGrpSpPr>
        <p:grpSpPr>
          <a:xfrm>
            <a:off x="3420468" y="4418631"/>
            <a:ext cx="4552961" cy="593077"/>
            <a:chOff x="3417583" y="4416605"/>
            <a:chExt cx="4552961" cy="593077"/>
          </a:xfrm>
        </p:grpSpPr>
        <p:sp>
          <p:nvSpPr>
            <p:cNvPr id="32" name="Google Shape;76;p13">
              <a:extLst>
                <a:ext uri="{FF2B5EF4-FFF2-40B4-BE49-F238E27FC236}">
                  <a16:creationId xmlns:a16="http://schemas.microsoft.com/office/drawing/2014/main" id="{238EF273-102D-7469-A93E-2E804CF75383}"/>
                </a:ext>
              </a:extLst>
            </p:cNvPr>
            <p:cNvSpPr txBox="1"/>
            <p:nvPr/>
          </p:nvSpPr>
          <p:spPr>
            <a:xfrm>
              <a:off x="3417583" y="4526437"/>
              <a:ext cx="4552961" cy="310495"/>
            </a:xfrm>
            <a:prstGeom prst="rect">
              <a:avLst/>
            </a:prstGeom>
            <a:noFill/>
            <a:ln>
              <a:noFill/>
            </a:ln>
          </p:spPr>
          <p:txBody>
            <a:bodyPr spcFirstLastPara="1" wrap="square" lIns="91425" tIns="91425" rIns="91425" bIns="91425" anchor="ctr" anchorCtr="0">
              <a:noAutofit/>
            </a:bodyPr>
            <a:lstStyle/>
            <a:p>
              <a:pPr>
                <a:buClr>
                  <a:srgbClr val="000000"/>
                </a:buClr>
                <a:buFont typeface="Arial"/>
                <a:buNone/>
              </a:pPr>
              <a:r>
                <a:rPr lang="en" sz="1600" kern="0" dirty="0">
                  <a:solidFill>
                    <a:srgbClr val="0070C0"/>
                  </a:solidFill>
                  <a:latin typeface="Arial"/>
                  <a:cs typeface="Arial"/>
                  <a:sym typeface="Arial"/>
                </a:rPr>
                <a:t>3) Sends the ciphertext            and proof</a:t>
              </a:r>
              <a:endParaRPr sz="1600" kern="0" dirty="0">
                <a:solidFill>
                  <a:srgbClr val="0070C0"/>
                </a:solidFill>
                <a:latin typeface="Arial"/>
                <a:cs typeface="Arial"/>
                <a:sym typeface="Arial"/>
              </a:endParaRPr>
            </a:p>
          </p:txBody>
        </p:sp>
        <p:pic>
          <p:nvPicPr>
            <p:cNvPr id="33" name="Google Shape;69;p13">
              <a:extLst>
                <a:ext uri="{FF2B5EF4-FFF2-40B4-BE49-F238E27FC236}">
                  <a16:creationId xmlns:a16="http://schemas.microsoft.com/office/drawing/2014/main" id="{FC3A3257-1A3D-FE50-0D8E-4F64238CCB41}"/>
                </a:ext>
              </a:extLst>
            </p:cNvPr>
            <p:cNvPicPr preferRelativeResize="0"/>
            <p:nvPr/>
          </p:nvPicPr>
          <p:blipFill>
            <a:blip r:embed="rId25">
              <a:alphaModFix/>
            </a:blip>
            <a:stretch>
              <a:fillRect/>
            </a:stretch>
          </p:blipFill>
          <p:spPr>
            <a:xfrm>
              <a:off x="7237089" y="4463707"/>
              <a:ext cx="545975" cy="545975"/>
            </a:xfrm>
            <a:prstGeom prst="rect">
              <a:avLst/>
            </a:prstGeom>
            <a:noFill/>
            <a:ln>
              <a:noFill/>
            </a:ln>
          </p:spPr>
        </p:pic>
        <p:pic>
          <p:nvPicPr>
            <p:cNvPr id="34" name="Google Shape;80;p13">
              <a:extLst>
                <a:ext uri="{FF2B5EF4-FFF2-40B4-BE49-F238E27FC236}">
                  <a16:creationId xmlns:a16="http://schemas.microsoft.com/office/drawing/2014/main" id="{231B2506-14B7-C21E-61A3-84F4C2EF0FF8}"/>
                </a:ext>
              </a:extLst>
            </p:cNvPr>
            <p:cNvPicPr preferRelativeResize="0"/>
            <p:nvPr/>
          </p:nvPicPr>
          <p:blipFill>
            <a:blip r:embed="rId20">
              <a:alphaModFix/>
            </a:blip>
            <a:stretch>
              <a:fillRect/>
            </a:stretch>
          </p:blipFill>
          <p:spPr>
            <a:xfrm>
              <a:off x="5689969" y="4416605"/>
              <a:ext cx="545975" cy="545975"/>
            </a:xfrm>
            <a:prstGeom prst="rect">
              <a:avLst/>
            </a:prstGeom>
            <a:noFill/>
            <a:ln>
              <a:noFill/>
            </a:ln>
          </p:spPr>
        </p:pic>
      </p:grpSp>
      <p:grpSp>
        <p:nvGrpSpPr>
          <p:cNvPr id="36" name="Group 35">
            <a:extLst>
              <a:ext uri="{FF2B5EF4-FFF2-40B4-BE49-F238E27FC236}">
                <a16:creationId xmlns:a16="http://schemas.microsoft.com/office/drawing/2014/main" id="{13D35E34-C2CB-97A4-EBF8-C435FC699EAA}"/>
              </a:ext>
            </a:extLst>
          </p:cNvPr>
          <p:cNvGrpSpPr/>
          <p:nvPr/>
        </p:nvGrpSpPr>
        <p:grpSpPr>
          <a:xfrm>
            <a:off x="7369818" y="1667684"/>
            <a:ext cx="2544064" cy="410230"/>
            <a:chOff x="7369818" y="1673219"/>
            <a:chExt cx="2544064" cy="410230"/>
          </a:xfrm>
        </p:grpSpPr>
        <mc:AlternateContent xmlns:mc="http://schemas.openxmlformats.org/markup-compatibility/2006" xmlns:a14="http://schemas.microsoft.com/office/drawing/2010/main">
          <mc:Choice Requires="a14">
            <p:sp>
              <p:nvSpPr>
                <p:cNvPr id="37" name="Google Shape;82;p13">
                  <a:extLst>
                    <a:ext uri="{FF2B5EF4-FFF2-40B4-BE49-F238E27FC236}">
                      <a16:creationId xmlns:a16="http://schemas.microsoft.com/office/drawing/2014/main" id="{D377B100-DB75-189F-BFB7-AFC72BFC980E}"/>
                    </a:ext>
                  </a:extLst>
                </p:cNvPr>
                <p:cNvSpPr txBox="1"/>
                <p:nvPr/>
              </p:nvSpPr>
              <p:spPr>
                <a:xfrm>
                  <a:off x="7369818" y="1682741"/>
                  <a:ext cx="2544064" cy="372076"/>
                </a:xfrm>
                <a:prstGeom prst="rect">
                  <a:avLst/>
                </a:prstGeom>
                <a:noFill/>
                <a:ln>
                  <a:noFill/>
                </a:ln>
              </p:spPr>
              <p:txBody>
                <a:bodyPr spcFirstLastPara="1" wrap="square" lIns="91425" tIns="91425" rIns="91425" bIns="91425" anchor="ctr" anchorCtr="0">
                  <a:noAutofit/>
                </a:bodyPr>
                <a:lstStyle/>
                <a:p>
                  <a:pPr>
                    <a:buClr>
                      <a:srgbClr val="000000"/>
                    </a:buClr>
                    <a:buFont typeface="Arial"/>
                    <a:buNone/>
                  </a:pPr>
                  <a:r>
                    <a:rPr lang="en-US" sz="1600" kern="0" dirty="0">
                      <a:latin typeface="Arial"/>
                      <a:cs typeface="Arial"/>
                      <a:sym typeface="Arial"/>
                    </a:rPr>
                    <a:t>7) </a:t>
                  </a:r>
                  <a14:m>
                    <m:oMath xmlns:m="http://schemas.openxmlformats.org/officeDocument/2006/math">
                      <m:sSub>
                        <m:sSubPr>
                          <m:ctrlPr>
                            <a:rPr lang="en-US" sz="1600" b="0" i="1" kern="0" dirty="0" smtClean="0">
                              <a:latin typeface="Cambria Math" panose="02040503050406030204" pitchFamily="18" charset="0"/>
                              <a:cs typeface="Arial"/>
                              <a:sym typeface="Arial"/>
                            </a:rPr>
                          </m:ctrlPr>
                        </m:sSubPr>
                        <m:e>
                          <m:r>
                            <m:rPr>
                              <m:sty m:val="p"/>
                            </m:rPr>
                            <a:rPr lang="en-US" sz="1600" i="0" kern="0" dirty="0" smtClean="0">
                              <a:latin typeface="Cambria Math" panose="02040503050406030204" pitchFamily="18" charset="0"/>
                              <a:cs typeface="Arial"/>
                              <a:sym typeface="Arial"/>
                            </a:rPr>
                            <m:t>Verify</m:t>
                          </m:r>
                        </m:e>
                        <m:sub>
                          <m:r>
                            <m:rPr>
                              <m:sty m:val="p"/>
                            </m:rPr>
                            <a:rPr lang="en-US" sz="1600" b="0" i="0" kern="0" dirty="0" smtClean="0">
                              <a:latin typeface="Cambria Math" panose="02040503050406030204" pitchFamily="18" charset="0"/>
                              <a:cs typeface="Arial"/>
                              <a:sym typeface="Arial"/>
                            </a:rPr>
                            <m:t>key</m:t>
                          </m:r>
                        </m:sub>
                      </m:sSub>
                    </m:oMath>
                  </a14:m>
                  <a:r>
                    <a:rPr lang="en-US" sz="1600" kern="0" dirty="0">
                      <a:latin typeface="Arial"/>
                      <a:cs typeface="Arial"/>
                      <a:sym typeface="Arial"/>
                    </a:rPr>
                    <a:t>(     ,     ) = 0/1</a:t>
                  </a:r>
                  <a:endParaRPr sz="1600" kern="0" dirty="0">
                    <a:latin typeface="Arial"/>
                    <a:cs typeface="Arial"/>
                    <a:sym typeface="Arial"/>
                  </a:endParaRPr>
                </a:p>
              </p:txBody>
            </p:sp>
          </mc:Choice>
          <mc:Fallback xmlns="">
            <p:sp>
              <p:nvSpPr>
                <p:cNvPr id="37" name="Google Shape;82;p13">
                  <a:extLst>
                    <a:ext uri="{FF2B5EF4-FFF2-40B4-BE49-F238E27FC236}">
                      <a16:creationId xmlns:a16="http://schemas.microsoft.com/office/drawing/2014/main" id="{D377B100-DB75-189F-BFB7-AFC72BFC980E}"/>
                    </a:ext>
                  </a:extLst>
                </p:cNvPr>
                <p:cNvSpPr txBox="1">
                  <a:spLocks noRot="1" noChangeAspect="1" noMove="1" noResize="1" noEditPoints="1" noAdjustHandles="1" noChangeArrowheads="1" noChangeShapeType="1" noTextEdit="1"/>
                </p:cNvSpPr>
                <p:nvPr/>
              </p:nvSpPr>
              <p:spPr>
                <a:xfrm>
                  <a:off x="7369818" y="1682741"/>
                  <a:ext cx="2544064" cy="372076"/>
                </a:xfrm>
                <a:prstGeom prst="rect">
                  <a:avLst/>
                </a:prstGeom>
                <a:blipFill>
                  <a:blip r:embed="rId30"/>
                  <a:stretch>
                    <a:fillRect l="-1439" t="-3279" b="-13115"/>
                  </a:stretch>
                </a:blipFill>
                <a:ln>
                  <a:noFill/>
                </a:ln>
              </p:spPr>
              <p:txBody>
                <a:bodyPr/>
                <a:lstStyle/>
                <a:p>
                  <a:r>
                    <a:rPr lang="en-US">
                      <a:noFill/>
                    </a:rPr>
                    <a:t> </a:t>
                  </a:r>
                </a:p>
              </p:txBody>
            </p:sp>
          </mc:Fallback>
        </mc:AlternateContent>
        <p:pic>
          <p:nvPicPr>
            <p:cNvPr id="38" name="Google Shape;86;p13">
              <a:extLst>
                <a:ext uri="{FF2B5EF4-FFF2-40B4-BE49-F238E27FC236}">
                  <a16:creationId xmlns:a16="http://schemas.microsoft.com/office/drawing/2014/main" id="{F1824939-A17C-B34B-3140-BDDE7FDC3A6D}"/>
                </a:ext>
              </a:extLst>
            </p:cNvPr>
            <p:cNvPicPr preferRelativeResize="0"/>
            <p:nvPr/>
          </p:nvPicPr>
          <p:blipFill>
            <a:blip r:embed="rId21">
              <a:alphaModFix/>
            </a:blip>
            <a:stretch>
              <a:fillRect/>
            </a:stretch>
          </p:blipFill>
          <p:spPr>
            <a:xfrm>
              <a:off x="8564320" y="1721415"/>
              <a:ext cx="275024" cy="275024"/>
            </a:xfrm>
            <a:prstGeom prst="rect">
              <a:avLst/>
            </a:prstGeom>
            <a:noFill/>
            <a:ln>
              <a:noFill/>
            </a:ln>
          </p:spPr>
        </p:pic>
        <p:pic>
          <p:nvPicPr>
            <p:cNvPr id="39" name="Google Shape;71;p13">
              <a:extLst>
                <a:ext uri="{FF2B5EF4-FFF2-40B4-BE49-F238E27FC236}">
                  <a16:creationId xmlns:a16="http://schemas.microsoft.com/office/drawing/2014/main" id="{C64BE64D-4F23-E31C-0A89-5611F913A4FC}"/>
                </a:ext>
              </a:extLst>
            </p:cNvPr>
            <p:cNvPicPr preferRelativeResize="0"/>
            <p:nvPr/>
          </p:nvPicPr>
          <p:blipFill>
            <a:blip r:embed="rId19">
              <a:alphaModFix/>
            </a:blip>
            <a:stretch>
              <a:fillRect/>
            </a:stretch>
          </p:blipFill>
          <p:spPr>
            <a:xfrm rot="12416289">
              <a:off x="8861188" y="1673219"/>
              <a:ext cx="382980" cy="410230"/>
            </a:xfrm>
            <a:prstGeom prst="rect">
              <a:avLst/>
            </a:prstGeom>
            <a:noFill/>
            <a:ln>
              <a:noFill/>
            </a:ln>
          </p:spPr>
        </p:pic>
      </p:grpSp>
      <p:grpSp>
        <p:nvGrpSpPr>
          <p:cNvPr id="41" name="Group 40">
            <a:extLst>
              <a:ext uri="{FF2B5EF4-FFF2-40B4-BE49-F238E27FC236}">
                <a16:creationId xmlns:a16="http://schemas.microsoft.com/office/drawing/2014/main" id="{38CA5527-D180-6847-EAF1-1998E81DFCFE}"/>
              </a:ext>
            </a:extLst>
          </p:cNvPr>
          <p:cNvGrpSpPr/>
          <p:nvPr/>
        </p:nvGrpSpPr>
        <p:grpSpPr>
          <a:xfrm>
            <a:off x="7926134" y="5102696"/>
            <a:ext cx="3475253" cy="560916"/>
            <a:chOff x="7926135" y="5099534"/>
            <a:chExt cx="3475253" cy="560916"/>
          </a:xfrm>
        </p:grpSpPr>
        <mc:AlternateContent xmlns:mc="http://schemas.openxmlformats.org/markup-compatibility/2006" xmlns:a14="http://schemas.microsoft.com/office/drawing/2010/main">
          <mc:Choice Requires="a14">
            <p:sp>
              <p:nvSpPr>
                <p:cNvPr id="58" name="Google Shape;82;p13">
                  <a:extLst>
                    <a:ext uri="{FF2B5EF4-FFF2-40B4-BE49-F238E27FC236}">
                      <a16:creationId xmlns:a16="http://schemas.microsoft.com/office/drawing/2014/main" id="{DB27B54A-9071-A9A5-4513-31AA37D6A81F}"/>
                    </a:ext>
                  </a:extLst>
                </p:cNvPr>
                <p:cNvSpPr txBox="1"/>
                <p:nvPr/>
              </p:nvSpPr>
              <p:spPr>
                <a:xfrm>
                  <a:off x="7926135" y="5186484"/>
                  <a:ext cx="3475253" cy="372076"/>
                </a:xfrm>
                <a:prstGeom prst="rect">
                  <a:avLst/>
                </a:prstGeom>
                <a:noFill/>
                <a:ln>
                  <a:noFill/>
                </a:ln>
              </p:spPr>
              <p:txBody>
                <a:bodyPr spcFirstLastPara="1" wrap="square" lIns="91425" tIns="91425" rIns="91425" bIns="91425" anchor="ctr" anchorCtr="0">
                  <a:noAutofit/>
                </a:bodyPr>
                <a:lstStyle/>
                <a:p>
                  <a:pPr>
                    <a:buClr>
                      <a:srgbClr val="000000"/>
                    </a:buClr>
                    <a:buFont typeface="Arial"/>
                    <a:buNone/>
                  </a:pPr>
                  <a:r>
                    <a:rPr lang="en-US" sz="1600" kern="0" dirty="0">
                      <a:solidFill>
                        <a:srgbClr val="7030A0"/>
                      </a:solidFill>
                      <a:latin typeface="Arial"/>
                      <a:cs typeface="Arial"/>
                      <a:sym typeface="Arial"/>
                    </a:rPr>
                    <a:t>4) </a:t>
                  </a:r>
                  <a14:m>
                    <m:oMath xmlns:m="http://schemas.openxmlformats.org/officeDocument/2006/math">
                      <m:sSub>
                        <m:sSubPr>
                          <m:ctrlPr>
                            <a:rPr lang="en-US" sz="1600" b="0" i="1" kern="0" dirty="0" smtClean="0">
                              <a:solidFill>
                                <a:srgbClr val="7030A0"/>
                              </a:solidFill>
                              <a:latin typeface="Cambria Math" panose="02040503050406030204" pitchFamily="18" charset="0"/>
                              <a:cs typeface="Arial"/>
                              <a:sym typeface="Arial"/>
                            </a:rPr>
                          </m:ctrlPr>
                        </m:sSubPr>
                        <m:e>
                          <m:r>
                            <m:rPr>
                              <m:sty m:val="p"/>
                            </m:rPr>
                            <a:rPr lang="en-US" sz="1600" i="0" kern="0" dirty="0" smtClean="0">
                              <a:solidFill>
                                <a:srgbClr val="7030A0"/>
                              </a:solidFill>
                              <a:latin typeface="Cambria Math" panose="02040503050406030204" pitchFamily="18" charset="0"/>
                              <a:cs typeface="Arial"/>
                              <a:sym typeface="Arial"/>
                            </a:rPr>
                            <m:t>Verify</m:t>
                          </m:r>
                        </m:e>
                        <m:sub>
                          <m:r>
                            <m:rPr>
                              <m:sty m:val="p"/>
                            </m:rPr>
                            <a:rPr lang="en-US" sz="1600" b="0" i="0" kern="0" dirty="0" smtClean="0">
                              <a:solidFill>
                                <a:srgbClr val="7030A0"/>
                              </a:solidFill>
                              <a:latin typeface="Cambria Math" panose="02040503050406030204" pitchFamily="18" charset="0"/>
                              <a:cs typeface="Arial"/>
                              <a:sym typeface="Arial"/>
                            </a:rPr>
                            <m:t>ct</m:t>
                          </m:r>
                        </m:sub>
                      </m:sSub>
                    </m:oMath>
                  </a14:m>
                  <a:r>
                    <a:rPr lang="en-US" sz="1600" kern="0" dirty="0">
                      <a:solidFill>
                        <a:srgbClr val="7030A0"/>
                      </a:solidFill>
                      <a:latin typeface="Arial"/>
                      <a:cs typeface="Arial"/>
                      <a:sym typeface="Arial"/>
                    </a:rPr>
                    <a:t>(</a:t>
                  </a:r>
                  <a14:m>
                    <m:oMath xmlns:m="http://schemas.openxmlformats.org/officeDocument/2006/math">
                      <m:r>
                        <a:rPr lang="en-US" sz="1600" b="0" i="1" kern="0" smtClean="0">
                          <a:solidFill>
                            <a:schemeClr val="tx1"/>
                          </a:solidFill>
                          <a:latin typeface="Cambria Math" panose="02040503050406030204" pitchFamily="18" charset="0"/>
                          <a:cs typeface="Arial"/>
                          <a:sym typeface="Arial"/>
                        </a:rPr>
                        <m:t>𝐶</m:t>
                      </m:r>
                    </m:oMath>
                  </a14:m>
                  <a:r>
                    <a:rPr lang="en-US" sz="1600" kern="0" dirty="0">
                      <a:solidFill>
                        <a:srgbClr val="7030A0"/>
                      </a:solidFill>
                      <a:latin typeface="Arial"/>
                      <a:cs typeface="Arial"/>
                      <a:sym typeface="Arial"/>
                    </a:rPr>
                    <a:t>,     ,           ,          ) ?= 1</a:t>
                  </a:r>
                  <a:endParaRPr sz="1600" kern="0" dirty="0">
                    <a:solidFill>
                      <a:srgbClr val="7030A0"/>
                    </a:solidFill>
                    <a:latin typeface="Arial"/>
                    <a:cs typeface="Arial"/>
                    <a:sym typeface="Arial"/>
                  </a:endParaRPr>
                </a:p>
              </p:txBody>
            </p:sp>
          </mc:Choice>
          <mc:Fallback xmlns="">
            <p:sp>
              <p:nvSpPr>
                <p:cNvPr id="58" name="Google Shape;82;p13">
                  <a:extLst>
                    <a:ext uri="{FF2B5EF4-FFF2-40B4-BE49-F238E27FC236}">
                      <a16:creationId xmlns:a16="http://schemas.microsoft.com/office/drawing/2014/main" id="{DB27B54A-9071-A9A5-4513-31AA37D6A81F}"/>
                    </a:ext>
                  </a:extLst>
                </p:cNvPr>
                <p:cNvSpPr txBox="1">
                  <a:spLocks noRot="1" noChangeAspect="1" noMove="1" noResize="1" noEditPoints="1" noAdjustHandles="1" noChangeArrowheads="1" noChangeShapeType="1" noTextEdit="1"/>
                </p:cNvSpPr>
                <p:nvPr/>
              </p:nvSpPr>
              <p:spPr>
                <a:xfrm>
                  <a:off x="7926135" y="5186484"/>
                  <a:ext cx="3475253" cy="372076"/>
                </a:xfrm>
                <a:prstGeom prst="rect">
                  <a:avLst/>
                </a:prstGeom>
                <a:blipFill>
                  <a:blip r:embed="rId31"/>
                  <a:stretch>
                    <a:fillRect l="-877" r="-877" b="-16393"/>
                  </a:stretch>
                </a:blipFill>
                <a:ln>
                  <a:noFill/>
                </a:ln>
              </p:spPr>
              <p:txBody>
                <a:bodyPr/>
                <a:lstStyle/>
                <a:p>
                  <a:r>
                    <a:rPr lang="en-US">
                      <a:noFill/>
                    </a:rPr>
                    <a:t> </a:t>
                  </a:r>
                </a:p>
              </p:txBody>
            </p:sp>
          </mc:Fallback>
        </mc:AlternateContent>
        <p:pic>
          <p:nvPicPr>
            <p:cNvPr id="61" name="Google Shape;86;p13">
              <a:extLst>
                <a:ext uri="{FF2B5EF4-FFF2-40B4-BE49-F238E27FC236}">
                  <a16:creationId xmlns:a16="http://schemas.microsoft.com/office/drawing/2014/main" id="{7BE35C9A-B6DE-3E2E-9FFD-7D98A1C638C2}"/>
                </a:ext>
              </a:extLst>
            </p:cNvPr>
            <p:cNvPicPr preferRelativeResize="0"/>
            <p:nvPr/>
          </p:nvPicPr>
          <p:blipFill>
            <a:blip r:embed="rId21">
              <a:alphaModFix/>
            </a:blip>
            <a:stretch>
              <a:fillRect/>
            </a:stretch>
          </p:blipFill>
          <p:spPr>
            <a:xfrm>
              <a:off x="9187166" y="5256247"/>
              <a:ext cx="275024" cy="275024"/>
            </a:xfrm>
            <a:prstGeom prst="rect">
              <a:avLst/>
            </a:prstGeom>
            <a:noFill/>
            <a:ln>
              <a:noFill/>
            </a:ln>
          </p:spPr>
        </p:pic>
        <p:pic>
          <p:nvPicPr>
            <p:cNvPr id="2050" name="Google Shape;69;p13">
              <a:extLst>
                <a:ext uri="{FF2B5EF4-FFF2-40B4-BE49-F238E27FC236}">
                  <a16:creationId xmlns:a16="http://schemas.microsoft.com/office/drawing/2014/main" id="{EB4EC8A6-063C-A7FC-F2F1-423489662584}"/>
                </a:ext>
              </a:extLst>
            </p:cNvPr>
            <p:cNvPicPr preferRelativeResize="0"/>
            <p:nvPr/>
          </p:nvPicPr>
          <p:blipFill>
            <a:blip r:embed="rId25">
              <a:alphaModFix/>
            </a:blip>
            <a:stretch>
              <a:fillRect/>
            </a:stretch>
          </p:blipFill>
          <p:spPr>
            <a:xfrm>
              <a:off x="10277459" y="5114475"/>
              <a:ext cx="545975" cy="545975"/>
            </a:xfrm>
            <a:prstGeom prst="rect">
              <a:avLst/>
            </a:prstGeom>
            <a:noFill/>
            <a:ln>
              <a:noFill/>
            </a:ln>
          </p:spPr>
        </p:pic>
        <p:pic>
          <p:nvPicPr>
            <p:cNvPr id="2051" name="Google Shape;80;p13">
              <a:extLst>
                <a:ext uri="{FF2B5EF4-FFF2-40B4-BE49-F238E27FC236}">
                  <a16:creationId xmlns:a16="http://schemas.microsoft.com/office/drawing/2014/main" id="{61D1625E-77D8-BDDA-396D-5108415B15B9}"/>
                </a:ext>
              </a:extLst>
            </p:cNvPr>
            <p:cNvPicPr preferRelativeResize="0"/>
            <p:nvPr/>
          </p:nvPicPr>
          <p:blipFill>
            <a:blip r:embed="rId20">
              <a:alphaModFix/>
            </a:blip>
            <a:stretch>
              <a:fillRect/>
            </a:stretch>
          </p:blipFill>
          <p:spPr>
            <a:xfrm>
              <a:off x="9570908" y="5099534"/>
              <a:ext cx="545975" cy="545975"/>
            </a:xfrm>
            <a:prstGeom prst="rect">
              <a:avLst/>
            </a:prstGeom>
            <a:noFill/>
            <a:ln>
              <a:noFill/>
            </a:ln>
          </p:spPr>
        </p:pic>
      </p:grpSp>
    </p:spTree>
    <p:extLst>
      <p:ext uri="{BB962C8B-B14F-4D97-AF65-F5344CB8AC3E}">
        <p14:creationId xmlns:p14="http://schemas.microsoft.com/office/powerpoint/2010/main" val="1011717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fade">
                                      <p:cBhvr>
                                        <p:cTn id="15" dur="500"/>
                                        <p:tgtEl>
                                          <p:spTgt spid="62"/>
                                        </p:tgtEl>
                                      </p:cBhvr>
                                    </p:animEffect>
                                  </p:childTnLst>
                                </p:cTn>
                              </p:par>
                              <p:par>
                                <p:cTn id="16" presetID="10" presetClass="entr" presetSubtype="0" fill="hold" nodeType="withEffect">
                                  <p:stCondLst>
                                    <p:cond delay="0"/>
                                  </p:stCondLst>
                                  <p:childTnLst>
                                    <p:set>
                                      <p:cBhvr>
                                        <p:cTn id="17" dur="1" fill="hold">
                                          <p:stCondLst>
                                            <p:cond delay="0"/>
                                          </p:stCondLst>
                                        </p:cTn>
                                        <p:tgtEl>
                                          <p:spTgt spid="2104"/>
                                        </p:tgtEl>
                                        <p:attrNameLst>
                                          <p:attrName>style.visibility</p:attrName>
                                        </p:attrNameLst>
                                      </p:cBhvr>
                                      <p:to>
                                        <p:strVal val="visible"/>
                                      </p:to>
                                    </p:set>
                                    <p:animEffect transition="in" filter="fade">
                                      <p:cBhvr>
                                        <p:cTn id="18" dur="500"/>
                                        <p:tgtEl>
                                          <p:spTgt spid="2104"/>
                                        </p:tgtEl>
                                      </p:cBhvr>
                                    </p:animEffect>
                                  </p:childTnLst>
                                </p:cTn>
                              </p:par>
                              <p:par>
                                <p:cTn id="19" presetID="10" presetClass="exit" presetSubtype="0" fill="hold" nodeType="withEffect">
                                  <p:stCondLst>
                                    <p:cond delay="0"/>
                                  </p:stCondLst>
                                  <p:childTnLst>
                                    <p:animEffect transition="out" filter="fade">
                                      <p:cBhvr>
                                        <p:cTn id="20" dur="500"/>
                                        <p:tgtEl>
                                          <p:spTgt spid="20"/>
                                        </p:tgtEl>
                                      </p:cBhvr>
                                    </p:animEffect>
                                    <p:set>
                                      <p:cBhvr>
                                        <p:cTn id="21" dur="1" fill="hold">
                                          <p:stCondLst>
                                            <p:cond delay="499"/>
                                          </p:stCondLst>
                                        </p:cTn>
                                        <p:tgtEl>
                                          <p:spTgt spid="20"/>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10" presetClass="entr" presetSubtype="0" fill="hold" nodeType="with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500"/>
                                        <p:tgtEl>
                                          <p:spTgt spid="5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xit" presetSubtype="0" fill="hold" grpId="1" nodeType="withEffect">
                                  <p:stCondLst>
                                    <p:cond delay="0"/>
                                  </p:stCondLst>
                                  <p:childTnLst>
                                    <p:animEffect transition="out" filter="fade">
                                      <p:cBhvr>
                                        <p:cTn id="37" dur="500"/>
                                        <p:tgtEl>
                                          <p:spTgt spid="62"/>
                                        </p:tgtEl>
                                      </p:cBhvr>
                                    </p:animEffect>
                                    <p:set>
                                      <p:cBhvr>
                                        <p:cTn id="38" dur="1" fill="hold">
                                          <p:stCondLst>
                                            <p:cond delay="499"/>
                                          </p:stCondLst>
                                        </p:cTn>
                                        <p:tgtEl>
                                          <p:spTgt spid="6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par>
                                <p:cTn id="44" presetID="10" presetClass="entr" presetSubtype="0" fill="hold"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par>
                                <p:cTn id="47" presetID="10" presetClass="exit" presetSubtype="0" fill="hold" nodeType="withEffect">
                                  <p:stCondLst>
                                    <p:cond delay="0"/>
                                  </p:stCondLst>
                                  <p:childTnLst>
                                    <p:animEffect transition="out" filter="fade">
                                      <p:cBhvr>
                                        <p:cTn id="48" dur="500"/>
                                        <p:tgtEl>
                                          <p:spTgt spid="30"/>
                                        </p:tgtEl>
                                      </p:cBhvr>
                                    </p:animEffect>
                                    <p:set>
                                      <p:cBhvr>
                                        <p:cTn id="49" dur="1" fill="hold">
                                          <p:stCondLst>
                                            <p:cond delay="499"/>
                                          </p:stCondLst>
                                        </p:cTn>
                                        <p:tgtEl>
                                          <p:spTgt spid="30"/>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fade">
                                      <p:cBhvr>
                                        <p:cTn id="54" dur="500"/>
                                        <p:tgtEl>
                                          <p:spTgt spid="54"/>
                                        </p:tgtEl>
                                      </p:cBhvr>
                                    </p:animEffect>
                                  </p:childTnLst>
                                </p:cTn>
                              </p:par>
                              <p:par>
                                <p:cTn id="55" presetID="10" presetClass="entr" presetSubtype="0" fill="hold" nodeType="withEffect">
                                  <p:stCondLst>
                                    <p:cond delay="0"/>
                                  </p:stCondLst>
                                  <p:childTnLst>
                                    <p:set>
                                      <p:cBhvr>
                                        <p:cTn id="56" dur="1" fill="hold">
                                          <p:stCondLst>
                                            <p:cond delay="0"/>
                                          </p:stCondLst>
                                        </p:cTn>
                                        <p:tgtEl>
                                          <p:spTgt spid="2116"/>
                                        </p:tgtEl>
                                        <p:attrNameLst>
                                          <p:attrName>style.visibility</p:attrName>
                                        </p:attrNameLst>
                                      </p:cBhvr>
                                      <p:to>
                                        <p:strVal val="visible"/>
                                      </p:to>
                                    </p:set>
                                    <p:animEffect transition="in" filter="fade">
                                      <p:cBhvr>
                                        <p:cTn id="57" dur="500"/>
                                        <p:tgtEl>
                                          <p:spTgt spid="2116"/>
                                        </p:tgtEl>
                                      </p:cBhvr>
                                    </p:animEffect>
                                  </p:childTnLst>
                                </p:cTn>
                              </p:par>
                              <p:par>
                                <p:cTn id="58" presetID="10" presetClass="entr" presetSubtype="0" fill="hold" nodeType="with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fade">
                                      <p:cBhvr>
                                        <p:cTn id="60" dur="500"/>
                                        <p:tgtEl>
                                          <p:spTgt spid="53"/>
                                        </p:tgtEl>
                                      </p:cBhvr>
                                    </p:animEffect>
                                  </p:childTnLst>
                                </p:cTn>
                              </p:par>
                              <p:par>
                                <p:cTn id="61" presetID="10" presetClass="entr" presetSubtype="0" fill="hold" nodeType="with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childTnLst>
                                </p:cTn>
                              </p:par>
                              <p:par>
                                <p:cTn id="64" presetID="10" presetClass="exit" presetSubtype="0" fill="hold" nodeType="withEffect">
                                  <p:stCondLst>
                                    <p:cond delay="0"/>
                                  </p:stCondLst>
                                  <p:childTnLst>
                                    <p:animEffect transition="out" filter="fade">
                                      <p:cBhvr>
                                        <p:cTn id="65" dur="500"/>
                                        <p:tgtEl>
                                          <p:spTgt spid="40"/>
                                        </p:tgtEl>
                                      </p:cBhvr>
                                    </p:animEffect>
                                    <p:set>
                                      <p:cBhvr>
                                        <p:cTn id="66" dur="1" fill="hold">
                                          <p:stCondLst>
                                            <p:cond delay="499"/>
                                          </p:stCondLst>
                                        </p:cTn>
                                        <p:tgtEl>
                                          <p:spTgt spid="40"/>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63"/>
                                        </p:tgtEl>
                                        <p:attrNameLst>
                                          <p:attrName>style.visibility</p:attrName>
                                        </p:attrNameLst>
                                      </p:cBhvr>
                                      <p:to>
                                        <p:strVal val="visible"/>
                                      </p:to>
                                    </p:set>
                                    <p:animEffect transition="in" filter="fade">
                                      <p:cBhvr>
                                        <p:cTn id="71" dur="500"/>
                                        <p:tgtEl>
                                          <p:spTgt spid="63"/>
                                        </p:tgtEl>
                                      </p:cBhvr>
                                    </p:animEffect>
                                  </p:childTnLst>
                                </p:cTn>
                              </p:par>
                              <p:par>
                                <p:cTn id="72" presetID="10" presetClass="entr" presetSubtype="0" fill="hold" nodeType="withEffect">
                                  <p:stCondLst>
                                    <p:cond delay="0"/>
                                  </p:stCondLst>
                                  <p:childTnLst>
                                    <p:set>
                                      <p:cBhvr>
                                        <p:cTn id="73" dur="1" fill="hold">
                                          <p:stCondLst>
                                            <p:cond delay="0"/>
                                          </p:stCondLst>
                                        </p:cTn>
                                        <p:tgtEl>
                                          <p:spTgt spid="59"/>
                                        </p:tgtEl>
                                        <p:attrNameLst>
                                          <p:attrName>style.visibility</p:attrName>
                                        </p:attrNameLst>
                                      </p:cBhvr>
                                      <p:to>
                                        <p:strVal val="visible"/>
                                      </p:to>
                                    </p:set>
                                    <p:animEffect transition="in" filter="fade">
                                      <p:cBhvr>
                                        <p:cTn id="74" dur="500"/>
                                        <p:tgtEl>
                                          <p:spTgt spid="59"/>
                                        </p:tgtEl>
                                      </p:cBhvr>
                                    </p:animEffect>
                                  </p:childTnLst>
                                </p:cTn>
                              </p:par>
                              <p:par>
                                <p:cTn id="75" presetID="10" presetClass="entr" presetSubtype="0" fill="hold" nodeType="withEffect">
                                  <p:stCondLst>
                                    <p:cond delay="0"/>
                                  </p:stCondLst>
                                  <p:childTnLst>
                                    <p:set>
                                      <p:cBhvr>
                                        <p:cTn id="76" dur="1" fill="hold">
                                          <p:stCondLst>
                                            <p:cond delay="0"/>
                                          </p:stCondLst>
                                        </p:cTn>
                                        <p:tgtEl>
                                          <p:spTgt spid="60"/>
                                        </p:tgtEl>
                                        <p:attrNameLst>
                                          <p:attrName>style.visibility</p:attrName>
                                        </p:attrNameLst>
                                      </p:cBhvr>
                                      <p:to>
                                        <p:strVal val="visible"/>
                                      </p:to>
                                    </p:set>
                                    <p:animEffect transition="in" filter="fade">
                                      <p:cBhvr>
                                        <p:cTn id="77" dur="500"/>
                                        <p:tgtEl>
                                          <p:spTgt spid="60"/>
                                        </p:tgtEl>
                                      </p:cBhvr>
                                    </p:animEffect>
                                  </p:childTnLst>
                                </p:cTn>
                              </p:par>
                              <p:par>
                                <p:cTn id="78" presetID="10" presetClass="exit" presetSubtype="0" fill="hold" grpId="1" nodeType="withEffect">
                                  <p:stCondLst>
                                    <p:cond delay="0"/>
                                  </p:stCondLst>
                                  <p:childTnLst>
                                    <p:animEffect transition="out" filter="fade">
                                      <p:cBhvr>
                                        <p:cTn id="79" dur="500"/>
                                        <p:tgtEl>
                                          <p:spTgt spid="54"/>
                                        </p:tgtEl>
                                      </p:cBhvr>
                                    </p:animEffect>
                                    <p:set>
                                      <p:cBhvr>
                                        <p:cTn id="80" dur="1" fill="hold">
                                          <p:stCondLst>
                                            <p:cond delay="499"/>
                                          </p:stCondLst>
                                        </p:cTn>
                                        <p:tgtEl>
                                          <p:spTgt spid="54"/>
                                        </p:tgtEl>
                                        <p:attrNameLst>
                                          <p:attrName>style.visibility</p:attrName>
                                        </p:attrNameLst>
                                      </p:cBhvr>
                                      <p:to>
                                        <p:strVal val="hidden"/>
                                      </p:to>
                                    </p:set>
                                  </p:childTnLst>
                                </p:cTn>
                              </p:par>
                              <p:par>
                                <p:cTn id="81" presetID="10" presetClass="entr" presetSubtype="0" fill="hold" grpId="0" nodeType="with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fade">
                                      <p:cBhvr>
                                        <p:cTn id="83" dur="500"/>
                                        <p:tgtEl>
                                          <p:spTgt spid="28"/>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fade">
                                      <p:cBhvr>
                                        <p:cTn id="88" dur="500"/>
                                        <p:tgtEl>
                                          <p:spTgt spid="35"/>
                                        </p:tgtEl>
                                      </p:cBhvr>
                                    </p:animEffect>
                                  </p:childTnLst>
                                </p:cTn>
                              </p:par>
                              <p:par>
                                <p:cTn id="89" presetID="10" presetClass="exit" presetSubtype="0" fill="hold" grpId="1" nodeType="withEffect">
                                  <p:stCondLst>
                                    <p:cond delay="0"/>
                                  </p:stCondLst>
                                  <p:childTnLst>
                                    <p:animEffect transition="out" filter="fade">
                                      <p:cBhvr>
                                        <p:cTn id="90" dur="500"/>
                                        <p:tgtEl>
                                          <p:spTgt spid="63"/>
                                        </p:tgtEl>
                                      </p:cBhvr>
                                    </p:animEffect>
                                    <p:set>
                                      <p:cBhvr>
                                        <p:cTn id="91" dur="1" fill="hold">
                                          <p:stCondLst>
                                            <p:cond delay="499"/>
                                          </p:stCondLst>
                                        </p:cTn>
                                        <p:tgtEl>
                                          <p:spTgt spid="63"/>
                                        </p:tgtEl>
                                        <p:attrNameLst>
                                          <p:attrName>style.visibility</p:attrName>
                                        </p:attrNameLst>
                                      </p:cBhvr>
                                      <p:to>
                                        <p:strVal val="hidden"/>
                                      </p:to>
                                    </p:set>
                                  </p:childTnLst>
                                </p:cTn>
                              </p:par>
                              <p:par>
                                <p:cTn id="92" presetID="10" presetClass="entr" presetSubtype="0" fill="hold" grpId="0" nodeType="withEffect">
                                  <p:stCondLst>
                                    <p:cond delay="0"/>
                                  </p:stCondLst>
                                  <p:childTnLst>
                                    <p:set>
                                      <p:cBhvr>
                                        <p:cTn id="93" dur="1" fill="hold">
                                          <p:stCondLst>
                                            <p:cond delay="0"/>
                                          </p:stCondLst>
                                        </p:cTn>
                                        <p:tgtEl>
                                          <p:spTgt spid="16"/>
                                        </p:tgtEl>
                                        <p:attrNameLst>
                                          <p:attrName>style.visibility</p:attrName>
                                        </p:attrNameLst>
                                      </p:cBhvr>
                                      <p:to>
                                        <p:strVal val="visible"/>
                                      </p:to>
                                    </p:set>
                                    <p:animEffect transition="in" filter="fade">
                                      <p:cBhvr>
                                        <p:cTn id="94" dur="500"/>
                                        <p:tgtEl>
                                          <p:spTgt spid="16"/>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2102"/>
                                        </p:tgtEl>
                                        <p:attrNameLst>
                                          <p:attrName>style.visibility</p:attrName>
                                        </p:attrNameLst>
                                      </p:cBhvr>
                                      <p:to>
                                        <p:strVal val="visible"/>
                                      </p:to>
                                    </p:set>
                                    <p:animEffect transition="in" filter="fade">
                                      <p:cBhvr>
                                        <p:cTn id="99" dur="500"/>
                                        <p:tgtEl>
                                          <p:spTgt spid="2102"/>
                                        </p:tgtEl>
                                      </p:cBhvr>
                                    </p:animEffect>
                                  </p:childTnLst>
                                </p:cTn>
                              </p:par>
                              <p:par>
                                <p:cTn id="100" presetID="10" presetClass="entr" presetSubtype="0" fill="hold" nodeType="withEffect">
                                  <p:stCondLst>
                                    <p:cond delay="0"/>
                                  </p:stCondLst>
                                  <p:childTnLst>
                                    <p:set>
                                      <p:cBhvr>
                                        <p:cTn id="101" dur="1" fill="hold">
                                          <p:stCondLst>
                                            <p:cond delay="0"/>
                                          </p:stCondLst>
                                        </p:cTn>
                                        <p:tgtEl>
                                          <p:spTgt spid="2115"/>
                                        </p:tgtEl>
                                        <p:attrNameLst>
                                          <p:attrName>style.visibility</p:attrName>
                                        </p:attrNameLst>
                                      </p:cBhvr>
                                      <p:to>
                                        <p:strVal val="visible"/>
                                      </p:to>
                                    </p:set>
                                    <p:animEffect transition="in" filter="fade">
                                      <p:cBhvr>
                                        <p:cTn id="102" dur="500"/>
                                        <p:tgtEl>
                                          <p:spTgt spid="2115"/>
                                        </p:tgtEl>
                                      </p:cBhvr>
                                    </p:animEffect>
                                  </p:childTnLst>
                                </p:cTn>
                              </p:par>
                              <p:par>
                                <p:cTn id="103" presetID="10" presetClass="entr" presetSubtype="0" fill="hold" nodeType="withEffect">
                                  <p:stCondLst>
                                    <p:cond delay="0"/>
                                  </p:stCondLst>
                                  <p:childTnLst>
                                    <p:set>
                                      <p:cBhvr>
                                        <p:cTn id="104" dur="1" fill="hold">
                                          <p:stCondLst>
                                            <p:cond delay="0"/>
                                          </p:stCondLst>
                                        </p:cTn>
                                        <p:tgtEl>
                                          <p:spTgt spid="2101"/>
                                        </p:tgtEl>
                                        <p:attrNameLst>
                                          <p:attrName>style.visibility</p:attrName>
                                        </p:attrNameLst>
                                      </p:cBhvr>
                                      <p:to>
                                        <p:strVal val="visible"/>
                                      </p:to>
                                    </p:set>
                                    <p:animEffect transition="in" filter="fade">
                                      <p:cBhvr>
                                        <p:cTn id="105" dur="500"/>
                                        <p:tgtEl>
                                          <p:spTgt spid="2101"/>
                                        </p:tgtEl>
                                      </p:cBhvr>
                                    </p:animEffect>
                                  </p:childTnLst>
                                </p:cTn>
                              </p:par>
                              <p:par>
                                <p:cTn id="106" presetID="10" presetClass="entr" presetSubtype="0" fill="hold" nodeType="withEffect">
                                  <p:stCondLst>
                                    <p:cond delay="0"/>
                                  </p:stCondLst>
                                  <p:childTnLst>
                                    <p:set>
                                      <p:cBhvr>
                                        <p:cTn id="107" dur="1" fill="hold">
                                          <p:stCondLst>
                                            <p:cond delay="0"/>
                                          </p:stCondLst>
                                        </p:cTn>
                                        <p:tgtEl>
                                          <p:spTgt spid="36"/>
                                        </p:tgtEl>
                                        <p:attrNameLst>
                                          <p:attrName>style.visibility</p:attrName>
                                        </p:attrNameLst>
                                      </p:cBhvr>
                                      <p:to>
                                        <p:strVal val="visible"/>
                                      </p:to>
                                    </p:set>
                                    <p:animEffect transition="in" filter="fade">
                                      <p:cBhvr>
                                        <p:cTn id="108" dur="500"/>
                                        <p:tgtEl>
                                          <p:spTgt spid="36"/>
                                        </p:tgtEl>
                                      </p:cBhvr>
                                    </p:animEffect>
                                  </p:childTnLst>
                                </p:cTn>
                              </p:par>
                              <p:par>
                                <p:cTn id="109" presetID="10" presetClass="exit" presetSubtype="0" fill="hold" nodeType="withEffect">
                                  <p:stCondLst>
                                    <p:cond delay="0"/>
                                  </p:stCondLst>
                                  <p:childTnLst>
                                    <p:animEffect transition="out" filter="fade">
                                      <p:cBhvr>
                                        <p:cTn id="110" dur="500"/>
                                        <p:tgtEl>
                                          <p:spTgt spid="35"/>
                                        </p:tgtEl>
                                      </p:cBhvr>
                                    </p:animEffect>
                                    <p:set>
                                      <p:cBhvr>
                                        <p:cTn id="111" dur="1" fill="hold">
                                          <p:stCondLst>
                                            <p:cond delay="499"/>
                                          </p:stCondLst>
                                        </p:cTn>
                                        <p:tgtEl>
                                          <p:spTgt spid="35"/>
                                        </p:tgtEl>
                                        <p:attrNameLst>
                                          <p:attrName>style.visibility</p:attrName>
                                        </p:attrNameLst>
                                      </p:cBhvr>
                                      <p:to>
                                        <p:strVal val="hidden"/>
                                      </p:to>
                                    </p:se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2065"/>
                                        </p:tgtEl>
                                        <p:attrNameLst>
                                          <p:attrName>style.visibility</p:attrName>
                                        </p:attrNameLst>
                                      </p:cBhvr>
                                      <p:to>
                                        <p:strVal val="visible"/>
                                      </p:to>
                                    </p:set>
                                    <p:animEffect transition="in" filter="fade">
                                      <p:cBhvr>
                                        <p:cTn id="116" dur="500"/>
                                        <p:tgtEl>
                                          <p:spTgt spid="2065"/>
                                        </p:tgtEl>
                                      </p:cBhvr>
                                    </p:animEffect>
                                  </p:childTnLst>
                                </p:cTn>
                              </p:par>
                              <p:par>
                                <p:cTn id="117" presetID="10" presetClass="entr" presetSubtype="0" fill="hold" nodeType="withEffect">
                                  <p:stCondLst>
                                    <p:cond delay="0"/>
                                  </p:stCondLst>
                                  <p:childTnLst>
                                    <p:set>
                                      <p:cBhvr>
                                        <p:cTn id="118" dur="1" fill="hold">
                                          <p:stCondLst>
                                            <p:cond delay="0"/>
                                          </p:stCondLst>
                                        </p:cTn>
                                        <p:tgtEl>
                                          <p:spTgt spid="2049"/>
                                        </p:tgtEl>
                                        <p:attrNameLst>
                                          <p:attrName>style.visibility</p:attrName>
                                        </p:attrNameLst>
                                      </p:cBhvr>
                                      <p:to>
                                        <p:strVal val="visible"/>
                                      </p:to>
                                    </p:set>
                                    <p:animEffect transition="in" filter="fade">
                                      <p:cBhvr>
                                        <p:cTn id="119" dur="500"/>
                                        <p:tgtEl>
                                          <p:spTgt spid="2049"/>
                                        </p:tgtEl>
                                      </p:cBhvr>
                                    </p:animEffect>
                                  </p:childTnLst>
                                </p:cTn>
                              </p:par>
                              <p:par>
                                <p:cTn id="120" presetID="10" presetClass="entr" presetSubtype="0" fill="hold" nodeType="withEffect">
                                  <p:stCondLst>
                                    <p:cond delay="0"/>
                                  </p:stCondLst>
                                  <p:childTnLst>
                                    <p:set>
                                      <p:cBhvr>
                                        <p:cTn id="121" dur="1" fill="hold">
                                          <p:stCondLst>
                                            <p:cond delay="0"/>
                                          </p:stCondLst>
                                        </p:cTn>
                                        <p:tgtEl>
                                          <p:spTgt spid="2114"/>
                                        </p:tgtEl>
                                        <p:attrNameLst>
                                          <p:attrName>style.visibility</p:attrName>
                                        </p:attrNameLst>
                                      </p:cBhvr>
                                      <p:to>
                                        <p:strVal val="visible"/>
                                      </p:to>
                                    </p:set>
                                    <p:animEffect transition="in" filter="fade">
                                      <p:cBhvr>
                                        <p:cTn id="122" dur="500"/>
                                        <p:tgtEl>
                                          <p:spTgt spid="2114"/>
                                        </p:tgtEl>
                                      </p:cBhvr>
                                    </p:animEffect>
                                  </p:childTnLst>
                                </p:cTn>
                              </p:par>
                              <p:par>
                                <p:cTn id="123" presetID="10" presetClass="exit" presetSubtype="0" fill="hold" grpId="1" nodeType="withEffect">
                                  <p:stCondLst>
                                    <p:cond delay="0"/>
                                  </p:stCondLst>
                                  <p:childTnLst>
                                    <p:animEffect transition="out" filter="fade">
                                      <p:cBhvr>
                                        <p:cTn id="124" dur="500"/>
                                        <p:tgtEl>
                                          <p:spTgt spid="2102"/>
                                        </p:tgtEl>
                                      </p:cBhvr>
                                    </p:animEffect>
                                    <p:set>
                                      <p:cBhvr>
                                        <p:cTn id="125" dur="1" fill="hold">
                                          <p:stCondLst>
                                            <p:cond delay="499"/>
                                          </p:stCondLst>
                                        </p:cTn>
                                        <p:tgtEl>
                                          <p:spTgt spid="2102"/>
                                        </p:tgtEl>
                                        <p:attrNameLst>
                                          <p:attrName>style.visibility</p:attrName>
                                        </p:attrNameLst>
                                      </p:cBhvr>
                                      <p:to>
                                        <p:strVal val="hidden"/>
                                      </p:to>
                                    </p:set>
                                  </p:childTnLst>
                                </p:cTn>
                              </p:par>
                              <p:par>
                                <p:cTn id="126" presetID="10" presetClass="entr" presetSubtype="0" fill="hold" grpId="0" nodeType="withEffect">
                                  <p:stCondLst>
                                    <p:cond delay="0"/>
                                  </p:stCondLst>
                                  <p:childTnLst>
                                    <p:set>
                                      <p:cBhvr>
                                        <p:cTn id="127" dur="1" fill="hold">
                                          <p:stCondLst>
                                            <p:cond delay="0"/>
                                          </p:stCondLst>
                                        </p:cTn>
                                        <p:tgtEl>
                                          <p:spTgt spid="17"/>
                                        </p:tgtEl>
                                        <p:attrNameLst>
                                          <p:attrName>style.visibility</p:attrName>
                                        </p:attrNameLst>
                                      </p:cBhvr>
                                      <p:to>
                                        <p:strVal val="visible"/>
                                      </p:to>
                                    </p:set>
                                    <p:animEffect transition="in" filter="fade">
                                      <p:cBhvr>
                                        <p:cTn id="128" dur="500"/>
                                        <p:tgtEl>
                                          <p:spTgt spid="17"/>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2100"/>
                                        </p:tgtEl>
                                        <p:attrNameLst>
                                          <p:attrName>style.visibility</p:attrName>
                                        </p:attrNameLst>
                                      </p:cBhvr>
                                      <p:to>
                                        <p:strVal val="visible"/>
                                      </p:to>
                                    </p:set>
                                    <p:animEffect transition="in" filter="fade">
                                      <p:cBhvr>
                                        <p:cTn id="133" dur="500"/>
                                        <p:tgtEl>
                                          <p:spTgt spid="2100"/>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2099"/>
                                        </p:tgtEl>
                                        <p:attrNameLst>
                                          <p:attrName>style.visibility</p:attrName>
                                        </p:attrNameLst>
                                      </p:cBhvr>
                                      <p:to>
                                        <p:strVal val="visible"/>
                                      </p:to>
                                    </p:set>
                                    <p:animEffect transition="in" filter="fade">
                                      <p:cBhvr>
                                        <p:cTn id="136" dur="500"/>
                                        <p:tgtEl>
                                          <p:spTgt spid="2099"/>
                                        </p:tgtEl>
                                      </p:cBhvr>
                                    </p:animEffect>
                                  </p:childTnLst>
                                </p:cTn>
                              </p:par>
                              <p:par>
                                <p:cTn id="137" presetID="10" presetClass="entr" presetSubtype="0" fill="hold" nodeType="withEffect">
                                  <p:stCondLst>
                                    <p:cond delay="0"/>
                                  </p:stCondLst>
                                  <p:childTnLst>
                                    <p:set>
                                      <p:cBhvr>
                                        <p:cTn id="138" dur="1" fill="hold">
                                          <p:stCondLst>
                                            <p:cond delay="0"/>
                                          </p:stCondLst>
                                        </p:cTn>
                                        <p:tgtEl>
                                          <p:spTgt spid="55"/>
                                        </p:tgtEl>
                                        <p:attrNameLst>
                                          <p:attrName>style.visibility</p:attrName>
                                        </p:attrNameLst>
                                      </p:cBhvr>
                                      <p:to>
                                        <p:strVal val="visible"/>
                                      </p:to>
                                    </p:set>
                                    <p:animEffect transition="in" filter="fade">
                                      <p:cBhvr>
                                        <p:cTn id="139" dur="500"/>
                                        <p:tgtEl>
                                          <p:spTgt spid="55"/>
                                        </p:tgtEl>
                                      </p:cBhvr>
                                    </p:animEffect>
                                  </p:childTnLst>
                                </p:cTn>
                              </p:par>
                              <p:par>
                                <p:cTn id="140" presetID="10" presetClass="entr" presetSubtype="0" fill="hold" nodeType="withEffect">
                                  <p:stCondLst>
                                    <p:cond delay="0"/>
                                  </p:stCondLst>
                                  <p:childTnLst>
                                    <p:set>
                                      <p:cBhvr>
                                        <p:cTn id="141" dur="1" fill="hold">
                                          <p:stCondLst>
                                            <p:cond delay="0"/>
                                          </p:stCondLst>
                                        </p:cTn>
                                        <p:tgtEl>
                                          <p:spTgt spid="2081"/>
                                        </p:tgtEl>
                                        <p:attrNameLst>
                                          <p:attrName>style.visibility</p:attrName>
                                        </p:attrNameLst>
                                      </p:cBhvr>
                                      <p:to>
                                        <p:strVal val="visible"/>
                                      </p:to>
                                    </p:set>
                                    <p:animEffect transition="in" filter="fade">
                                      <p:cBhvr>
                                        <p:cTn id="142" dur="500"/>
                                        <p:tgtEl>
                                          <p:spTgt spid="2081"/>
                                        </p:tgtEl>
                                      </p:cBhvr>
                                    </p:animEffect>
                                  </p:childTnLst>
                                </p:cTn>
                              </p:par>
                              <p:par>
                                <p:cTn id="143" presetID="10" presetClass="entr" presetSubtype="0" fill="hold" nodeType="withEffect">
                                  <p:stCondLst>
                                    <p:cond delay="0"/>
                                  </p:stCondLst>
                                  <p:childTnLst>
                                    <p:set>
                                      <p:cBhvr>
                                        <p:cTn id="144" dur="1" fill="hold">
                                          <p:stCondLst>
                                            <p:cond delay="0"/>
                                          </p:stCondLst>
                                        </p:cTn>
                                        <p:tgtEl>
                                          <p:spTgt spid="2097"/>
                                        </p:tgtEl>
                                        <p:attrNameLst>
                                          <p:attrName>style.visibility</p:attrName>
                                        </p:attrNameLst>
                                      </p:cBhvr>
                                      <p:to>
                                        <p:strVal val="visible"/>
                                      </p:to>
                                    </p:set>
                                    <p:animEffect transition="in" filter="fade">
                                      <p:cBhvr>
                                        <p:cTn id="145" dur="500"/>
                                        <p:tgtEl>
                                          <p:spTgt spid="2097"/>
                                        </p:tgtEl>
                                      </p:cBhvr>
                                    </p:animEffect>
                                  </p:childTnLst>
                                </p:cTn>
                              </p:par>
                              <p:par>
                                <p:cTn id="146" presetID="10" presetClass="exit" presetSubtype="0" fill="hold" grpId="1" nodeType="withEffect">
                                  <p:stCondLst>
                                    <p:cond delay="0"/>
                                  </p:stCondLst>
                                  <p:childTnLst>
                                    <p:animEffect transition="out" filter="fade">
                                      <p:cBhvr>
                                        <p:cTn id="147" dur="500"/>
                                        <p:tgtEl>
                                          <p:spTgt spid="2065"/>
                                        </p:tgtEl>
                                      </p:cBhvr>
                                    </p:animEffect>
                                    <p:set>
                                      <p:cBhvr>
                                        <p:cTn id="148" dur="1" fill="hold">
                                          <p:stCondLst>
                                            <p:cond delay="499"/>
                                          </p:stCondLst>
                                        </p:cTn>
                                        <p:tgtEl>
                                          <p:spTgt spid="2065"/>
                                        </p:tgtEl>
                                        <p:attrNameLst>
                                          <p:attrName>style.visibility</p:attrName>
                                        </p:attrNameLst>
                                      </p:cBhvr>
                                      <p:to>
                                        <p:strVal val="hidden"/>
                                      </p:to>
                                    </p:set>
                                  </p:childTnLst>
                                </p:cTn>
                              </p:par>
                              <p:par>
                                <p:cTn id="149" presetID="10" presetClass="entr" presetSubtype="0" fill="hold" grpId="0" nodeType="withEffect">
                                  <p:stCondLst>
                                    <p:cond delay="0"/>
                                  </p:stCondLst>
                                  <p:childTnLst>
                                    <p:set>
                                      <p:cBhvr>
                                        <p:cTn id="150" dur="1" fill="hold">
                                          <p:stCondLst>
                                            <p:cond delay="0"/>
                                          </p:stCondLst>
                                        </p:cTn>
                                        <p:tgtEl>
                                          <p:spTgt spid="29"/>
                                        </p:tgtEl>
                                        <p:attrNameLst>
                                          <p:attrName>style.visibility</p:attrName>
                                        </p:attrNameLst>
                                      </p:cBhvr>
                                      <p:to>
                                        <p:strVal val="visible"/>
                                      </p:to>
                                    </p:set>
                                    <p:animEffect transition="in" filter="fade">
                                      <p:cBhvr>
                                        <p:cTn id="15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 grpId="0"/>
      <p:bldP spid="63" grpId="0"/>
      <p:bldP spid="63" grpId="1"/>
      <p:bldP spid="54" grpId="0"/>
      <p:bldP spid="54" grpId="1"/>
      <p:bldP spid="62" grpId="0"/>
      <p:bldP spid="62" grpId="1"/>
      <p:bldP spid="2065" grpId="0"/>
      <p:bldP spid="2065" grpId="1"/>
      <p:bldP spid="2100" grpId="0"/>
      <p:bldP spid="2102" grpId="0"/>
      <p:bldP spid="2102" grpId="1"/>
      <p:bldP spid="10" grpId="0"/>
      <p:bldP spid="16" grpId="0"/>
      <p:bldP spid="17" grpId="0"/>
      <p:bldP spid="28" grpId="0"/>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720CE98-63EB-3626-8A0F-C6D41B8CBC92}"/>
              </a:ext>
            </a:extLst>
          </p:cNvPr>
          <p:cNvSpPr/>
          <p:nvPr/>
        </p:nvSpPr>
        <p:spPr>
          <a:xfrm>
            <a:off x="7095424" y="2412464"/>
            <a:ext cx="4616451" cy="2181505"/>
          </a:xfrm>
          <a:prstGeom prst="rect">
            <a:avLst/>
          </a:prstGeom>
          <a:solidFill>
            <a:schemeClr val="accent5">
              <a:lumMod val="20000"/>
              <a:lumOff val="80000"/>
            </a:schemeClr>
          </a:solid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AA02BBC-ADF5-3903-883B-60B0B80DB99B}"/>
              </a:ext>
            </a:extLst>
          </p:cNvPr>
          <p:cNvSpPr/>
          <p:nvPr/>
        </p:nvSpPr>
        <p:spPr>
          <a:xfrm>
            <a:off x="7117692" y="4921241"/>
            <a:ext cx="4616451" cy="1213749"/>
          </a:xfrm>
          <a:prstGeom prst="rect">
            <a:avLst/>
          </a:prstGeom>
          <a:solidFill>
            <a:schemeClr val="bg1">
              <a:lumMod val="95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5F8FFBC-02EE-F1F0-07D2-C040185050CB}"/>
              </a:ext>
            </a:extLst>
          </p:cNvPr>
          <p:cNvSpPr/>
          <p:nvPr/>
        </p:nvSpPr>
        <p:spPr>
          <a:xfrm>
            <a:off x="394061" y="2412464"/>
            <a:ext cx="5835023" cy="3722526"/>
          </a:xfrm>
          <a:prstGeom prst="rect">
            <a:avLst/>
          </a:prstGeom>
          <a:solidFill>
            <a:schemeClr val="accent4">
              <a:lumMod val="20000"/>
              <a:lumOff val="80000"/>
            </a:schemeClr>
          </a:solid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AAC0DD-A5BA-8C6A-71EE-2459EFF008FB}"/>
              </a:ext>
            </a:extLst>
          </p:cNvPr>
          <p:cNvSpPr>
            <a:spLocks noGrp="1"/>
          </p:cNvSpPr>
          <p:nvPr>
            <p:ph type="title"/>
          </p:nvPr>
        </p:nvSpPr>
        <p:spPr/>
        <p:txBody>
          <a:bodyPr/>
          <a:lstStyle/>
          <a:p>
            <a:r>
              <a:rPr lang="en-US" dirty="0" err="1"/>
              <a:t>ElGamal</a:t>
            </a:r>
            <a:r>
              <a:rPr lang="en-US" dirty="0"/>
              <a:t>-based VECK for KZG Commitments</a:t>
            </a:r>
          </a:p>
        </p:txBody>
      </p:sp>
      <p:sp>
        <p:nvSpPr>
          <p:cNvPr id="4" name="Slide Number Placeholder 3">
            <a:extLst>
              <a:ext uri="{FF2B5EF4-FFF2-40B4-BE49-F238E27FC236}">
                <a16:creationId xmlns:a16="http://schemas.microsoft.com/office/drawing/2014/main" id="{081A339E-788E-C003-C549-FFD3F0E6B4CF}"/>
              </a:ext>
            </a:extLst>
          </p:cNvPr>
          <p:cNvSpPr>
            <a:spLocks noGrp="1"/>
          </p:cNvSpPr>
          <p:nvPr>
            <p:ph type="sldNum" sz="quarter" idx="12"/>
          </p:nvPr>
        </p:nvSpPr>
        <p:spPr/>
        <p:txBody>
          <a:bodyPr/>
          <a:lstStyle/>
          <a:p>
            <a:fld id="{9B1AF914-ED30-4DEF-921E-12E5424A69F1}" type="slidenum">
              <a:rPr lang="en-US" smtClean="0"/>
              <a:t>9</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185859E-8DEF-0704-C8E6-6BC5FCDCFDD0}"/>
                  </a:ext>
                </a:extLst>
              </p:cNvPr>
              <p:cNvSpPr txBox="1"/>
              <p:nvPr/>
            </p:nvSpPr>
            <p:spPr>
              <a:xfrm>
                <a:off x="323195" y="2563790"/>
                <a:ext cx="6233158" cy="646331"/>
              </a:xfrm>
              <a:prstGeom prst="rect">
                <a:avLst/>
              </a:prstGeom>
              <a:noFill/>
            </p:spPr>
            <p:txBody>
              <a:bodyPr wrap="square" rtlCol="0">
                <a:spAutoFit/>
              </a:bodyPr>
              <a:lstStyle/>
              <a:p>
                <a:pPr algn="ctr"/>
                <a:r>
                  <a:rPr lang="en-US" b="1" dirty="0">
                    <a:solidFill>
                      <a:srgbClr val="0070C0"/>
                    </a:solidFill>
                  </a:rPr>
                  <a:t>Prover (Server): </a:t>
                </a:r>
                <a:endParaRPr lang="en-US" b="1" i="0" dirty="0">
                  <a:solidFill>
                    <a:srgbClr val="0070C0"/>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b="1" i="0" dirty="0" smtClean="0">
                          <a:solidFill>
                            <a:srgbClr val="0070C0"/>
                          </a:solidFill>
                          <a:latin typeface="Cambria Math" panose="02040503050406030204" pitchFamily="18" charset="0"/>
                        </a:rPr>
                        <m:t>𝐄𝐧𝐜</m:t>
                      </m:r>
                      <m:r>
                        <a:rPr lang="en-US" b="1" i="1" dirty="0" smtClean="0">
                          <a:solidFill>
                            <a:srgbClr val="0070C0"/>
                          </a:solidFill>
                          <a:latin typeface="Cambria Math" panose="02040503050406030204" pitchFamily="18" charset="0"/>
                        </a:rPr>
                        <m:t>(</m:t>
                      </m:r>
                      <m:r>
                        <a:rPr lang="en-US" b="1" i="1" smtClean="0">
                          <a:solidFill>
                            <a:srgbClr val="0070C0"/>
                          </a:solidFill>
                          <a:latin typeface="Cambria Math" panose="02040503050406030204" pitchFamily="18" charset="0"/>
                        </a:rPr>
                        <m:t>𝑪</m:t>
                      </m:r>
                      <m:r>
                        <a:rPr lang="en-US" b="1" i="1" dirty="0" smtClean="0">
                          <a:solidFill>
                            <a:srgbClr val="0070C0"/>
                          </a:solidFill>
                          <a:latin typeface="Cambria Math" panose="02040503050406030204" pitchFamily="18" charset="0"/>
                        </a:rPr>
                        <m:t>, </m:t>
                      </m:r>
                      <m:r>
                        <a:rPr lang="en-US" b="1" i="1" smtClean="0">
                          <a:solidFill>
                            <a:srgbClr val="0070C0"/>
                          </a:solidFill>
                          <a:latin typeface="Cambria Math" panose="02040503050406030204" pitchFamily="18" charset="0"/>
                          <a:ea typeface="Cambria Math" panose="02040503050406030204" pitchFamily="18" charset="0"/>
                        </a:rPr>
                        <m:t>𝝓</m:t>
                      </m:r>
                      <m:r>
                        <a:rPr lang="en-US" b="1" i="1" smtClean="0">
                          <a:solidFill>
                            <a:srgbClr val="0070C0"/>
                          </a:solidFill>
                          <a:latin typeface="Cambria Math" panose="02040503050406030204" pitchFamily="18" charset="0"/>
                          <a:ea typeface="Cambria Math" panose="02040503050406030204" pitchFamily="18" charset="0"/>
                        </a:rPr>
                        <m:t>(</m:t>
                      </m:r>
                      <m:r>
                        <a:rPr lang="en-US" b="1" i="1" smtClean="0">
                          <a:solidFill>
                            <a:srgbClr val="0070C0"/>
                          </a:solidFill>
                          <a:latin typeface="Cambria Math" panose="02040503050406030204" pitchFamily="18" charset="0"/>
                          <a:ea typeface="Cambria Math" panose="02040503050406030204" pitchFamily="18" charset="0"/>
                        </a:rPr>
                        <m:t>𝑿</m:t>
                      </m:r>
                      <m:r>
                        <a:rPr lang="en-US" b="1" i="1" smtClean="0">
                          <a:solidFill>
                            <a:srgbClr val="0070C0"/>
                          </a:solidFill>
                          <a:latin typeface="Cambria Math" panose="02040503050406030204" pitchFamily="18" charset="0"/>
                          <a:ea typeface="Cambria Math" panose="02040503050406030204" pitchFamily="18" charset="0"/>
                        </a:rPr>
                        <m:t>))→(</m:t>
                      </m:r>
                      <m:r>
                        <a:rPr lang="en-US" b="1" i="1">
                          <a:solidFill>
                            <a:srgbClr val="0070C0"/>
                          </a:solidFill>
                          <a:latin typeface="Cambria Math" panose="02040503050406030204" pitchFamily="18" charset="0"/>
                        </a:rPr>
                        <m:t>𝒔𝒌</m:t>
                      </m:r>
                      <m:r>
                        <a:rPr lang="en-US" b="1" i="1">
                          <a:solidFill>
                            <a:srgbClr val="0070C0"/>
                          </a:solidFill>
                          <a:latin typeface="Cambria Math" panose="02040503050406030204" pitchFamily="18" charset="0"/>
                        </a:rPr>
                        <m:t>,</m:t>
                      </m:r>
                      <m:r>
                        <a:rPr lang="en-US" b="1" i="1">
                          <a:solidFill>
                            <a:srgbClr val="0070C0"/>
                          </a:solidFill>
                          <a:latin typeface="Cambria Math" panose="02040503050406030204" pitchFamily="18" charset="0"/>
                        </a:rPr>
                        <m:t>𝒗𝒌</m:t>
                      </m:r>
                      <m:r>
                        <a:rPr lang="en-US" b="1" i="1">
                          <a:solidFill>
                            <a:srgbClr val="0070C0"/>
                          </a:solidFill>
                          <a:latin typeface="Cambria Math" panose="02040503050406030204" pitchFamily="18" charset="0"/>
                        </a:rPr>
                        <m:t>,</m:t>
                      </m:r>
                      <m:r>
                        <a:rPr lang="en-US" b="1" i="1">
                          <a:solidFill>
                            <a:srgbClr val="0070C0"/>
                          </a:solidFill>
                          <a:latin typeface="Cambria Math" panose="02040503050406030204" pitchFamily="18" charset="0"/>
                        </a:rPr>
                        <m:t>𝒄𝒕</m:t>
                      </m:r>
                      <m:r>
                        <a:rPr lang="en-US" b="1" i="1" smtClean="0">
                          <a:solidFill>
                            <a:srgbClr val="0070C0"/>
                          </a:solidFill>
                          <a:latin typeface="Cambria Math" panose="02040503050406030204" pitchFamily="18" charset="0"/>
                        </a:rPr>
                        <m:t>,</m:t>
                      </m:r>
                      <m:r>
                        <m:rPr>
                          <m:lit/>
                        </m:rPr>
                        <a:rPr lang="en-US" b="1" i="1" smtClean="0">
                          <a:solidFill>
                            <a:srgbClr val="0070C0"/>
                          </a:solidFill>
                          <a:latin typeface="Cambria Math" panose="02040503050406030204" pitchFamily="18" charset="0"/>
                        </a:rPr>
                        <m:t> </m:t>
                      </m:r>
                      <m:r>
                        <a:rPr lang="en-US" b="1" i="1" smtClean="0">
                          <a:solidFill>
                            <a:srgbClr val="0070C0"/>
                          </a:solidFill>
                          <a:latin typeface="Cambria Math" panose="02040503050406030204" pitchFamily="18" charset="0"/>
                        </a:rPr>
                        <m:t>𝝅</m:t>
                      </m:r>
                      <m:r>
                        <a:rPr lang="en-US" b="1" i="1">
                          <a:solidFill>
                            <a:srgbClr val="0070C0"/>
                          </a:solidFill>
                          <a:latin typeface="Cambria Math" panose="02040503050406030204" pitchFamily="18" charset="0"/>
                        </a:rPr>
                        <m:t>)</m:t>
                      </m:r>
                    </m:oMath>
                  </m:oMathPara>
                </a14:m>
                <a:endParaRPr lang="en-US" b="1" dirty="0">
                  <a:solidFill>
                    <a:srgbClr val="0070C0"/>
                  </a:solidFill>
                </a:endParaRPr>
              </a:p>
            </p:txBody>
          </p:sp>
        </mc:Choice>
        <mc:Fallback xmlns="">
          <p:sp>
            <p:nvSpPr>
              <p:cNvPr id="5" name="TextBox 4">
                <a:extLst>
                  <a:ext uri="{FF2B5EF4-FFF2-40B4-BE49-F238E27FC236}">
                    <a16:creationId xmlns:a16="http://schemas.microsoft.com/office/drawing/2014/main" id="{8185859E-8DEF-0704-C8E6-6BC5FCDCFDD0}"/>
                  </a:ext>
                </a:extLst>
              </p:cNvPr>
              <p:cNvSpPr txBox="1">
                <a:spLocks noRot="1" noChangeAspect="1" noMove="1" noResize="1" noEditPoints="1" noAdjustHandles="1" noChangeArrowheads="1" noChangeShapeType="1" noTextEdit="1"/>
              </p:cNvSpPr>
              <p:nvPr/>
            </p:nvSpPr>
            <p:spPr>
              <a:xfrm>
                <a:off x="323195" y="2563790"/>
                <a:ext cx="6233158" cy="646331"/>
              </a:xfrm>
              <a:prstGeom prst="rect">
                <a:avLst/>
              </a:prstGeom>
              <a:blipFill>
                <a:blip r:embed="rId3"/>
                <a:stretch>
                  <a:fillRect t="-4717" b="-66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5BA38D-CAAB-BF76-EE7C-09C601D24FCF}"/>
                  </a:ext>
                </a:extLst>
              </p:cNvPr>
              <p:cNvSpPr txBox="1"/>
              <p:nvPr/>
            </p:nvSpPr>
            <p:spPr>
              <a:xfrm>
                <a:off x="394061" y="2981016"/>
                <a:ext cx="6559631" cy="4174028"/>
              </a:xfrm>
              <a:prstGeom prst="rect">
                <a:avLst/>
              </a:prstGeom>
              <a:noFill/>
            </p:spPr>
            <p:txBody>
              <a:bodyPr wrap="square" rtlCol="0">
                <a:spAutoFit/>
              </a:bodyPr>
              <a:lstStyle/>
              <a:p>
                <a:pPr>
                  <a:lnSpc>
                    <a:spcPct val="150000"/>
                  </a:lnSpc>
                </a:pPr>
                <a:r>
                  <a:rPr lang="en-US" dirty="0"/>
                  <a:t>Sample </a:t>
                </a:r>
                <a14:m>
                  <m:oMath xmlns:m="http://schemas.openxmlformats.org/officeDocument/2006/math">
                    <m:r>
                      <a:rPr lang="en-US" b="0" i="1" smtClean="0">
                        <a:latin typeface="Cambria Math" panose="02040503050406030204" pitchFamily="18" charset="0"/>
                      </a:rPr>
                      <m:t>𝑠</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𝑅</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𝔽</m:t>
                        </m:r>
                      </m:e>
                      <m:sub>
                        <m:r>
                          <a:rPr lang="en-US" b="0" i="1" smtClean="0">
                            <a:latin typeface="Cambria Math" panose="02040503050406030204" pitchFamily="18" charset="0"/>
                            <a:ea typeface="Cambria Math" panose="02040503050406030204" pitchFamily="18" charset="0"/>
                          </a:rPr>
                          <m:t>𝑝</m:t>
                        </m:r>
                      </m:sub>
                    </m:sSub>
                  </m:oMath>
                </a14:m>
                <a:endParaRPr lang="en-US" dirty="0"/>
              </a:p>
              <a:p>
                <a:pPr>
                  <a:lnSpc>
                    <a:spcPct val="150000"/>
                  </a:lnSpc>
                </a:pPr>
                <a:r>
                  <a:rPr lang="en-US" dirty="0"/>
                  <a:t>Set </a:t>
                </a:r>
                <a14:m>
                  <m:oMath xmlns:m="http://schemas.openxmlformats.org/officeDocument/2006/math">
                    <m:r>
                      <a:rPr lang="en-US" b="0" i="1" smtClean="0">
                        <a:latin typeface="Cambria Math" panose="02040503050406030204" pitchFamily="18" charset="0"/>
                      </a:rPr>
                      <m:t>𝑠𝑘</m:t>
                    </m:r>
                    <m:box>
                      <m:boxPr>
                        <m:ctrlPr>
                          <a:rPr lang="en-US" b="0" i="1" smtClean="0">
                            <a:latin typeface="Cambria Math" panose="02040503050406030204" pitchFamily="18" charset="0"/>
                          </a:rPr>
                        </m:ctrlPr>
                      </m:boxPr>
                      <m:e>
                        <m:r>
                          <a:rPr lang="en-US" b="0" i="1" smtClean="0">
                            <a:latin typeface="Cambria Math" panose="02040503050406030204" pitchFamily="18" charset="0"/>
                          </a:rPr>
                          <m:t>≔</m:t>
                        </m:r>
                      </m:e>
                    </m:box>
                    <m:r>
                      <a:rPr lang="en-US" b="0" i="1" smtClean="0">
                        <a:latin typeface="Cambria Math" panose="02040503050406030204" pitchFamily="18" charset="0"/>
                      </a:rPr>
                      <m:t>𝑠</m:t>
                    </m:r>
                  </m:oMath>
                </a14:m>
                <a:r>
                  <a:rPr lang="en-US" b="0" i="1" dirty="0">
                    <a:latin typeface="Cambria Math" panose="02040503050406030204" pitchFamily="18" charset="0"/>
                  </a:rPr>
                  <a:t> </a:t>
                </a:r>
                <a:r>
                  <a:rPr lang="en-US" dirty="0"/>
                  <a:t>(</a:t>
                </a:r>
                <a:r>
                  <a:rPr lang="en-US" dirty="0" err="1"/>
                  <a:t>ElGamal</a:t>
                </a:r>
                <a:r>
                  <a:rPr lang="en-US" dirty="0"/>
                  <a:t> secret key)</a:t>
                </a:r>
                <a:endParaRPr lang="en-US" b="0" i="1" dirty="0">
                  <a:latin typeface="Cambria Math" panose="02040503050406030204" pitchFamily="18" charset="0"/>
                </a:endParaRPr>
              </a:p>
              <a:p>
                <a:pPr>
                  <a:lnSpc>
                    <a:spcPct val="150000"/>
                  </a:lnSpc>
                </a:pPr>
                <a14:m>
                  <m:oMath xmlns:m="http://schemas.openxmlformats.org/officeDocument/2006/math">
                    <m:r>
                      <a:rPr lang="en-US" b="0" i="1" smtClean="0">
                        <a:latin typeface="Cambria Math" panose="02040503050406030204" pitchFamily="18" charset="0"/>
                      </a:rPr>
                      <m:t>𝑣𝑘</m:t>
                    </m:r>
                    <m:r>
                      <a:rPr lang="en-US" b="0" i="1" smtClean="0">
                        <a:latin typeface="Cambria Math" panose="02040503050406030204" pitchFamily="18" charset="0"/>
                      </a:rPr>
                      <m:t> </m:t>
                    </m:r>
                    <m:box>
                      <m:boxPr>
                        <m:ctrlPr>
                          <a:rPr lang="en-US" b="0" i="1" smtClean="0">
                            <a:latin typeface="Cambria Math" panose="02040503050406030204" pitchFamily="18" charset="0"/>
                          </a:rPr>
                        </m:ctrlPr>
                      </m:boxPr>
                      <m:e>
                        <m:r>
                          <a:rPr lang="en-US" b="0" i="1" smtClean="0">
                            <a:latin typeface="Cambria Math" panose="02040503050406030204" pitchFamily="18" charset="0"/>
                          </a:rPr>
                          <m:t>≔</m:t>
                        </m:r>
                      </m:e>
                    </m:box>
                    <m:sSup>
                      <m:sSupPr>
                        <m:ctrlPr>
                          <a:rPr lang="en-US" b="0" i="1" smtClean="0">
                            <a:latin typeface="Cambria Math" panose="02040503050406030204" pitchFamily="18" charset="0"/>
                          </a:rPr>
                        </m:ctrlPr>
                      </m:sSupPr>
                      <m:e>
                        <m:r>
                          <a:rPr lang="en-US" b="0" i="1" smtClean="0">
                            <a:latin typeface="Cambria Math" panose="02040503050406030204" pitchFamily="18" charset="0"/>
                          </a:rPr>
                          <m:t>h</m:t>
                        </m:r>
                      </m:e>
                      <m:sup>
                        <m:r>
                          <a:rPr lang="en-US" b="0" i="1" smtClean="0">
                            <a:latin typeface="Cambria Math" panose="02040503050406030204" pitchFamily="18" charset="0"/>
                          </a:rPr>
                          <m:t>𝑠</m:t>
                        </m:r>
                      </m:sup>
                    </m:sSup>
                  </m:oMath>
                </a14:m>
                <a:r>
                  <a:rPr lang="en-US" dirty="0"/>
                  <a:t> (</a:t>
                </a:r>
                <a:r>
                  <a:rPr lang="en-US" dirty="0" err="1"/>
                  <a:t>ElGamal</a:t>
                </a:r>
                <a:r>
                  <a:rPr lang="en-US" dirty="0"/>
                  <a:t> verification key)</a:t>
                </a:r>
              </a:p>
              <a:p>
                <a:pPr>
                  <a:lnSpc>
                    <a:spcPct val="150000"/>
                  </a:lnSpc>
                </a:pPr>
                <a:r>
                  <a:rPr lang="en-US" dirty="0"/>
                  <a:t> </a:t>
                </a:r>
                <a14:m>
                  <m:oMath xmlns:m="http://schemas.openxmlformats.org/officeDocument/2006/math">
                    <m:sSubSup>
                      <m:sSubSupPr>
                        <m:ctrlPr>
                          <a:rPr lang="en-US" b="0" i="1" smtClean="0">
                            <a:latin typeface="Cambria Math" panose="02040503050406030204" pitchFamily="18" charset="0"/>
                          </a:rPr>
                        </m:ctrlPr>
                      </m:sSubSupPr>
                      <m:e>
                        <m:r>
                          <a:rPr lang="en-US" b="1" i="1" smtClean="0">
                            <a:latin typeface="Cambria Math" panose="02040503050406030204" pitchFamily="18" charset="0"/>
                          </a:rPr>
                          <m:t>𝒄𝒕</m:t>
                        </m:r>
                        <m:box>
                          <m:boxPr>
                            <m:ctrlPr>
                              <a:rPr lang="en-US" b="0" i="1" smtClean="0">
                                <a:latin typeface="Cambria Math" panose="02040503050406030204" pitchFamily="18" charset="0"/>
                              </a:rPr>
                            </m:ctrlPr>
                          </m:boxPr>
                          <m:e>
                            <m:r>
                              <a:rPr lang="en-US" b="0" i="1" smtClean="0">
                                <a:latin typeface="Cambria Math" panose="02040503050406030204" pitchFamily="18" charset="0"/>
                              </a:rPr>
                              <m:t>≔</m:t>
                            </m:r>
                          </m:e>
                        </m:box>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𝑖</m:t>
                                </m:r>
                              </m:sub>
                              <m:sup>
                                <m:r>
                                  <a:rPr lang="en-US" b="0" i="1" smtClean="0">
                                    <a:latin typeface="Cambria Math" panose="02040503050406030204" pitchFamily="18" charset="0"/>
                                  </a:rPr>
                                  <m:t>𝑠</m:t>
                                </m:r>
                              </m:sup>
                            </m:sSubSup>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𝑔</m:t>
                                </m:r>
                              </m:e>
                              <m:sub>
                                <m:r>
                                  <a:rPr lang="en-US" b="0" i="1" smtClean="0">
                                    <a:latin typeface="Cambria Math" panose="02040503050406030204" pitchFamily="18" charset="0"/>
                                  </a:rPr>
                                  <m:t>1</m:t>
                                </m:r>
                              </m:sub>
                              <m:sup>
                                <m:r>
                                  <a:rPr lang="en-US" i="1">
                                    <a:latin typeface="Cambria Math" panose="02040503050406030204" pitchFamily="18" charset="0"/>
                                    <a:ea typeface="Cambria Math" panose="02040503050406030204" pitchFamily="18" charset="0"/>
                                  </a:rPr>
                                  <m:t>𝜙</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𝑖</m:t>
                                    </m:r>
                                  </m:e>
                                </m:d>
                              </m:sup>
                            </m:sSubSup>
                          </m:e>
                        </m:d>
                      </m:e>
                      <m:sub>
                        <m:r>
                          <a:rPr lang="en-US" b="0" i="1" smtClean="0">
                            <a:latin typeface="Cambria Math" panose="02040503050406030204" pitchFamily="18" charset="0"/>
                          </a:rPr>
                          <m:t>𝑖</m:t>
                        </m:r>
                        <m:r>
                          <a:rPr lang="en-US" b="0" i="1" smtClean="0">
                            <a:latin typeface="Cambria Math" panose="02040503050406030204" pitchFamily="18" charset="0"/>
                          </a:rPr>
                          <m:t>=0</m:t>
                        </m:r>
                      </m:sub>
                      <m:sup>
                        <m:r>
                          <a:rPr lang="en-US" b="0" i="1" smtClean="0">
                            <a:latin typeface="Cambria Math" panose="02040503050406030204" pitchFamily="18" charset="0"/>
                          </a:rPr>
                          <m:t>𝑙</m:t>
                        </m:r>
                      </m:sup>
                    </m:sSubSup>
                  </m:oMath>
                </a14:m>
                <a:r>
                  <a:rPr lang="en-US" dirty="0"/>
                  <a:t> (</a:t>
                </a:r>
                <a:r>
                  <a:rPr lang="en-US" dirty="0" err="1"/>
                  <a:t>ElGamal</a:t>
                </a:r>
                <a:r>
                  <a:rPr lang="en-US" dirty="0"/>
                  <a:t> ciphertexts)</a:t>
                </a:r>
              </a:p>
              <a:p>
                <a:pPr>
                  <a:lnSpc>
                    <a:spcPct val="150000"/>
                  </a:lnSpc>
                </a:pPr>
                <a:r>
                  <a:rPr lang="en-US" dirty="0"/>
                  <a:t>Generate </a:t>
                </a:r>
                <a14:m>
                  <m:oMath xmlns:m="http://schemas.openxmlformats.org/officeDocument/2006/math">
                    <m:r>
                      <a:rPr lang="en-US" b="0" i="1" smtClean="0">
                        <a:latin typeface="Cambria Math" panose="02040503050406030204" pitchFamily="18" charset="0"/>
                      </a:rPr>
                      <m:t>𝜋</m:t>
                    </m:r>
                    <m:r>
                      <a:rPr lang="en-US" i="1">
                        <a:latin typeface="Cambria Math" panose="02040503050406030204" pitchFamily="18" charset="0"/>
                      </a:rPr>
                      <m:t>≔</m:t>
                    </m:r>
                    <m:r>
                      <m:rPr>
                        <m:sty m:val="p"/>
                      </m:rPr>
                      <a:rPr lang="en-US" b="0" i="0" smtClean="0">
                        <a:latin typeface="Cambria Math" panose="02040503050406030204" pitchFamily="18" charset="0"/>
                      </a:rPr>
                      <m:t>SNARK</m:t>
                    </m:r>
                    <m:r>
                      <a:rPr lang="en-US" b="0" i="0" smtClean="0">
                        <a:latin typeface="Cambria Math" panose="02040503050406030204" pitchFamily="18" charset="0"/>
                      </a:rPr>
                      <m:t>.</m:t>
                    </m:r>
                    <m:r>
                      <m:rPr>
                        <m:sty m:val="p"/>
                      </m:rPr>
                      <a:rPr lang="en-US" b="0" i="0" smtClean="0">
                        <a:latin typeface="Cambria Math" panose="02040503050406030204" pitchFamily="18" charset="0"/>
                      </a:rPr>
                      <m:t>Prove</m:t>
                    </m:r>
                    <m:r>
                      <a:rPr lang="en-US" b="0" i="1" smtClean="0">
                        <a:latin typeface="Cambria Math" panose="02040503050406030204" pitchFamily="18" charset="0"/>
                      </a:rPr>
                      <m:t>(</m:t>
                    </m:r>
                    <m:r>
                      <a:rPr lang="en-US" b="0" i="1" smtClean="0">
                        <a:latin typeface="Cambria Math" panose="02040503050406030204" pitchFamily="18" charset="0"/>
                      </a:rPr>
                      <m:t>𝑐𝑟𝑠</m:t>
                    </m:r>
                    <m:r>
                      <a:rPr lang="en-US" b="0" i="1" smtClean="0">
                        <a:latin typeface="Cambria Math" panose="02040503050406030204" pitchFamily="18" charset="0"/>
                      </a:rPr>
                      <m:t>,  </m:t>
                    </m:r>
                    <m:r>
                      <m:rPr>
                        <m:sty m:val="p"/>
                      </m:rPr>
                      <a:rPr lang="en-US" b="0" i="0" smtClean="0">
                        <a:latin typeface="Cambria Math" panose="02040503050406030204" pitchFamily="18" charset="0"/>
                      </a:rPr>
                      <m:t>instance</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𝐶</m:t>
                        </m:r>
                        <m:r>
                          <a:rPr lang="en-US" b="0" i="1" smtClean="0">
                            <a:latin typeface="Cambria Math" panose="02040503050406030204" pitchFamily="18" charset="0"/>
                          </a:rPr>
                          <m:t>, </m:t>
                        </m:r>
                        <m:r>
                          <a:rPr lang="en-US" b="0" i="1" smtClean="0">
                            <a:latin typeface="Cambria Math" panose="02040503050406030204" pitchFamily="18" charset="0"/>
                          </a:rPr>
                          <m:t>𝑣𝑘</m:t>
                        </m:r>
                        <m:r>
                          <a:rPr lang="en-US" b="0" i="1" smtClean="0">
                            <a:latin typeface="Cambria Math" panose="02040503050406030204" pitchFamily="18" charset="0"/>
                          </a:rPr>
                          <m:t>,</m:t>
                        </m:r>
                        <m:r>
                          <a:rPr lang="en-US" b="0" i="1" smtClean="0">
                            <a:latin typeface="Cambria Math" panose="02040503050406030204" pitchFamily="18" charset="0"/>
                          </a:rPr>
                          <m:t>𝑐𝑡</m:t>
                        </m:r>
                      </m:e>
                    </m:d>
                    <m:r>
                      <a:rPr lang="en-US" b="0" i="1" smtClean="0">
                        <a:latin typeface="Cambria Math" panose="02040503050406030204" pitchFamily="18" charset="0"/>
                      </a:rPr>
                      <m:t>,</m:t>
                    </m:r>
                  </m:oMath>
                </a14:m>
                <a:endParaRPr lang="en-US" b="0" i="1" dirty="0">
                  <a:latin typeface="Cambria Math" panose="02040503050406030204" pitchFamily="18" charset="0"/>
                </a:endParaRPr>
              </a:p>
              <a:p>
                <a:pPr>
                  <a:lnSpc>
                    <a:spcPct val="150000"/>
                  </a:lnSpc>
                </a:pPr>
                <a:r>
                  <a:rPr lang="en-US" b="0" dirty="0"/>
                  <a:t>                                                                           </a:t>
                </a:r>
                <a14:m>
                  <m:oMath xmlns:m="http://schemas.openxmlformats.org/officeDocument/2006/math">
                    <m:r>
                      <m:rPr>
                        <m:sty m:val="p"/>
                      </m:rPr>
                      <a:rPr lang="en-US" b="0" i="0" smtClean="0">
                        <a:latin typeface="Cambria Math" panose="02040503050406030204" pitchFamily="18" charset="0"/>
                      </a:rPr>
                      <m:t>witness</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𝜙</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oMath>
                </a14:m>
                <a:endParaRPr lang="en-US" dirty="0"/>
              </a:p>
              <a:p>
                <a:pPr marL="342900" indent="-342900">
                  <a:lnSpc>
                    <a:spcPct val="150000"/>
                  </a:lnSpc>
                  <a:buFont typeface="+mj-lt"/>
                  <a:buAutoNum type="arabicPeriod"/>
                </a:pPr>
                <a:endParaRPr lang="en-US" dirty="0"/>
              </a:p>
              <a:p>
                <a:pPr marL="342900" indent="-342900">
                  <a:lnSpc>
                    <a:spcPct val="150000"/>
                  </a:lnSpc>
                  <a:buFont typeface="+mj-lt"/>
                  <a:buAutoNum type="arabicPeriod"/>
                </a:pPr>
                <a:endParaRPr lang="en-US" dirty="0"/>
              </a:p>
              <a:p>
                <a:pPr marL="342900" indent="-342900">
                  <a:lnSpc>
                    <a:spcPct val="150000"/>
                  </a:lnSpc>
                  <a:buFont typeface="+mj-lt"/>
                  <a:buAutoNum type="arabicPeriod"/>
                </a:pPr>
                <a:endParaRPr lang="en-US" dirty="0"/>
              </a:p>
            </p:txBody>
          </p:sp>
        </mc:Choice>
        <mc:Fallback xmlns="">
          <p:sp>
            <p:nvSpPr>
              <p:cNvPr id="6" name="TextBox 5">
                <a:extLst>
                  <a:ext uri="{FF2B5EF4-FFF2-40B4-BE49-F238E27FC236}">
                    <a16:creationId xmlns:a16="http://schemas.microsoft.com/office/drawing/2014/main" id="{6C5BA38D-CAAB-BF76-EE7C-09C601D24FCF}"/>
                  </a:ext>
                </a:extLst>
              </p:cNvPr>
              <p:cNvSpPr txBox="1">
                <a:spLocks noRot="1" noChangeAspect="1" noMove="1" noResize="1" noEditPoints="1" noAdjustHandles="1" noChangeArrowheads="1" noChangeShapeType="1" noTextEdit="1"/>
              </p:cNvSpPr>
              <p:nvPr/>
            </p:nvSpPr>
            <p:spPr>
              <a:xfrm>
                <a:off x="394061" y="2981016"/>
                <a:ext cx="6559631" cy="4174028"/>
              </a:xfrm>
              <a:prstGeom prst="rect">
                <a:avLst/>
              </a:prstGeom>
              <a:blipFill>
                <a:blip r:embed="rId4"/>
                <a:stretch>
                  <a:fillRect l="-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073F175-E303-A7F8-01A0-07E51C6A0BDB}"/>
                  </a:ext>
                </a:extLst>
              </p:cNvPr>
              <p:cNvSpPr txBox="1"/>
              <p:nvPr/>
            </p:nvSpPr>
            <p:spPr>
              <a:xfrm>
                <a:off x="7515827" y="3076713"/>
                <a:ext cx="3815231" cy="466474"/>
              </a:xfrm>
              <a:prstGeom prst="rect">
                <a:avLst/>
              </a:prstGeom>
              <a:noFill/>
            </p:spPr>
            <p:txBody>
              <a:bodyPr wrap="square" rtlCol="0">
                <a:spAutoFit/>
              </a:bodyPr>
              <a:lstStyle/>
              <a:p>
                <a:pPr>
                  <a:lnSpc>
                    <a:spcPct val="150000"/>
                  </a:lnSpc>
                </a:pPr>
                <a:r>
                  <a:rPr lang="en-US" dirty="0"/>
                  <a:t>Output 1 if </a:t>
                </a:r>
                <a14:m>
                  <m:oMath xmlns:m="http://schemas.openxmlformats.org/officeDocument/2006/math">
                    <m:r>
                      <a:rPr lang="en-US" b="0" i="1" smtClean="0">
                        <a:latin typeface="Cambria Math" panose="02040503050406030204" pitchFamily="18" charset="0"/>
                      </a:rPr>
                      <m:t>𝜋</m:t>
                    </m:r>
                  </m:oMath>
                </a14:m>
                <a:r>
                  <a:rPr lang="en-US" dirty="0"/>
                  <a:t> verifies against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𝑣𝑘</m:t>
                    </m:r>
                    <m:r>
                      <a:rPr lang="en-US" b="0" i="1" smtClean="0">
                        <a:latin typeface="Cambria Math" panose="02040503050406030204" pitchFamily="18" charset="0"/>
                      </a:rPr>
                      <m:t>,</m:t>
                    </m:r>
                    <m:r>
                      <a:rPr lang="en-US" b="0" i="1" smtClean="0">
                        <a:latin typeface="Cambria Math" panose="02040503050406030204" pitchFamily="18" charset="0"/>
                      </a:rPr>
                      <m:t>𝑐𝑡</m:t>
                    </m:r>
                  </m:oMath>
                </a14:m>
                <a:endParaRPr lang="en-US" dirty="0"/>
              </a:p>
            </p:txBody>
          </p:sp>
        </mc:Choice>
        <mc:Fallback xmlns="">
          <p:sp>
            <p:nvSpPr>
              <p:cNvPr id="8" name="TextBox 7">
                <a:extLst>
                  <a:ext uri="{FF2B5EF4-FFF2-40B4-BE49-F238E27FC236}">
                    <a16:creationId xmlns:a16="http://schemas.microsoft.com/office/drawing/2014/main" id="{8073F175-E303-A7F8-01A0-07E51C6A0BDB}"/>
                  </a:ext>
                </a:extLst>
              </p:cNvPr>
              <p:cNvSpPr txBox="1">
                <a:spLocks noRot="1" noChangeAspect="1" noMove="1" noResize="1" noEditPoints="1" noAdjustHandles="1" noChangeArrowheads="1" noChangeShapeType="1" noTextEdit="1"/>
              </p:cNvSpPr>
              <p:nvPr/>
            </p:nvSpPr>
            <p:spPr>
              <a:xfrm>
                <a:off x="7515827" y="3076713"/>
                <a:ext cx="3815231" cy="466474"/>
              </a:xfrm>
              <a:prstGeom prst="rect">
                <a:avLst/>
              </a:prstGeom>
              <a:blipFill>
                <a:blip r:embed="rId5"/>
                <a:stretch>
                  <a:fillRect l="-1438" b="-223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5BD3CA-7711-6B37-92EE-104EB8A0BC0D}"/>
                  </a:ext>
                </a:extLst>
              </p:cNvPr>
              <p:cNvSpPr txBox="1"/>
              <p:nvPr/>
            </p:nvSpPr>
            <p:spPr>
              <a:xfrm>
                <a:off x="6627219" y="2472023"/>
                <a:ext cx="5248656" cy="646331"/>
              </a:xfrm>
              <a:prstGeom prst="rect">
                <a:avLst/>
              </a:prstGeom>
              <a:noFill/>
            </p:spPr>
            <p:txBody>
              <a:bodyPr wrap="square" rtlCol="0">
                <a:spAutoFit/>
              </a:bodyPr>
              <a:lstStyle/>
              <a:p>
                <a:pPr algn="ctr"/>
                <a:r>
                  <a:rPr lang="en-US" b="1" dirty="0">
                    <a:solidFill>
                      <a:srgbClr val="7030A0"/>
                    </a:solidFill>
                  </a:rPr>
                  <a:t>Verifier (Client): </a:t>
                </a:r>
              </a:p>
              <a:p>
                <a:pPr algn="ctr"/>
                <a14:m>
                  <m:oMathPara xmlns:m="http://schemas.openxmlformats.org/officeDocument/2006/math">
                    <m:oMathParaPr>
                      <m:jc m:val="centerGroup"/>
                    </m:oMathParaPr>
                    <m:oMath xmlns:m="http://schemas.openxmlformats.org/officeDocument/2006/math">
                      <m:sSub>
                        <m:sSubPr>
                          <m:ctrlPr>
                            <a:rPr lang="en-US" b="1" i="1" dirty="0" smtClean="0">
                              <a:solidFill>
                                <a:srgbClr val="7030A0"/>
                              </a:solidFill>
                              <a:latin typeface="Cambria Math" panose="02040503050406030204" pitchFamily="18" charset="0"/>
                            </a:rPr>
                          </m:ctrlPr>
                        </m:sSubPr>
                        <m:e>
                          <m:r>
                            <a:rPr lang="en-US" b="1" i="0" dirty="0" smtClean="0">
                              <a:solidFill>
                                <a:srgbClr val="7030A0"/>
                              </a:solidFill>
                              <a:latin typeface="Cambria Math" panose="02040503050406030204" pitchFamily="18" charset="0"/>
                            </a:rPr>
                            <m:t>𝐕𝐞𝐫𝐢𝐟𝐲</m:t>
                          </m:r>
                        </m:e>
                        <m:sub>
                          <m:r>
                            <a:rPr lang="en-US" b="1" i="0" dirty="0" smtClean="0">
                              <a:solidFill>
                                <a:srgbClr val="7030A0"/>
                              </a:solidFill>
                              <a:latin typeface="Cambria Math" panose="02040503050406030204" pitchFamily="18" charset="0"/>
                            </a:rPr>
                            <m:t>𝐜𝐭</m:t>
                          </m:r>
                        </m:sub>
                      </m:sSub>
                      <m:r>
                        <a:rPr lang="en-US" b="1" i="1" dirty="0" smtClean="0">
                          <a:solidFill>
                            <a:srgbClr val="7030A0"/>
                          </a:solidFill>
                          <a:latin typeface="Cambria Math" panose="02040503050406030204" pitchFamily="18" charset="0"/>
                        </a:rPr>
                        <m:t>(</m:t>
                      </m:r>
                      <m:r>
                        <a:rPr lang="en-US" b="1" i="1" smtClean="0">
                          <a:solidFill>
                            <a:srgbClr val="7030A0"/>
                          </a:solidFill>
                          <a:latin typeface="Cambria Math" panose="02040503050406030204" pitchFamily="18" charset="0"/>
                        </a:rPr>
                        <m:t>𝑪</m:t>
                      </m:r>
                      <m:r>
                        <a:rPr lang="en-US" b="1" i="1" dirty="0" smtClean="0">
                          <a:solidFill>
                            <a:srgbClr val="7030A0"/>
                          </a:solidFill>
                          <a:latin typeface="Cambria Math" panose="02040503050406030204" pitchFamily="18" charset="0"/>
                        </a:rPr>
                        <m:t>,</m:t>
                      </m:r>
                      <m:r>
                        <a:rPr lang="en-US" b="1" i="0" smtClean="0">
                          <a:solidFill>
                            <a:srgbClr val="7030A0"/>
                          </a:solidFill>
                          <a:latin typeface="Cambria Math" panose="02040503050406030204" pitchFamily="18" charset="0"/>
                          <a:ea typeface="Cambria Math" panose="02040503050406030204" pitchFamily="18" charset="0"/>
                        </a:rPr>
                        <m:t> </m:t>
                      </m:r>
                      <m:r>
                        <a:rPr lang="en-US" b="1" i="1" smtClean="0">
                          <a:solidFill>
                            <a:srgbClr val="7030A0"/>
                          </a:solidFill>
                          <a:latin typeface="Cambria Math" panose="02040503050406030204" pitchFamily="18" charset="0"/>
                          <a:ea typeface="Cambria Math" panose="02040503050406030204" pitchFamily="18" charset="0"/>
                        </a:rPr>
                        <m:t>𝒗𝒌</m:t>
                      </m:r>
                      <m:r>
                        <a:rPr lang="en-US" b="1" i="1" smtClean="0">
                          <a:solidFill>
                            <a:srgbClr val="7030A0"/>
                          </a:solidFill>
                          <a:latin typeface="Cambria Math" panose="02040503050406030204" pitchFamily="18" charset="0"/>
                          <a:ea typeface="Cambria Math" panose="02040503050406030204" pitchFamily="18" charset="0"/>
                        </a:rPr>
                        <m:t>,</m:t>
                      </m:r>
                      <m:r>
                        <a:rPr lang="en-US" b="1" i="1" smtClean="0">
                          <a:solidFill>
                            <a:srgbClr val="7030A0"/>
                          </a:solidFill>
                          <a:latin typeface="Cambria Math" panose="02040503050406030204" pitchFamily="18" charset="0"/>
                          <a:ea typeface="Cambria Math" panose="02040503050406030204" pitchFamily="18" charset="0"/>
                        </a:rPr>
                        <m:t>𝒄𝒕</m:t>
                      </m:r>
                      <m:r>
                        <a:rPr lang="en-US" b="1" i="1" smtClean="0">
                          <a:solidFill>
                            <a:srgbClr val="7030A0"/>
                          </a:solidFill>
                          <a:latin typeface="Cambria Math" panose="02040503050406030204" pitchFamily="18" charset="0"/>
                          <a:ea typeface="Cambria Math" panose="02040503050406030204" pitchFamily="18" charset="0"/>
                        </a:rPr>
                        <m:t>,</m:t>
                      </m:r>
                      <m:r>
                        <a:rPr lang="en-US" b="1" i="1" smtClean="0">
                          <a:solidFill>
                            <a:srgbClr val="7030A0"/>
                          </a:solidFill>
                          <a:latin typeface="Cambria Math" panose="02040503050406030204" pitchFamily="18" charset="0"/>
                          <a:ea typeface="Cambria Math" panose="02040503050406030204" pitchFamily="18" charset="0"/>
                        </a:rPr>
                        <m:t>𝝅</m:t>
                      </m:r>
                      <m:r>
                        <a:rPr lang="en-US" b="1" i="1" dirty="0" smtClean="0">
                          <a:solidFill>
                            <a:srgbClr val="7030A0"/>
                          </a:solidFill>
                          <a:latin typeface="Cambria Math" panose="02040503050406030204" pitchFamily="18" charset="0"/>
                        </a:rPr>
                        <m:t>)</m:t>
                      </m:r>
                      <m:r>
                        <a:rPr lang="en-US" b="1" i="1" dirty="0" smtClean="0">
                          <a:solidFill>
                            <a:srgbClr val="7030A0"/>
                          </a:solidFill>
                          <a:latin typeface="Cambria Math" panose="02040503050406030204" pitchFamily="18" charset="0"/>
                          <a:ea typeface="Cambria Math" panose="02040503050406030204" pitchFamily="18" charset="0"/>
                        </a:rPr>
                        <m:t>→</m:t>
                      </m:r>
                      <m:r>
                        <a:rPr lang="en-US" b="1" i="1" dirty="0" smtClean="0">
                          <a:solidFill>
                            <a:srgbClr val="7030A0"/>
                          </a:solidFill>
                          <a:latin typeface="Cambria Math" panose="02040503050406030204" pitchFamily="18" charset="0"/>
                          <a:ea typeface="Cambria Math" panose="02040503050406030204" pitchFamily="18" charset="0"/>
                        </a:rPr>
                        <m:t>𝟎</m:t>
                      </m:r>
                      <m:r>
                        <a:rPr lang="en-US" b="1" i="1" dirty="0" smtClean="0">
                          <a:solidFill>
                            <a:srgbClr val="7030A0"/>
                          </a:solidFill>
                          <a:latin typeface="Cambria Math" panose="02040503050406030204" pitchFamily="18" charset="0"/>
                          <a:ea typeface="Cambria Math" panose="02040503050406030204" pitchFamily="18" charset="0"/>
                        </a:rPr>
                        <m:t>/</m:t>
                      </m:r>
                      <m:r>
                        <a:rPr lang="en-US" b="1" i="1" dirty="0" smtClean="0">
                          <a:solidFill>
                            <a:srgbClr val="7030A0"/>
                          </a:solidFill>
                          <a:latin typeface="Cambria Math" panose="02040503050406030204" pitchFamily="18" charset="0"/>
                          <a:ea typeface="Cambria Math" panose="02040503050406030204" pitchFamily="18" charset="0"/>
                        </a:rPr>
                        <m:t>𝟏</m:t>
                      </m:r>
                    </m:oMath>
                  </m:oMathPara>
                </a14:m>
                <a:endParaRPr lang="en-US" b="1" dirty="0">
                  <a:solidFill>
                    <a:srgbClr val="7030A0"/>
                  </a:solidFill>
                </a:endParaRPr>
              </a:p>
            </p:txBody>
          </p:sp>
        </mc:Choice>
        <mc:Fallback xmlns="">
          <p:sp>
            <p:nvSpPr>
              <p:cNvPr id="9" name="TextBox 8">
                <a:extLst>
                  <a:ext uri="{FF2B5EF4-FFF2-40B4-BE49-F238E27FC236}">
                    <a16:creationId xmlns:a16="http://schemas.microsoft.com/office/drawing/2014/main" id="{C75BD3CA-7711-6B37-92EE-104EB8A0BC0D}"/>
                  </a:ext>
                </a:extLst>
              </p:cNvPr>
              <p:cNvSpPr txBox="1">
                <a:spLocks noRot="1" noChangeAspect="1" noMove="1" noResize="1" noEditPoints="1" noAdjustHandles="1" noChangeArrowheads="1" noChangeShapeType="1" noTextEdit="1"/>
              </p:cNvSpPr>
              <p:nvPr/>
            </p:nvSpPr>
            <p:spPr>
              <a:xfrm>
                <a:off x="6627219" y="2472023"/>
                <a:ext cx="5248656" cy="646331"/>
              </a:xfrm>
              <a:prstGeom prst="rect">
                <a:avLst/>
              </a:prstGeom>
              <a:blipFill>
                <a:blip r:embed="rId6"/>
                <a:stretch>
                  <a:fillRect t="-4717" b="-6604"/>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CB4623F0-486E-3466-CE40-A1D453B64E93}"/>
              </a:ext>
            </a:extLst>
          </p:cNvPr>
          <p:cNvCxnSpPr>
            <a:cxnSpLocks/>
          </p:cNvCxnSpPr>
          <p:nvPr/>
        </p:nvCxnSpPr>
        <p:spPr>
          <a:xfrm>
            <a:off x="6075140" y="3662580"/>
            <a:ext cx="1315960" cy="0"/>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711C5BA-331D-161D-C326-A804BDB8CBAF}"/>
                  </a:ext>
                </a:extLst>
              </p:cNvPr>
              <p:cNvSpPr txBox="1"/>
              <p:nvPr/>
            </p:nvSpPr>
            <p:spPr>
              <a:xfrm>
                <a:off x="5958166" y="3242052"/>
                <a:ext cx="1408176" cy="3693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𝑣𝑘</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𝒄𝒕</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𝜋</m:t>
                      </m:r>
                    </m:oMath>
                  </m:oMathPara>
                </a14:m>
                <a:endParaRPr lang="en-US" dirty="0"/>
              </a:p>
            </p:txBody>
          </p:sp>
        </mc:Choice>
        <mc:Fallback xmlns="">
          <p:sp>
            <p:nvSpPr>
              <p:cNvPr id="10" name="TextBox 9">
                <a:extLst>
                  <a:ext uri="{FF2B5EF4-FFF2-40B4-BE49-F238E27FC236}">
                    <a16:creationId xmlns:a16="http://schemas.microsoft.com/office/drawing/2014/main" id="{9711C5BA-331D-161D-C326-A804BDB8CBAF}"/>
                  </a:ext>
                </a:extLst>
              </p:cNvPr>
              <p:cNvSpPr txBox="1">
                <a:spLocks noRot="1" noChangeAspect="1" noMove="1" noResize="1" noEditPoints="1" noAdjustHandles="1" noChangeArrowheads="1" noChangeShapeType="1" noTextEdit="1"/>
              </p:cNvSpPr>
              <p:nvPr/>
            </p:nvSpPr>
            <p:spPr>
              <a:xfrm>
                <a:off x="5958166" y="3242052"/>
                <a:ext cx="1408176" cy="36932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FCD137D-C91C-6FFA-3B41-4CA981FB1ED6}"/>
                  </a:ext>
                </a:extLst>
              </p:cNvPr>
              <p:cNvSpPr txBox="1"/>
              <p:nvPr/>
            </p:nvSpPr>
            <p:spPr>
              <a:xfrm>
                <a:off x="6799114" y="3733238"/>
                <a:ext cx="5248656"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1" i="0">
                          <a:solidFill>
                            <a:srgbClr val="7030A0"/>
                          </a:solidFill>
                          <a:latin typeface="Cambria Math" panose="02040503050406030204" pitchFamily="18" charset="0"/>
                        </a:rPr>
                        <m:t>𝐃𝐞𝐜𝐫𝐲𝐩𝐭</m:t>
                      </m:r>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𝒑𝒑</m:t>
                      </m:r>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𝒔𝒌</m:t>
                      </m:r>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𝒄𝒕</m:t>
                      </m:r>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ea typeface="Cambria Math" panose="02040503050406030204" pitchFamily="18" charset="0"/>
                        </a:rPr>
                        <m:t>𝒘</m:t>
                      </m:r>
                      <m:r>
                        <a:rPr lang="en-US" b="1" i="1">
                          <a:solidFill>
                            <a:srgbClr val="7030A0"/>
                          </a:solidFill>
                          <a:latin typeface="Cambria Math" panose="02040503050406030204" pitchFamily="18" charset="0"/>
                          <a:ea typeface="Cambria Math" panose="02040503050406030204" pitchFamily="18" charset="0"/>
                        </a:rPr>
                        <m:t>/⊥</m:t>
                      </m:r>
                    </m:oMath>
                  </m:oMathPara>
                </a14:m>
                <a:endParaRPr lang="en-US" b="1" dirty="0">
                  <a:solidFill>
                    <a:srgbClr val="7030A0"/>
                  </a:solidFill>
                </a:endParaRPr>
              </a:p>
            </p:txBody>
          </p:sp>
        </mc:Choice>
        <mc:Fallback xmlns="">
          <p:sp>
            <p:nvSpPr>
              <p:cNvPr id="22" name="TextBox 21">
                <a:extLst>
                  <a:ext uri="{FF2B5EF4-FFF2-40B4-BE49-F238E27FC236}">
                    <a16:creationId xmlns:a16="http://schemas.microsoft.com/office/drawing/2014/main" id="{9FCD137D-C91C-6FFA-3B41-4CA981FB1ED6}"/>
                  </a:ext>
                </a:extLst>
              </p:cNvPr>
              <p:cNvSpPr txBox="1">
                <a:spLocks noRot="1" noChangeAspect="1" noMove="1" noResize="1" noEditPoints="1" noAdjustHandles="1" noChangeArrowheads="1" noChangeShapeType="1" noTextEdit="1"/>
              </p:cNvSpPr>
              <p:nvPr/>
            </p:nvSpPr>
            <p:spPr>
              <a:xfrm>
                <a:off x="6799114" y="3733238"/>
                <a:ext cx="5248656" cy="369332"/>
              </a:xfrm>
              <a:prstGeom prst="rect">
                <a:avLst/>
              </a:prstGeom>
              <a:blipFill>
                <a:blip r:embed="rId8"/>
                <a:stretch>
                  <a:fillRect b="-13115"/>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A69E8378-DBDE-8599-4600-844655806F6C}"/>
              </a:ext>
            </a:extLst>
          </p:cNvPr>
          <p:cNvSpPr txBox="1"/>
          <p:nvPr/>
        </p:nvSpPr>
        <p:spPr>
          <a:xfrm>
            <a:off x="7773434" y="4142223"/>
            <a:ext cx="3541013" cy="369332"/>
          </a:xfrm>
          <a:prstGeom prst="rect">
            <a:avLst/>
          </a:prstGeom>
          <a:noFill/>
        </p:spPr>
        <p:txBody>
          <a:bodyPr wrap="square">
            <a:spAutoFit/>
          </a:bodyPr>
          <a:lstStyle/>
          <a:p>
            <a:r>
              <a:rPr lang="en-US" dirty="0"/>
              <a:t>Decryption algorithm for </a:t>
            </a:r>
            <a:r>
              <a:rPr lang="en-US" dirty="0" err="1"/>
              <a:t>ElGamal</a:t>
            </a:r>
            <a:r>
              <a:rPr lang="en-US" dirty="0"/>
              <a:t> </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D50D207-354D-F878-A158-0D3E4A59E75C}"/>
                  </a:ext>
                </a:extLst>
              </p:cNvPr>
              <p:cNvSpPr txBox="1"/>
              <p:nvPr/>
            </p:nvSpPr>
            <p:spPr>
              <a:xfrm>
                <a:off x="6299950" y="4994300"/>
                <a:ext cx="6233158" cy="671851"/>
              </a:xfrm>
              <a:prstGeom prst="rect">
                <a:avLst/>
              </a:prstGeom>
              <a:noFill/>
            </p:spPr>
            <p:txBody>
              <a:bodyPr wrap="square" rtlCol="0">
                <a:spAutoFit/>
              </a:bodyPr>
              <a:lstStyle/>
              <a:p>
                <a:pPr algn="ctr"/>
                <a:r>
                  <a:rPr lang="en-US" b="1" dirty="0">
                    <a:solidFill>
                      <a:schemeClr val="tx1"/>
                    </a:solidFill>
                  </a:rPr>
                  <a:t>Blockchain Contract:</a:t>
                </a:r>
                <a:endParaRPr lang="en-US" b="1" i="0"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𝐕𝐞𝐫𝐢𝐟</m:t>
                      </m:r>
                      <m:sSub>
                        <m:sSubPr>
                          <m:ctrlPr>
                            <a:rPr lang="en-US" b="1" i="1">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𝐲</m:t>
                          </m:r>
                        </m:e>
                        <m:sub>
                          <m:r>
                            <a:rPr lang="en-US" b="1" i="1" smtClean="0">
                              <a:solidFill>
                                <a:schemeClr val="tx1"/>
                              </a:solidFill>
                              <a:latin typeface="Cambria Math" panose="02040503050406030204" pitchFamily="18" charset="0"/>
                            </a:rPr>
                            <m:t>𝐤𝐞𝐲</m:t>
                          </m:r>
                        </m:sub>
                      </m:sSub>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𝒑𝒑</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𝒗𝒌</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𝒔𝒌</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𝟏</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𝟎</m:t>
                      </m:r>
                    </m:oMath>
                  </m:oMathPara>
                </a14:m>
                <a:endParaRPr lang="en-US" b="1" dirty="0">
                  <a:solidFill>
                    <a:schemeClr val="tx1"/>
                  </a:solidFill>
                </a:endParaRPr>
              </a:p>
            </p:txBody>
          </p:sp>
        </mc:Choice>
        <mc:Fallback xmlns="">
          <p:sp>
            <p:nvSpPr>
              <p:cNvPr id="30" name="TextBox 29">
                <a:extLst>
                  <a:ext uri="{FF2B5EF4-FFF2-40B4-BE49-F238E27FC236}">
                    <a16:creationId xmlns:a16="http://schemas.microsoft.com/office/drawing/2014/main" id="{4D50D207-354D-F878-A158-0D3E4A59E75C}"/>
                  </a:ext>
                </a:extLst>
              </p:cNvPr>
              <p:cNvSpPr txBox="1">
                <a:spLocks noRot="1" noChangeAspect="1" noMove="1" noResize="1" noEditPoints="1" noAdjustHandles="1" noChangeArrowheads="1" noChangeShapeType="1" noTextEdit="1"/>
              </p:cNvSpPr>
              <p:nvPr/>
            </p:nvSpPr>
            <p:spPr>
              <a:xfrm>
                <a:off x="6299950" y="4994300"/>
                <a:ext cx="6233158" cy="671851"/>
              </a:xfrm>
              <a:prstGeom prst="rect">
                <a:avLst/>
              </a:prstGeom>
              <a:blipFill>
                <a:blip r:embed="rId9"/>
                <a:stretch>
                  <a:fillRect t="-3636" b="-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56A4EAC-896E-D039-D27F-1778A66B951F}"/>
                  </a:ext>
                </a:extLst>
              </p:cNvPr>
              <p:cNvSpPr txBox="1"/>
              <p:nvPr/>
            </p:nvSpPr>
            <p:spPr>
              <a:xfrm>
                <a:off x="7646023" y="5666151"/>
                <a:ext cx="3541013" cy="374270"/>
              </a:xfrm>
              <a:prstGeom prst="rect">
                <a:avLst/>
              </a:prstGeom>
              <a:noFill/>
            </p:spPr>
            <p:txBody>
              <a:bodyPr wrap="square">
                <a:spAutoFit/>
              </a:bodyPr>
              <a:lstStyle/>
              <a:p>
                <a:pPr algn="ctr"/>
                <a:r>
                  <a:rPr lang="en-US" dirty="0"/>
                  <a:t>Check if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h</m:t>
                        </m:r>
                      </m:e>
                      <m:sup>
                        <m:r>
                          <a:rPr lang="en-US" b="0" i="1" smtClean="0">
                            <a:latin typeface="Cambria Math" panose="02040503050406030204" pitchFamily="18" charset="0"/>
                          </a:rPr>
                          <m:t>𝑠𝑘</m:t>
                        </m:r>
                      </m:sup>
                    </m:sSup>
                    <m:r>
                      <a:rPr lang="en-US" b="0" i="1" smtClean="0">
                        <a:latin typeface="Cambria Math" panose="02040503050406030204" pitchFamily="18" charset="0"/>
                      </a:rPr>
                      <m:t>==</m:t>
                    </m:r>
                    <m:r>
                      <a:rPr lang="en-US" b="0" i="1" smtClean="0">
                        <a:latin typeface="Cambria Math" panose="02040503050406030204" pitchFamily="18" charset="0"/>
                      </a:rPr>
                      <m:t>𝑣𝑘</m:t>
                    </m:r>
                  </m:oMath>
                </a14:m>
                <a:endParaRPr lang="en-US" dirty="0"/>
              </a:p>
            </p:txBody>
          </p:sp>
        </mc:Choice>
        <mc:Fallback xmlns="">
          <p:sp>
            <p:nvSpPr>
              <p:cNvPr id="31" name="TextBox 30">
                <a:extLst>
                  <a:ext uri="{FF2B5EF4-FFF2-40B4-BE49-F238E27FC236}">
                    <a16:creationId xmlns:a16="http://schemas.microsoft.com/office/drawing/2014/main" id="{456A4EAC-896E-D039-D27F-1778A66B951F}"/>
                  </a:ext>
                </a:extLst>
              </p:cNvPr>
              <p:cNvSpPr txBox="1">
                <a:spLocks noRot="1" noChangeAspect="1" noMove="1" noResize="1" noEditPoints="1" noAdjustHandles="1" noChangeArrowheads="1" noChangeShapeType="1" noTextEdit="1"/>
              </p:cNvSpPr>
              <p:nvPr/>
            </p:nvSpPr>
            <p:spPr>
              <a:xfrm>
                <a:off x="7646023" y="5666151"/>
                <a:ext cx="3541013" cy="374270"/>
              </a:xfrm>
              <a:prstGeom prst="rect">
                <a:avLst/>
              </a:prstGeom>
              <a:blipFill>
                <a:blip r:embed="rId10"/>
                <a:stretch>
                  <a:fillRect t="-4839" b="-258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4C6CD62-0D12-2EDC-799E-4B5EE97E8E20}"/>
                  </a:ext>
                </a:extLst>
              </p:cNvPr>
              <p:cNvSpPr txBox="1"/>
              <p:nvPr/>
            </p:nvSpPr>
            <p:spPr>
              <a:xfrm>
                <a:off x="4714360" y="1779613"/>
                <a:ext cx="35166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pp</m:t>
                      </m:r>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𝑙</m:t>
                          </m:r>
                        </m:sub>
                      </m:sSub>
                      <m:r>
                        <a:rPr lang="en-US" b="0" i="1" smtClean="0">
                          <a:latin typeface="Cambria Math" panose="02040503050406030204" pitchFamily="18" charset="0"/>
                        </a:rPr>
                        <m:t>)</m:t>
                      </m:r>
                    </m:oMath>
                  </m:oMathPara>
                </a14:m>
                <a:endParaRPr lang="en-US" dirty="0"/>
              </a:p>
            </p:txBody>
          </p:sp>
        </mc:Choice>
        <mc:Fallback xmlns="">
          <p:sp>
            <p:nvSpPr>
              <p:cNvPr id="33" name="TextBox 32">
                <a:extLst>
                  <a:ext uri="{FF2B5EF4-FFF2-40B4-BE49-F238E27FC236}">
                    <a16:creationId xmlns:a16="http://schemas.microsoft.com/office/drawing/2014/main" id="{44C6CD62-0D12-2EDC-799E-4B5EE97E8E20}"/>
                  </a:ext>
                </a:extLst>
              </p:cNvPr>
              <p:cNvSpPr txBox="1">
                <a:spLocks noRot="1" noChangeAspect="1" noMove="1" noResize="1" noEditPoints="1" noAdjustHandles="1" noChangeArrowheads="1" noChangeShapeType="1" noTextEdit="1"/>
              </p:cNvSpPr>
              <p:nvPr/>
            </p:nvSpPr>
            <p:spPr>
              <a:xfrm>
                <a:off x="4714360" y="1779613"/>
                <a:ext cx="3516630" cy="369332"/>
              </a:xfrm>
              <a:prstGeom prst="rect">
                <a:avLst/>
              </a:prstGeom>
              <a:blipFill>
                <a:blip r:embed="rId11"/>
                <a:stretch>
                  <a:fillRect b="-11475"/>
                </a:stretch>
              </a:blipFill>
            </p:spPr>
            <p:txBody>
              <a:bodyPr/>
              <a:lstStyle/>
              <a:p>
                <a:r>
                  <a:rPr lang="en-US">
                    <a:noFill/>
                  </a:rPr>
                  <a:t> </a:t>
                </a:r>
              </a:p>
            </p:txBody>
          </p:sp>
        </mc:Fallback>
      </mc:AlternateContent>
      <p:sp>
        <p:nvSpPr>
          <p:cNvPr id="3" name="Oval 2">
            <a:extLst>
              <a:ext uri="{FF2B5EF4-FFF2-40B4-BE49-F238E27FC236}">
                <a16:creationId xmlns:a16="http://schemas.microsoft.com/office/drawing/2014/main" id="{A344958D-CF0C-33EE-6791-3A2DC49E1DAC}"/>
              </a:ext>
            </a:extLst>
          </p:cNvPr>
          <p:cNvSpPr/>
          <p:nvPr/>
        </p:nvSpPr>
        <p:spPr>
          <a:xfrm>
            <a:off x="1467981" y="4444729"/>
            <a:ext cx="474109" cy="38914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E8412CA-367E-3041-24BF-11FE40631A43}"/>
              </a:ext>
            </a:extLst>
          </p:cNvPr>
          <p:cNvSpPr txBox="1"/>
          <p:nvPr/>
        </p:nvSpPr>
        <p:spPr>
          <a:xfrm>
            <a:off x="1867545" y="4260063"/>
            <a:ext cx="3376207" cy="369332"/>
          </a:xfrm>
          <a:prstGeom prst="rect">
            <a:avLst/>
          </a:prstGeom>
          <a:noFill/>
        </p:spPr>
        <p:txBody>
          <a:bodyPr wrap="square" rtlCol="0">
            <a:spAutoFit/>
          </a:bodyPr>
          <a:lstStyle/>
          <a:p>
            <a:pPr algn="ctr"/>
            <a:r>
              <a:rPr lang="en-US" b="1" dirty="0">
                <a:solidFill>
                  <a:srgbClr val="FF0000"/>
                </a:solidFill>
              </a:rPr>
              <a:t>Data points: </a:t>
            </a:r>
            <a:r>
              <a:rPr lang="en-US" dirty="0">
                <a:solidFill>
                  <a:srgbClr val="FF0000"/>
                </a:solidFill>
              </a:rPr>
              <a:t>assume small</a:t>
            </a:r>
          </a:p>
        </p:txBody>
      </p:sp>
    </p:spTree>
    <p:extLst>
      <p:ext uri="{BB962C8B-B14F-4D97-AF65-F5344CB8AC3E}">
        <p14:creationId xmlns:p14="http://schemas.microsoft.com/office/powerpoint/2010/main" val="1500040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fade">
                                      <p:cBhvr>
                                        <p:cTn id="20" dur="500"/>
                                        <p:tgtEl>
                                          <p:spTgt spid="6">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animEffect transition="in" filter="fade">
                                      <p:cBhvr>
                                        <p:cTn id="25" dur="500"/>
                                        <p:tgtEl>
                                          <p:spTgt spid="6">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xEl>
                                              <p:pRg st="2" end="2"/>
                                            </p:txEl>
                                          </p:spTgt>
                                        </p:tgtEl>
                                        <p:attrNameLst>
                                          <p:attrName>style.visibility</p:attrName>
                                        </p:attrNameLst>
                                      </p:cBhvr>
                                      <p:to>
                                        <p:strVal val="visible"/>
                                      </p:to>
                                    </p:set>
                                    <p:animEffect transition="in" filter="fade">
                                      <p:cBhvr>
                                        <p:cTn id="30" dur="500"/>
                                        <p:tgtEl>
                                          <p:spTgt spid="6">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
                                            <p:txEl>
                                              <p:pRg st="3" end="3"/>
                                            </p:txEl>
                                          </p:spTgt>
                                        </p:tgtEl>
                                        <p:attrNameLst>
                                          <p:attrName>style.visibility</p:attrName>
                                        </p:attrNameLst>
                                      </p:cBhvr>
                                      <p:to>
                                        <p:strVal val="visible"/>
                                      </p:to>
                                    </p:set>
                                    <p:animEffect transition="in" filter="fade">
                                      <p:cBhvr>
                                        <p:cTn id="35" dur="500"/>
                                        <p:tgtEl>
                                          <p:spTgt spid="6">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
                                            <p:txEl>
                                              <p:pRg st="4" end="4"/>
                                            </p:txEl>
                                          </p:spTgt>
                                        </p:tgtEl>
                                        <p:attrNameLst>
                                          <p:attrName>style.visibility</p:attrName>
                                        </p:attrNameLst>
                                      </p:cBhvr>
                                      <p:to>
                                        <p:strVal val="visible"/>
                                      </p:to>
                                    </p:set>
                                    <p:animEffect transition="in" filter="fade">
                                      <p:cBhvr>
                                        <p:cTn id="48" dur="500"/>
                                        <p:tgtEl>
                                          <p:spTgt spid="6">
                                            <p:txEl>
                                              <p:pRg st="4" end="4"/>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6">
                                            <p:txEl>
                                              <p:pRg st="5" end="5"/>
                                            </p:txEl>
                                          </p:spTgt>
                                        </p:tgtEl>
                                        <p:attrNameLst>
                                          <p:attrName>style.visibility</p:attrName>
                                        </p:attrNameLst>
                                      </p:cBhvr>
                                      <p:to>
                                        <p:strVal val="visible"/>
                                      </p:to>
                                    </p:set>
                                    <p:animEffect transition="in" filter="fade">
                                      <p:cBhvr>
                                        <p:cTn id="51" dur="500"/>
                                        <p:tgtEl>
                                          <p:spTgt spid="6">
                                            <p:txEl>
                                              <p:pRg st="5" end="5"/>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par>
                                <p:cTn id="57" presetID="10" presetClass="entr" presetSubtype="0" fill="hold" nodeType="with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fade">
                                      <p:cBhvr>
                                        <p:cTn id="59" dur="500"/>
                                        <p:tgtEl>
                                          <p:spTgt spid="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fade">
                                      <p:cBhvr>
                                        <p:cTn id="64" dur="500"/>
                                        <p:tgtEl>
                                          <p:spTgt spid="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fade">
                                      <p:cBhvr>
                                        <p:cTn id="67" dur="500"/>
                                        <p:tgtEl>
                                          <p:spTgt spid="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2"/>
                                        </p:tgtEl>
                                        <p:attrNameLst>
                                          <p:attrName>style.visibility</p:attrName>
                                        </p:attrNameLst>
                                      </p:cBhvr>
                                      <p:to>
                                        <p:strVal val="visible"/>
                                      </p:to>
                                    </p:set>
                                    <p:animEffect transition="in" filter="fade">
                                      <p:cBhvr>
                                        <p:cTn id="70" dur="500"/>
                                        <p:tgtEl>
                                          <p:spTgt spid="1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fade">
                                      <p:cBhvr>
                                        <p:cTn id="75" dur="500"/>
                                        <p:tgtEl>
                                          <p:spTgt spid="2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500"/>
                                        <p:tgtEl>
                                          <p:spTgt spid="29"/>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fade">
                                      <p:cBhvr>
                                        <p:cTn id="83" dur="500"/>
                                        <p:tgtEl>
                                          <p:spTgt spid="3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fade">
                                      <p:cBhvr>
                                        <p:cTn id="86" dur="500"/>
                                        <p:tgtEl>
                                          <p:spTgt spid="31"/>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4"/>
                                        </p:tgtEl>
                                        <p:attrNameLst>
                                          <p:attrName>style.visibility</p:attrName>
                                        </p:attrNameLst>
                                      </p:cBhvr>
                                      <p:to>
                                        <p:strVal val="visible"/>
                                      </p:to>
                                    </p:set>
                                    <p:animEffect transition="in" filter="fade">
                                      <p:cBhvr>
                                        <p:cTn id="8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5" grpId="0"/>
      <p:bldP spid="8" grpId="0"/>
      <p:bldP spid="9" grpId="0"/>
      <p:bldP spid="10" grpId="0"/>
      <p:bldP spid="22" grpId="0"/>
      <p:bldP spid="29" grpId="0"/>
      <p:bldP spid="30" grpId="0"/>
      <p:bldP spid="31" grpId="0"/>
      <p:bldP spid="33" grpId="0"/>
      <p:bldP spid="3" grpId="0" animBg="1"/>
      <p:bldP spid="1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1409</TotalTime>
  <Words>3760</Words>
  <Application>Microsoft Macintosh PowerPoint</Application>
  <PresentationFormat>Widescreen</PresentationFormat>
  <Paragraphs>512</Paragraphs>
  <Slides>22</Slides>
  <Notes>19</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Aptos</vt:lpstr>
      <vt:lpstr>Aptos Display</vt:lpstr>
      <vt:lpstr>Arial</vt:lpstr>
      <vt:lpstr>Calibri Light</vt:lpstr>
      <vt:lpstr>Cambria Math</vt:lpstr>
      <vt:lpstr>Segoe UI</vt:lpstr>
      <vt:lpstr>Office Theme</vt:lpstr>
      <vt:lpstr>Atomic and Fair Data Exchange via Blockchain</vt:lpstr>
      <vt:lpstr>The Fair Data Exchange (FDE) Problem</vt:lpstr>
      <vt:lpstr>Applications of FDE over Blockchains</vt:lpstr>
      <vt:lpstr>The Fair Data Exchange (FDE) Problem</vt:lpstr>
      <vt:lpstr>Strawman Solution</vt:lpstr>
      <vt:lpstr>The FDE Protocol</vt:lpstr>
      <vt:lpstr>Verifiable Encryption under Committed Key (VECK)</vt:lpstr>
      <vt:lpstr>The FDE Protocol for KZG Commitments</vt:lpstr>
      <vt:lpstr>ElGamal-based VECK for KZG Commitments</vt:lpstr>
      <vt:lpstr>More on VECK for KZG Commitments</vt:lpstr>
      <vt:lpstr>Multi-client Model</vt:lpstr>
      <vt:lpstr>Implementation: Prover Time</vt:lpstr>
      <vt:lpstr>Implementation: Proof Size, Verification &amp; Decryption</vt:lpstr>
      <vt:lpstr>Implementation: On-chain Costs</vt:lpstr>
      <vt:lpstr>Conclusion and Future Directions</vt:lpstr>
      <vt:lpstr>Appendix: Related Work</vt:lpstr>
      <vt:lpstr>Appendix: ElGamal-based VECK for KZG Commitments</vt:lpstr>
      <vt:lpstr>Appendix: ElGamal-based VECK for KZG Commitments</vt:lpstr>
      <vt:lpstr>Appendix: Multi-client VECK Protocol</vt:lpstr>
      <vt:lpstr>Appendix: The FDE Problem</vt:lpstr>
      <vt:lpstr>Appendix: The FDE Problem</vt:lpstr>
      <vt:lpstr>Verifiable Encryption under Committed Key (VECK)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NUSRET TAS</dc:creator>
  <cp:lastModifiedBy>Ashley Stanhope</cp:lastModifiedBy>
  <cp:revision>3</cp:revision>
  <dcterms:created xsi:type="dcterms:W3CDTF">2024-07-20T20:22:33Z</dcterms:created>
  <dcterms:modified xsi:type="dcterms:W3CDTF">2024-08-04T19:16:08Z</dcterms:modified>
</cp:coreProperties>
</file>